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2" r:id="rId5"/>
    <p:sldId id="273" r:id="rId6"/>
    <p:sldId id="274" r:id="rId7"/>
    <p:sldId id="275" r:id="rId8"/>
    <p:sldId id="278" r:id="rId9"/>
    <p:sldId id="279" r:id="rId10"/>
    <p:sldId id="280" r:id="rId11"/>
    <p:sldId id="288" r:id="rId12"/>
    <p:sldId id="277" r:id="rId13"/>
    <p:sldId id="287" r:id="rId14"/>
    <p:sldId id="281" r:id="rId15"/>
    <p:sldId id="282" r:id="rId16"/>
    <p:sldId id="283" r:id="rId17"/>
    <p:sldId id="284" r:id="rId18"/>
    <p:sldId id="285" r:id="rId19"/>
    <p:sldId id="286"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24" autoAdjust="0"/>
  </p:normalViewPr>
  <p:slideViewPr>
    <p:cSldViewPr snapToGrid="0" snapToObjects="1">
      <p:cViewPr varScale="1">
        <p:scale>
          <a:sx n="89" d="100"/>
          <a:sy n="89" d="100"/>
        </p:scale>
        <p:origin x="174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274525830"/>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3</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a:t>Masum-</a:t>
                      </a:r>
                      <a:r>
                        <a:rPr lang="en-US" i="1" err="1"/>
                        <a:t>billah</a:t>
                      </a:r>
                      <a:r>
                        <a:rPr lang="en-US" i="1"/>
                        <a:t>.net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a16="http://schemas.microsoft.com/office/drawing/2014/main"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a16="http://schemas.microsoft.com/office/drawing/2014/main"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a16="http://schemas.microsoft.com/office/drawing/2014/main"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a16="http://schemas.microsoft.com/office/drawing/2014/main"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a16="http://schemas.microsoft.com/office/drawing/2014/main"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a16="http://schemas.microsoft.com/office/drawing/2014/main"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a16="http://schemas.microsoft.com/office/drawing/2014/main"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a16="http://schemas.microsoft.com/office/drawing/2014/main"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803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477328"/>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a:t>a=a +b *c *2</a:t>
            </a:r>
            <a:endParaRPr lang="en-US" dirty="0"/>
          </a:p>
          <a:p>
            <a:pPr marL="800100" lvl="1" indent="-342900">
              <a:buFont typeface="+mj-lt"/>
              <a:buAutoNum type="arabicPeriod"/>
            </a:pPr>
            <a:r>
              <a:rPr lang="en-US" dirty="0"/>
              <a:t>Y= b+c-d+20</a:t>
            </a:r>
          </a:p>
          <a:p>
            <a:pPr lvl="1"/>
            <a:endParaRPr lang="en-US" dirty="0"/>
          </a:p>
          <a:p>
            <a:pPr lvl="1"/>
            <a:r>
              <a:rPr lang="en-US" dirty="0"/>
              <a:t>        </a:t>
            </a:r>
            <a:endParaRPr lang="en-FI" dirty="0"/>
          </a:p>
        </p:txBody>
      </p:sp>
    </p:spTree>
    <p:extLst>
      <p:ext uri="{BB962C8B-B14F-4D97-AF65-F5344CB8AC3E}">
        <p14:creationId xmlns:p14="http://schemas.microsoft.com/office/powerpoint/2010/main" val="262694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325842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9D3080-90A4-4D19-9F17-E401CB48FD10}"/>
              </a:ext>
            </a:extLst>
          </p:cNvPr>
          <p:cNvPicPr>
            <a:picLocks noChangeAspect="1"/>
          </p:cNvPicPr>
          <p:nvPr/>
        </p:nvPicPr>
        <p:blipFill>
          <a:blip r:embed="rId2"/>
          <a:stretch>
            <a:fillRect/>
          </a:stretch>
        </p:blipFill>
        <p:spPr>
          <a:xfrm>
            <a:off x="633046" y="1390659"/>
            <a:ext cx="7512148" cy="4943988"/>
          </a:xfrm>
          <a:prstGeom prst="rect">
            <a:avLst/>
          </a:prstGeom>
        </p:spPr>
      </p:pic>
    </p:spTree>
    <p:extLst>
      <p:ext uri="{BB962C8B-B14F-4D97-AF65-F5344CB8AC3E}">
        <p14:creationId xmlns:p14="http://schemas.microsoft.com/office/powerpoint/2010/main" val="283916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copies programs from a storage device to the main memory, where they can be executed.</a:t>
            </a:r>
            <a:r>
              <a:rPr lang="en-US" sz="2000" b="1" dirty="0"/>
              <a:t> </a:t>
            </a:r>
            <a:r>
              <a:rPr lang="en-US" dirty="0"/>
              <a:t>	</a:t>
            </a:r>
          </a:p>
          <a:p>
            <a:pPr lvl="1"/>
            <a:endParaRPr lang="en-US" dirty="0"/>
          </a:p>
          <a:p>
            <a:pPr lvl="1"/>
            <a:endParaRPr lang="en-US" dirty="0"/>
          </a:p>
          <a:p>
            <a:pPr lvl="1"/>
            <a:r>
              <a:rPr lang="en-US" dirty="0"/>
              <a:t>        </a:t>
            </a:r>
            <a:endParaRPr lang="en-FI" dirty="0"/>
          </a:p>
        </p:txBody>
      </p:sp>
    </p:spTree>
    <p:extLst>
      <p:ext uri="{BB962C8B-B14F-4D97-AF65-F5344CB8AC3E}">
        <p14:creationId xmlns:p14="http://schemas.microsoft.com/office/powerpoint/2010/main" val="144026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3009"/>
            <a:ext cx="7808976" cy="1088136"/>
          </a:xfrm>
        </p:spPr>
        <p:txBody>
          <a:bodyPr>
            <a:normAutofit fontScale="90000"/>
          </a:bodyPr>
          <a:lstStyle/>
          <a:p>
            <a:br>
              <a:rPr lang="en-US" dirty="0"/>
            </a:br>
            <a:br>
              <a:rPr lang="en-US" dirty="0"/>
            </a:b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18237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en-FI" dirty="0"/>
          </a:p>
        </p:txBody>
      </p:sp>
    </p:spTree>
    <p:extLst>
      <p:ext uri="{BB962C8B-B14F-4D97-AF65-F5344CB8AC3E}">
        <p14:creationId xmlns:p14="http://schemas.microsoft.com/office/powerpoint/2010/main" val="10354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 data structure containing all the identifiers (i.e.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9852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put into the symbol table throughout the analysis phase and used for the synthesis phase.</a:t>
            </a:r>
          </a:p>
          <a:p>
            <a:pPr algn="just"/>
            <a:endParaRPr lang="en-US" b="1" dirty="0"/>
          </a:p>
          <a:p>
            <a:pPr algn="just"/>
            <a:r>
              <a:rPr lang="en-US" b="1" dirty="0"/>
              <a:t>                                                                                                                             </a:t>
            </a:r>
            <a:endParaRPr lang="en-FI" b="1" dirty="0"/>
          </a:p>
        </p:txBody>
      </p:sp>
    </p:spTree>
    <p:extLst>
      <p:ext uri="{BB962C8B-B14F-4D97-AF65-F5344CB8AC3E}">
        <p14:creationId xmlns:p14="http://schemas.microsoft.com/office/powerpoint/2010/main" val="21911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mainly the analysis phases)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en-FI" b="1" dirty="0"/>
          </a:p>
        </p:txBody>
      </p:sp>
    </p:spTree>
    <p:extLst>
      <p:ext uri="{BB962C8B-B14F-4D97-AF65-F5344CB8AC3E}">
        <p14:creationId xmlns:p14="http://schemas.microsoft.com/office/powerpoint/2010/main" val="20720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35185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078313"/>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generate a temporary name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fewer than three operands. </a:t>
            </a:r>
          </a:p>
          <a:p>
            <a:pPr lvl="1"/>
            <a:endParaRPr lang="en-US" dirty="0"/>
          </a:p>
          <a:p>
            <a:r>
              <a:rPr lang="en-US" dirty="0"/>
              <a:t> So the output of the intermediate code generator will be </a:t>
            </a:r>
          </a:p>
          <a:p>
            <a:endParaRPr lang="en-US" dirty="0"/>
          </a:p>
          <a:p>
            <a:endParaRPr lang="en-US" dirty="0"/>
          </a:p>
          <a:p>
            <a:endParaRPr lang="en-US" dirty="0"/>
          </a:p>
          <a:p>
            <a:endParaRPr lang="en-US" dirty="0"/>
          </a:p>
          <a:p>
            <a:pPr lvl="1"/>
            <a:endParaRPr lang="en-US" dirty="0"/>
          </a:p>
          <a:p>
            <a:pPr lvl="1"/>
            <a:endParaRPr lang="en-US" dirty="0"/>
          </a:p>
          <a:p>
            <a:pPr lvl="1"/>
            <a:r>
              <a:rPr lang="en-US" dirty="0"/>
              <a:t>        </a:t>
            </a:r>
            <a:endParaRPr lang="en-FI" dirty="0"/>
          </a:p>
        </p:txBody>
      </p:sp>
      <p:sp>
        <p:nvSpPr>
          <p:cNvPr id="4" name="Text Box 73">
            <a:extLst>
              <a:ext uri="{FF2B5EF4-FFF2-40B4-BE49-F238E27FC236}">
                <a16:creationId xmlns:a16="http://schemas.microsoft.com/office/drawing/2014/main" id="{60EA1339-1C40-40C2-94F5-F01DBB27688D}"/>
              </a:ext>
            </a:extLst>
          </p:cNvPr>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2054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attempts to improve the intermediate code 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en-FI" dirty="0"/>
          </a:p>
        </p:txBody>
      </p:sp>
      <p:sp>
        <p:nvSpPr>
          <p:cNvPr id="5" name="Text Box 74">
            <a:extLst>
              <a:ext uri="{FF2B5EF4-FFF2-40B4-BE49-F238E27FC236}">
                <a16:creationId xmlns:a16="http://schemas.microsoft.com/office/drawing/2014/main" id="{771D32C6-0A6E-4059-9EF3-7915D5CD98B7}"/>
              </a:ext>
            </a:extLst>
          </p:cNvPr>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extLst>
      <p:ext uri="{BB962C8B-B14F-4D97-AF65-F5344CB8AC3E}">
        <p14:creationId xmlns:p14="http://schemas.microsoft.com/office/powerpoint/2010/main" val="286601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416868"/>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generate code for a specific machine. 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p>
          <a:p>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 Box 75">
            <a:extLst>
              <a:ext uri="{FF2B5EF4-FFF2-40B4-BE49-F238E27FC236}">
                <a16:creationId xmlns:a16="http://schemas.microsoft.com/office/drawing/2014/main" id="{5055F65B-8F67-4E67-917B-E197B7F28FBC}"/>
              </a:ext>
            </a:extLst>
          </p:cNvPr>
          <p:cNvSpPr txBox="1">
            <a:spLocks noChangeArrowheads="1"/>
          </p:cNvSpPr>
          <p:nvPr/>
        </p:nvSpPr>
        <p:spPr bwMode="auto">
          <a:xfrm>
            <a:off x="3581400" y="4821700"/>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164002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a16="http://schemas.microsoft.com/office/drawing/2014/main"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a16="http://schemas.microsoft.com/office/drawing/2014/main"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a:extLst>
              <a:ext uri="{FF2B5EF4-FFF2-40B4-BE49-F238E27FC236}">
                <a16:creationId xmlns:a16="http://schemas.microsoft.com/office/drawing/2014/main"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a16="http://schemas.microsoft.com/office/drawing/2014/main"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a16="http://schemas.microsoft.com/office/drawing/2014/main"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a16="http://schemas.microsoft.com/office/drawing/2014/main"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a16="http://schemas.microsoft.com/office/drawing/2014/main"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a16="http://schemas.microsoft.com/office/drawing/2014/main"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a16="http://schemas.microsoft.com/office/drawing/2014/main"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a16="http://schemas.microsoft.com/office/drawing/2014/main"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a16="http://schemas.microsoft.com/office/drawing/2014/main"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a16="http://schemas.microsoft.com/office/drawing/2014/main"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a16="http://schemas.microsoft.com/office/drawing/2014/main"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a16="http://schemas.microsoft.com/office/drawing/2014/main"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a16="http://schemas.microsoft.com/office/drawing/2014/main"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a16="http://schemas.microsoft.com/office/drawing/2014/main"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a16="http://schemas.microsoft.com/office/drawing/2014/main"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a:extLst>
                <a:ext uri="{FF2B5EF4-FFF2-40B4-BE49-F238E27FC236}">
                  <a16:creationId xmlns:a16="http://schemas.microsoft.com/office/drawing/2014/main"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a16="http://schemas.microsoft.com/office/drawing/2014/main"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a:extLst>
                <a:ext uri="{FF2B5EF4-FFF2-40B4-BE49-F238E27FC236}">
                  <a16:creationId xmlns:a16="http://schemas.microsoft.com/office/drawing/2014/main"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a:extLst>
                <a:ext uri="{FF2B5EF4-FFF2-40B4-BE49-F238E27FC236}">
                  <a16:creationId xmlns:a16="http://schemas.microsoft.com/office/drawing/2014/main"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a:extLst>
              <a:ext uri="{FF2B5EF4-FFF2-40B4-BE49-F238E27FC236}">
                <a16:creationId xmlns:a16="http://schemas.microsoft.com/office/drawing/2014/main"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4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a16="http://schemas.microsoft.com/office/drawing/2014/main" id="{54A36B4B-5616-4145-A732-D982040D2CFE}"/>
              </a:ext>
            </a:extLst>
          </p:cNvPr>
          <p:cNvGrpSpPr>
            <a:grpSpLocks/>
          </p:cNvGrpSpPr>
          <p:nvPr/>
        </p:nvGrpSpPr>
        <p:grpSpPr bwMode="auto">
          <a:xfrm>
            <a:off x="2494673" y="2191630"/>
            <a:ext cx="4038600" cy="1662113"/>
            <a:chOff x="1056" y="2304"/>
            <a:chExt cx="2544" cy="1047"/>
          </a:xfrm>
        </p:grpSpPr>
        <p:sp>
          <p:nvSpPr>
            <p:cNvPr id="68" name="Text Box 48">
              <a:extLst>
                <a:ext uri="{FF2B5EF4-FFF2-40B4-BE49-F238E27FC236}">
                  <a16:creationId xmlns:a16="http://schemas.microsoft.com/office/drawing/2014/main"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a16="http://schemas.microsoft.com/office/drawing/2014/main"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a16="http://schemas.microsoft.com/office/drawing/2014/main"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a:extLst>
                <a:ext uri="{FF2B5EF4-FFF2-40B4-BE49-F238E27FC236}">
                  <a16:creationId xmlns:a16="http://schemas.microsoft.com/office/drawing/2014/main"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a16="http://schemas.microsoft.com/office/drawing/2014/main"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a16="http://schemas.microsoft.com/office/drawing/2014/main"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a16="http://schemas.microsoft.com/office/drawing/2014/main" id="{EE2249B5-6AF1-478C-A26A-78767ECFF71B}"/>
                </a:ext>
              </a:extLst>
            </p:cNvPr>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a:extLst>
                <a:ext uri="{FF2B5EF4-FFF2-40B4-BE49-F238E27FC236}">
                  <a16:creationId xmlns:a16="http://schemas.microsoft.com/office/drawing/2014/main"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a:extLst>
                <a:ext uri="{FF2B5EF4-FFF2-40B4-BE49-F238E27FC236}">
                  <a16:creationId xmlns:a16="http://schemas.microsoft.com/office/drawing/2014/main"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a:extLst>
                <a:ext uri="{FF2B5EF4-FFF2-40B4-BE49-F238E27FC236}">
                  <a16:creationId xmlns:a16="http://schemas.microsoft.com/office/drawing/2014/main"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a:extLst>
                <a:ext uri="{FF2B5EF4-FFF2-40B4-BE49-F238E27FC236}">
                  <a16:creationId xmlns:a16="http://schemas.microsoft.com/office/drawing/2014/main"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a:extLst>
                <a:ext uri="{FF2B5EF4-FFF2-40B4-BE49-F238E27FC236}">
                  <a16:creationId xmlns:a16="http://schemas.microsoft.com/office/drawing/2014/main"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a:extLst>
                <a:ext uri="{FF2B5EF4-FFF2-40B4-BE49-F238E27FC236}">
                  <a16:creationId xmlns:a16="http://schemas.microsoft.com/office/drawing/2014/main"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a:extLst>
                <a:ext uri="{FF2B5EF4-FFF2-40B4-BE49-F238E27FC236}">
                  <a16:creationId xmlns:a16="http://schemas.microsoft.com/office/drawing/2014/main"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a:extLst>
                <a:ext uri="{FF2B5EF4-FFF2-40B4-BE49-F238E27FC236}">
                  <a16:creationId xmlns:a16="http://schemas.microsoft.com/office/drawing/2014/main" id="{1C271FDF-0DF1-406B-B959-C5DCB30F8CBD}"/>
                </a:ext>
              </a:extLst>
            </p:cNvPr>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83" name="Line 63">
              <a:extLst>
                <a:ext uri="{FF2B5EF4-FFF2-40B4-BE49-F238E27FC236}">
                  <a16:creationId xmlns:a16="http://schemas.microsoft.com/office/drawing/2014/main" id="{3879384E-D989-4018-B420-29433BE10F97}"/>
                </a:ext>
              </a:extLst>
            </p:cNvPr>
            <p:cNvSpPr>
              <a:spLocks noChangeShapeType="1"/>
            </p:cNvSpPr>
            <p:nvPr/>
          </p:nvSpPr>
          <p:spPr bwMode="auto">
            <a:xfrm>
              <a:off x="3216" y="31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a:extLst>
              <a:ext uri="{FF2B5EF4-FFF2-40B4-BE49-F238E27FC236}">
                <a16:creationId xmlns:a16="http://schemas.microsoft.com/office/drawing/2014/main"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a16="http://schemas.microsoft.com/office/drawing/2014/main"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a16="http://schemas.microsoft.com/office/drawing/2014/main"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a16="http://schemas.microsoft.com/office/drawing/2014/main"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a16="http://schemas.microsoft.com/office/drawing/2014/main" id="{1C736D4A-7988-4876-9E98-289F7B3F4687}"/>
              </a:ext>
            </a:extLst>
          </p:cNvPr>
          <p:cNvSpPr txBox="1">
            <a:spLocks noChangeArrowheads="1"/>
          </p:cNvSpPr>
          <p:nvPr/>
        </p:nvSpPr>
        <p:spPr bwMode="auto">
          <a:xfrm>
            <a:off x="3183985" y="4507526"/>
            <a:ext cx="33528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inttoreal</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72414662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6afed2ec8d7c2ae3323129529aab29c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b1d0d3719f2fe6f5fbec3fc1cf85ce57"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89D156-B19C-4233-9D12-3BA3767017C5}"/>
</file>

<file path=customXml/itemProps2.xml><?xml version="1.0" encoding="utf-8"?>
<ds:datastoreItem xmlns:ds="http://schemas.openxmlformats.org/officeDocument/2006/customXml" ds:itemID="{232ACFBF-2C54-493F-8ABB-B1E1C0E78ED9}"/>
</file>

<file path=customXml/itemProps3.xml><?xml version="1.0" encoding="utf-8"?>
<ds:datastoreItem xmlns:ds="http://schemas.openxmlformats.org/officeDocument/2006/customXml" ds:itemID="{BC8F94F8-DEF8-4ADA-8F19-BB8EF6BA8825}"/>
</file>

<file path=docProps/app.xml><?xml version="1.0" encoding="utf-8"?>
<Properties xmlns="http://schemas.openxmlformats.org/officeDocument/2006/extended-properties" xmlns:vt="http://schemas.openxmlformats.org/officeDocument/2006/docPropsVTypes">
  <Template>Spectrum.thmx</Template>
  <TotalTime>4199</TotalTime>
  <Words>1046</Words>
  <Application>Microsoft Macintosh PowerPoint</Application>
  <PresentationFormat>On-screen Show (4:3)</PresentationFormat>
  <Paragraphs>262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Symbol Table Management</vt:lpstr>
      <vt:lpstr>Symbol Table Management</vt:lpstr>
      <vt:lpstr>Error Handler</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102</cp:revision>
  <dcterms:created xsi:type="dcterms:W3CDTF">2018-12-10T17:20:29Z</dcterms:created>
  <dcterms:modified xsi:type="dcterms:W3CDTF">2021-06-01T06:16:06Z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