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72" r:id="rId5"/>
    <p:sldId id="273" r:id="rId6"/>
    <p:sldId id="274" r:id="rId7"/>
    <p:sldId id="280" r:id="rId8"/>
    <p:sldId id="281" r:id="rId9"/>
    <p:sldId id="275" r:id="rId10"/>
    <p:sldId id="276" r:id="rId11"/>
    <p:sldId id="277" r:id="rId12"/>
    <p:sldId id="278" r:id="rId13"/>
    <p:sldId id="271" r:id="rId14"/>
    <p:sldId id="279" r:id="rId15"/>
    <p:sldId id="282" r:id="rId16"/>
    <p:sldId id="283" r:id="rId17"/>
    <p:sldId id="284" r:id="rId18"/>
    <p:sldId id="287" r:id="rId19"/>
    <p:sldId id="288" r:id="rId20"/>
    <p:sldId id="289" r:id="rId21"/>
    <p:sldId id="290" r:id="rId22"/>
    <p:sldId id="291" r:id="rId23"/>
    <p:sldId id="292" r:id="rId24"/>
    <p:sldId id="285" r:id="rId25"/>
    <p:sldId id="286" r:id="rId26"/>
    <p:sldId id="270" r:id="rId27"/>
    <p:sldId id="264" r:id="rId28"/>
    <p:sldId id="26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04/29/2020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04/29/2020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04/29/2020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04/29/2020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04/29/2020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04/29/2020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04/29/2020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04/29/2020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04/29/2020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04/29/2020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Layered Architecture &amp; Project</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dirty="0" smtClean="0"/>
              <a:t>: CSC 2210</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88020249"/>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887482">
                  <a:extLst>
                    <a:ext uri="{9D8B030D-6E8A-4147-A177-3AD203B41FA5}">
                      <a16:colId xmlns:a16="http://schemas.microsoft.com/office/drawing/2014/main" val="1762131981"/>
                    </a:ext>
                  </a:extLst>
                </a:gridCol>
                <a:gridCol w="1191491">
                  <a:extLst>
                    <a:ext uri="{9D8B030D-6E8A-4147-A177-3AD203B41FA5}">
                      <a16:colId xmlns:a16="http://schemas.microsoft.com/office/drawing/2014/main" val="445458238"/>
                    </a:ext>
                  </a:extLst>
                </a:gridCol>
                <a:gridCol w="2147967">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smtClean="0"/>
                        <a:t>12</a:t>
                      </a:r>
                      <a:endParaRPr lang="en-US" dirty="0"/>
                    </a:p>
                  </a:txBody>
                  <a:tcPr/>
                </a:tc>
                <a:tc>
                  <a:txBody>
                    <a:bodyPr/>
                    <a:lstStyle/>
                    <a:p>
                      <a:r>
                        <a:rPr lang="en-US" dirty="0"/>
                        <a:t>Week No:</a:t>
                      </a:r>
                    </a:p>
                  </a:txBody>
                  <a:tcPr/>
                </a:tc>
                <a:tc>
                  <a:txBody>
                    <a:bodyPr/>
                    <a:lstStyle/>
                    <a:p>
                      <a:r>
                        <a:rPr lang="en-US" dirty="0" smtClean="0"/>
                        <a:t>13</a:t>
                      </a:r>
                      <a:endParaRPr lang="en-US" dirty="0"/>
                    </a:p>
                  </a:txBody>
                  <a:tcPr/>
                </a:tc>
                <a:tc>
                  <a:txBody>
                    <a:bodyPr/>
                    <a:lstStyle/>
                    <a:p>
                      <a:r>
                        <a:rPr lang="en-US" dirty="0"/>
                        <a:t>Semester:</a:t>
                      </a:r>
                    </a:p>
                  </a:txBody>
                  <a:tcPr/>
                </a:tc>
                <a:tc>
                  <a:txBody>
                    <a:bodyPr/>
                    <a:lstStyle/>
                    <a:p>
                      <a:r>
                        <a:rPr lang="en-US" dirty="0" smtClean="0"/>
                        <a:t>Summer 2019-2020</a:t>
                      </a:r>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Md.</a:t>
                      </a:r>
                      <a:r>
                        <a:rPr lang="en-US" i="1" baseline="0" dirty="0" smtClean="0"/>
                        <a:t> Hasibul Hasan, hasib.hasan@aiub.edu</a:t>
                      </a:r>
                      <a:endParaRPr lang="en-US" i="1" dirty="0"/>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974769" y="1519623"/>
            <a:ext cx="4672940" cy="48463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Object Oriented Programming 2</a:t>
            </a:r>
            <a:endParaRPr lang="en-US" dirty="0"/>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Layered  Architecture</a:t>
            </a:r>
          </a:p>
        </p:txBody>
      </p:sp>
      <p:sp>
        <p:nvSpPr>
          <p:cNvPr id="6" name="TextBox 5">
            <a:extLst>
              <a:ext uri="{FF2B5EF4-FFF2-40B4-BE49-F238E27FC236}">
                <a16:creationId xmlns:a16="http://schemas.microsoft.com/office/drawing/2014/main" id="{37C26D19-85DA-834B-9600-C9820C508897}"/>
              </a:ext>
            </a:extLst>
          </p:cNvPr>
          <p:cNvSpPr txBox="1"/>
          <p:nvPr/>
        </p:nvSpPr>
        <p:spPr>
          <a:xfrm>
            <a:off x="304801" y="2251231"/>
            <a:ext cx="8548254" cy="1200329"/>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The business layer is also referred to as </a:t>
            </a:r>
            <a:r>
              <a:rPr lang="en-US" dirty="0" smtClean="0"/>
              <a:t>business </a:t>
            </a:r>
            <a:r>
              <a:rPr lang="en-US" dirty="0"/>
              <a:t>abstraction </a:t>
            </a:r>
            <a:r>
              <a:rPr lang="en-US" dirty="0" smtClean="0"/>
              <a:t>layer.</a:t>
            </a:r>
          </a:p>
          <a:p>
            <a:pPr marL="285750" indent="-285750" algn="just">
              <a:buFont typeface="Wingdings" panose="05000000000000000000" pitchFamily="2" charset="2"/>
              <a:buChar char="Ø"/>
            </a:pPr>
            <a:r>
              <a:rPr lang="en-US" dirty="0" smtClean="0"/>
              <a:t>Sometimes </a:t>
            </a:r>
            <a:r>
              <a:rPr lang="en-US" dirty="0"/>
              <a:t>it is also referred to as the domain layer. </a:t>
            </a:r>
            <a:endParaRPr lang="en-US" dirty="0" smtClean="0"/>
          </a:p>
          <a:p>
            <a:pPr marL="285750" indent="-285750" algn="just">
              <a:buFont typeface="Wingdings" panose="05000000000000000000" pitchFamily="2" charset="2"/>
              <a:buChar char="Ø"/>
            </a:pPr>
            <a:r>
              <a:rPr lang="en-US" dirty="0" smtClean="0"/>
              <a:t>The </a:t>
            </a:r>
            <a:r>
              <a:rPr lang="en-US" dirty="0"/>
              <a:t>business layer</a:t>
            </a:r>
            <a:r>
              <a:rPr lang="en-US" dirty="0" smtClean="0"/>
              <a:t> </a:t>
            </a:r>
            <a:r>
              <a:rPr lang="en-US" dirty="0"/>
              <a:t>is responsible for encapsulating all business logic for a given problem </a:t>
            </a:r>
            <a:r>
              <a:rPr lang="en-US" dirty="0" smtClean="0"/>
              <a:t>domain.</a:t>
            </a:r>
            <a:endParaRPr lang="en-US" i="1" dirty="0" smtClean="0"/>
          </a:p>
        </p:txBody>
      </p:sp>
      <p:sp>
        <p:nvSpPr>
          <p:cNvPr id="4"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smtClean="0"/>
              <a:t>Business </a:t>
            </a:r>
            <a:r>
              <a:rPr lang="en-US" dirty="0"/>
              <a:t>Layer</a:t>
            </a:r>
            <a:endParaRPr lang="en-FI" dirty="0"/>
          </a:p>
        </p:txBody>
      </p:sp>
    </p:spTree>
    <p:extLst>
      <p:ext uri="{BB962C8B-B14F-4D97-AF65-F5344CB8AC3E}">
        <p14:creationId xmlns:p14="http://schemas.microsoft.com/office/powerpoint/2010/main" val="29180285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Layered  Architecture</a:t>
            </a:r>
          </a:p>
        </p:txBody>
      </p:sp>
      <p:sp>
        <p:nvSpPr>
          <p:cNvPr id="6" name="TextBox 5">
            <a:extLst>
              <a:ext uri="{FF2B5EF4-FFF2-40B4-BE49-F238E27FC236}">
                <a16:creationId xmlns:a16="http://schemas.microsoft.com/office/drawing/2014/main" id="{37C26D19-85DA-834B-9600-C9820C508897}"/>
              </a:ext>
            </a:extLst>
          </p:cNvPr>
          <p:cNvSpPr txBox="1"/>
          <p:nvPr/>
        </p:nvSpPr>
        <p:spPr>
          <a:xfrm>
            <a:off x="304801" y="2251231"/>
            <a:ext cx="8548254" cy="1754326"/>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An application architecture might contain one or more service </a:t>
            </a:r>
            <a:r>
              <a:rPr lang="en-US" dirty="0" smtClean="0"/>
              <a:t>layers.</a:t>
            </a:r>
          </a:p>
          <a:p>
            <a:pPr marL="285750" indent="-285750" algn="just">
              <a:buFont typeface="Wingdings" panose="05000000000000000000" pitchFamily="2" charset="2"/>
              <a:buChar char="Ø"/>
            </a:pPr>
            <a:r>
              <a:rPr lang="en-US" dirty="0" smtClean="0"/>
              <a:t>Typically</a:t>
            </a:r>
            <a:r>
              <a:rPr lang="en-US" dirty="0"/>
              <a:t>, a service layer is used to abstract communication between a set of </a:t>
            </a:r>
            <a:r>
              <a:rPr lang="en-US" dirty="0" smtClean="0"/>
              <a:t>services.</a:t>
            </a:r>
          </a:p>
          <a:p>
            <a:pPr marL="285750" indent="-285750" algn="just">
              <a:buFont typeface="Wingdings" panose="05000000000000000000" pitchFamily="2" charset="2"/>
              <a:buChar char="Ø"/>
            </a:pPr>
            <a:r>
              <a:rPr lang="en-US" dirty="0" smtClean="0"/>
              <a:t>Services </a:t>
            </a:r>
            <a:r>
              <a:rPr lang="en-US" dirty="0"/>
              <a:t>could be web services, third party </a:t>
            </a:r>
            <a:r>
              <a:rPr lang="en-US" dirty="0" smtClean="0"/>
              <a:t>API, </a:t>
            </a:r>
            <a:r>
              <a:rPr lang="en-US" dirty="0"/>
              <a:t>or other subsystems of a product. </a:t>
            </a:r>
            <a:endParaRPr lang="en-US" dirty="0" smtClean="0"/>
          </a:p>
          <a:p>
            <a:pPr marL="285750" indent="-285750" algn="just">
              <a:buFont typeface="Wingdings" panose="05000000000000000000" pitchFamily="2" charset="2"/>
              <a:buChar char="Ø"/>
            </a:pPr>
            <a:r>
              <a:rPr lang="en-US" dirty="0" smtClean="0"/>
              <a:t>It’s </a:t>
            </a:r>
            <a:r>
              <a:rPr lang="en-US" dirty="0"/>
              <a:t>primary goal is to provide a consistent mechanism for sending data, receiving data, and handling errors</a:t>
            </a:r>
            <a:r>
              <a:rPr lang="en-US" dirty="0" smtClean="0"/>
              <a:t>.</a:t>
            </a:r>
            <a:endParaRPr lang="en-US" dirty="0"/>
          </a:p>
          <a:p>
            <a:pPr marL="285750" indent="-285750" algn="just">
              <a:buFont typeface="Wingdings" panose="05000000000000000000" pitchFamily="2" charset="2"/>
              <a:buChar char="Ø"/>
            </a:pPr>
            <a:r>
              <a:rPr lang="en-US" dirty="0" smtClean="0"/>
              <a:t>This layer is also known as framework layer.</a:t>
            </a:r>
          </a:p>
        </p:txBody>
      </p:sp>
      <p:sp>
        <p:nvSpPr>
          <p:cNvPr id="4"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smtClean="0"/>
              <a:t>Service </a:t>
            </a:r>
            <a:r>
              <a:rPr lang="en-US" dirty="0"/>
              <a:t>Layer</a:t>
            </a:r>
            <a:endParaRPr lang="en-FI" dirty="0"/>
          </a:p>
        </p:txBody>
      </p:sp>
    </p:spTree>
    <p:extLst>
      <p:ext uri="{BB962C8B-B14F-4D97-AF65-F5344CB8AC3E}">
        <p14:creationId xmlns:p14="http://schemas.microsoft.com/office/powerpoint/2010/main" val="7191402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Layered  Architecture</a:t>
            </a:r>
          </a:p>
        </p:txBody>
      </p:sp>
      <p:sp>
        <p:nvSpPr>
          <p:cNvPr id="6" name="TextBox 5">
            <a:extLst>
              <a:ext uri="{FF2B5EF4-FFF2-40B4-BE49-F238E27FC236}">
                <a16:creationId xmlns:a16="http://schemas.microsoft.com/office/drawing/2014/main" id="{37C26D19-85DA-834B-9600-C9820C508897}"/>
              </a:ext>
            </a:extLst>
          </p:cNvPr>
          <p:cNvSpPr txBox="1"/>
          <p:nvPr/>
        </p:nvSpPr>
        <p:spPr>
          <a:xfrm>
            <a:off x="304801" y="2251231"/>
            <a:ext cx="8548254" cy="147732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The application </a:t>
            </a:r>
            <a:r>
              <a:rPr lang="en-US" dirty="0" smtClean="0"/>
              <a:t>layer is </a:t>
            </a:r>
            <a:r>
              <a:rPr lang="en-US" dirty="0"/>
              <a:t>also called the presentation </a:t>
            </a:r>
            <a:r>
              <a:rPr lang="en-US" dirty="0" smtClean="0"/>
              <a:t>layer</a:t>
            </a:r>
          </a:p>
          <a:p>
            <a:pPr marL="285750" indent="-285750" algn="just">
              <a:buFont typeface="Wingdings" panose="05000000000000000000" pitchFamily="2" charset="2"/>
              <a:buChar char="Ø"/>
            </a:pPr>
            <a:r>
              <a:rPr lang="en-US" dirty="0" smtClean="0"/>
              <a:t>It </a:t>
            </a:r>
            <a:r>
              <a:rPr lang="en-US" dirty="0"/>
              <a:t>is the layer of the software responsible for the user interface, and ultimately the specific environment hosting the software. </a:t>
            </a:r>
            <a:endParaRPr lang="en-US" dirty="0" smtClean="0"/>
          </a:p>
          <a:p>
            <a:pPr marL="285750" indent="-285750" algn="just">
              <a:buFont typeface="Wingdings" panose="05000000000000000000" pitchFamily="2" charset="2"/>
              <a:buChar char="Ø"/>
            </a:pPr>
            <a:r>
              <a:rPr lang="en-US" dirty="0" smtClean="0"/>
              <a:t>In </a:t>
            </a:r>
            <a:r>
              <a:rPr lang="en-US" dirty="0"/>
              <a:t>a web application, your app layer will be the web application and the web server, while in a desktop application, it would be the desktop client and the OS.</a:t>
            </a:r>
            <a:endParaRPr lang="en-US" dirty="0" smtClean="0"/>
          </a:p>
        </p:txBody>
      </p:sp>
      <p:sp>
        <p:nvSpPr>
          <p:cNvPr id="4"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smtClean="0"/>
              <a:t>Application </a:t>
            </a:r>
            <a:r>
              <a:rPr lang="en-US" dirty="0"/>
              <a:t>Layer</a:t>
            </a:r>
            <a:endParaRPr lang="en-FI" dirty="0"/>
          </a:p>
        </p:txBody>
      </p:sp>
    </p:spTree>
    <p:extLst>
      <p:ext uri="{BB962C8B-B14F-4D97-AF65-F5344CB8AC3E}">
        <p14:creationId xmlns:p14="http://schemas.microsoft.com/office/powerpoint/2010/main" val="221040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Layered Diagram</a:t>
            </a:r>
            <a:endParaRPr lang="en-US" sz="2600" b="1" dirty="0">
              <a:solidFill>
                <a:schemeClr val="tx1"/>
              </a:solidFill>
            </a:endParaRPr>
          </a:p>
          <a:p>
            <a:pPr marL="0" indent="0">
              <a:buNone/>
            </a:pPr>
            <a:endParaRPr lang="en-US" sz="2600" b="1" dirty="0">
              <a:solidFill>
                <a:schemeClr val="tx1"/>
              </a:solidFill>
            </a:endParaRPr>
          </a:p>
        </p:txBody>
      </p:sp>
      <p:pic>
        <p:nvPicPr>
          <p:cNvPr id="3" name="Picture 2"/>
          <p:cNvPicPr>
            <a:picLocks noChangeAspect="1"/>
          </p:cNvPicPr>
          <p:nvPr/>
        </p:nvPicPr>
        <p:blipFill>
          <a:blip r:embed="rId2"/>
          <a:stretch>
            <a:fillRect/>
          </a:stretch>
        </p:blipFill>
        <p:spPr>
          <a:xfrm>
            <a:off x="340610" y="1362074"/>
            <a:ext cx="8252935" cy="4900180"/>
          </a:xfrm>
          <a:prstGeom prst="rect">
            <a:avLst/>
          </a:prstGeom>
        </p:spPr>
      </p:pic>
    </p:spTree>
    <p:extLst>
      <p:ext uri="{BB962C8B-B14F-4D97-AF65-F5344CB8AC3E}">
        <p14:creationId xmlns:p14="http://schemas.microsoft.com/office/powerpoint/2010/main" val="4111569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Layered  Architecture</a:t>
            </a:r>
          </a:p>
        </p:txBody>
      </p:sp>
      <p:sp>
        <p:nvSpPr>
          <p:cNvPr id="6" name="TextBox 5">
            <a:extLst>
              <a:ext uri="{FF2B5EF4-FFF2-40B4-BE49-F238E27FC236}">
                <a16:creationId xmlns:a16="http://schemas.microsoft.com/office/drawing/2014/main" id="{37C26D19-85DA-834B-9600-C9820C508897}"/>
              </a:ext>
            </a:extLst>
          </p:cNvPr>
          <p:cNvSpPr txBox="1"/>
          <p:nvPr/>
        </p:nvSpPr>
        <p:spPr>
          <a:xfrm>
            <a:off x="304801" y="2251231"/>
            <a:ext cx="8548254" cy="2031325"/>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The right architecture largely depends on the application you will </a:t>
            </a:r>
            <a:r>
              <a:rPr lang="en-US" dirty="0" smtClean="0"/>
              <a:t>build. Designer have to ask some question which are:</a:t>
            </a:r>
          </a:p>
          <a:p>
            <a:pPr marL="742950" lvl="1" indent="-285750" algn="just">
              <a:buFont typeface="Wingdings" panose="05000000000000000000" pitchFamily="2" charset="2"/>
              <a:buChar char="q"/>
            </a:pPr>
            <a:r>
              <a:rPr lang="en-US" i="1" dirty="0"/>
              <a:t>How many tiers will your architecture have</a:t>
            </a:r>
            <a:r>
              <a:rPr lang="en-US" i="1" dirty="0" smtClean="0"/>
              <a:t>?</a:t>
            </a:r>
          </a:p>
          <a:p>
            <a:pPr marL="742950" lvl="1" indent="-285750" algn="just">
              <a:buFont typeface="Wingdings" panose="05000000000000000000" pitchFamily="2" charset="2"/>
              <a:buChar char="q"/>
            </a:pPr>
            <a:r>
              <a:rPr lang="en-US" i="1" dirty="0"/>
              <a:t>Is your application heavily data driven</a:t>
            </a:r>
            <a:r>
              <a:rPr lang="en-US" i="1" dirty="0" smtClean="0"/>
              <a:t>?</a:t>
            </a:r>
          </a:p>
          <a:p>
            <a:pPr marL="742950" lvl="1" indent="-285750" algn="just">
              <a:buFont typeface="Wingdings" panose="05000000000000000000" pitchFamily="2" charset="2"/>
              <a:buChar char="q"/>
            </a:pPr>
            <a:r>
              <a:rPr lang="en-US" i="1" dirty="0"/>
              <a:t>Do you have complex domain requirements or business rules?</a:t>
            </a:r>
            <a:endParaRPr lang="en-US" i="1" dirty="0" smtClean="0"/>
          </a:p>
          <a:p>
            <a:pPr marL="285750" indent="-285750" algn="just">
              <a:buFont typeface="Wingdings" panose="05000000000000000000" pitchFamily="2" charset="2"/>
              <a:buChar char="Ø"/>
            </a:pPr>
            <a:r>
              <a:rPr lang="en-US" dirty="0"/>
              <a:t>Small applications might not require a layered architecture at </a:t>
            </a:r>
            <a:r>
              <a:rPr lang="en-US" dirty="0" smtClean="0"/>
              <a:t>all.</a:t>
            </a:r>
          </a:p>
          <a:p>
            <a:pPr marL="285750" indent="-285750" algn="just">
              <a:buFont typeface="Wingdings" panose="05000000000000000000" pitchFamily="2" charset="2"/>
              <a:buChar char="Ø"/>
            </a:pPr>
            <a:r>
              <a:rPr lang="en-US" dirty="0"/>
              <a:t>The important part is you architect a solution that fits your needs. </a:t>
            </a:r>
            <a:endParaRPr lang="en-US" dirty="0" smtClean="0"/>
          </a:p>
        </p:txBody>
      </p:sp>
      <p:sp>
        <p:nvSpPr>
          <p:cNvPr id="4"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smtClean="0"/>
              <a:t>Which Architecture to use</a:t>
            </a:r>
            <a:endParaRPr lang="en-FI" dirty="0"/>
          </a:p>
        </p:txBody>
      </p:sp>
    </p:spTree>
    <p:extLst>
      <p:ext uri="{BB962C8B-B14F-4D97-AF65-F5344CB8AC3E}">
        <p14:creationId xmlns:p14="http://schemas.microsoft.com/office/powerpoint/2010/main" val="36644632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Layered  Architecture</a:t>
            </a:r>
          </a:p>
        </p:txBody>
      </p:sp>
      <p:sp>
        <p:nvSpPr>
          <p:cNvPr id="6" name="TextBox 5">
            <a:extLst>
              <a:ext uri="{FF2B5EF4-FFF2-40B4-BE49-F238E27FC236}">
                <a16:creationId xmlns:a16="http://schemas.microsoft.com/office/drawing/2014/main" id="{37C26D19-85DA-834B-9600-C9820C508897}"/>
              </a:ext>
            </a:extLst>
          </p:cNvPr>
          <p:cNvSpPr txBox="1"/>
          <p:nvPr/>
        </p:nvSpPr>
        <p:spPr>
          <a:xfrm>
            <a:off x="304801" y="2251231"/>
            <a:ext cx="8548254" cy="2031325"/>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Improve productivity via </a:t>
            </a:r>
            <a:r>
              <a:rPr lang="en-US" dirty="0" smtClean="0"/>
              <a:t>Reuse (</a:t>
            </a:r>
            <a:r>
              <a:rPr lang="en-US" dirty="0"/>
              <a:t>The entire Data Access Layer</a:t>
            </a:r>
            <a:r>
              <a:rPr lang="en-US" dirty="0" smtClean="0"/>
              <a:t> </a:t>
            </a:r>
            <a:r>
              <a:rPr lang="en-US" dirty="0"/>
              <a:t>module is </a:t>
            </a:r>
            <a:r>
              <a:rPr lang="en-US" dirty="0" smtClean="0"/>
              <a:t>reusable).</a:t>
            </a:r>
          </a:p>
          <a:p>
            <a:pPr marL="285750" indent="-285750" algn="just">
              <a:buFont typeface="Wingdings" panose="05000000000000000000" pitchFamily="2" charset="2"/>
              <a:buChar char="Ø"/>
            </a:pPr>
            <a:r>
              <a:rPr lang="en-US" dirty="0"/>
              <a:t>Improve Productivity via Team </a:t>
            </a:r>
            <a:r>
              <a:rPr lang="en-US" dirty="0" smtClean="0"/>
              <a:t>Segment.</a:t>
            </a:r>
          </a:p>
          <a:p>
            <a:pPr marL="285750" indent="-285750" algn="just">
              <a:buFont typeface="Wingdings" panose="05000000000000000000" pitchFamily="2" charset="2"/>
              <a:buChar char="Ø"/>
            </a:pPr>
            <a:r>
              <a:rPr lang="en-US" dirty="0"/>
              <a:t>Improve </a:t>
            </a:r>
            <a:r>
              <a:rPr lang="en-US" dirty="0" smtClean="0"/>
              <a:t>Maintainability.</a:t>
            </a:r>
          </a:p>
          <a:p>
            <a:pPr marL="285750" indent="-285750" algn="just">
              <a:buFont typeface="Wingdings" panose="05000000000000000000" pitchFamily="2" charset="2"/>
              <a:buChar char="Ø"/>
            </a:pPr>
            <a:r>
              <a:rPr lang="en-US" dirty="0"/>
              <a:t>If a change is made with Database it will only effect only DAL. If change is BL it will only effect BL</a:t>
            </a:r>
            <a:r>
              <a:rPr lang="en-US" dirty="0" smtClean="0"/>
              <a:t>.</a:t>
            </a:r>
          </a:p>
          <a:p>
            <a:pPr marL="285750" indent="-285750" algn="just">
              <a:buFont typeface="Wingdings" panose="05000000000000000000" pitchFamily="2" charset="2"/>
              <a:buChar char="Ø"/>
            </a:pPr>
            <a:r>
              <a:rPr lang="en-US" dirty="0"/>
              <a:t>Looser </a:t>
            </a:r>
            <a:r>
              <a:rPr lang="en-US" dirty="0" smtClean="0"/>
              <a:t>coupling.</a:t>
            </a:r>
          </a:p>
          <a:p>
            <a:pPr marL="285750" indent="-285750" algn="just">
              <a:buFont typeface="Wingdings" panose="05000000000000000000" pitchFamily="2" charset="2"/>
              <a:buChar char="Ø"/>
            </a:pPr>
            <a:r>
              <a:rPr lang="en-US" dirty="0" smtClean="0"/>
              <a:t>More </a:t>
            </a:r>
            <a:r>
              <a:rPr lang="en-US" dirty="0"/>
              <a:t>physical </a:t>
            </a:r>
            <a:r>
              <a:rPr lang="en-US" dirty="0" smtClean="0"/>
              <a:t>deployment. </a:t>
            </a:r>
            <a:r>
              <a:rPr lang="en-US" dirty="0"/>
              <a:t>Adding this feature can affect the performance.</a:t>
            </a:r>
            <a:endParaRPr lang="en-US" dirty="0" smtClean="0"/>
          </a:p>
        </p:txBody>
      </p:sp>
      <p:sp>
        <p:nvSpPr>
          <p:cNvPr id="4"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smtClean="0"/>
              <a:t>Advantages</a:t>
            </a:r>
            <a:endParaRPr lang="en-FI" dirty="0"/>
          </a:p>
        </p:txBody>
      </p:sp>
    </p:spTree>
    <p:extLst>
      <p:ext uri="{BB962C8B-B14F-4D97-AF65-F5344CB8AC3E}">
        <p14:creationId xmlns:p14="http://schemas.microsoft.com/office/powerpoint/2010/main" val="10661288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Layered  Architecture</a:t>
            </a:r>
          </a:p>
        </p:txBody>
      </p:sp>
      <p:sp>
        <p:nvSpPr>
          <p:cNvPr id="6" name="TextBox 5">
            <a:extLst>
              <a:ext uri="{FF2B5EF4-FFF2-40B4-BE49-F238E27FC236}">
                <a16:creationId xmlns:a16="http://schemas.microsoft.com/office/drawing/2014/main" id="{37C26D19-85DA-834B-9600-C9820C508897}"/>
              </a:ext>
            </a:extLst>
          </p:cNvPr>
          <p:cNvSpPr txBox="1"/>
          <p:nvPr/>
        </p:nvSpPr>
        <p:spPr>
          <a:xfrm>
            <a:off x="304801" y="2251231"/>
            <a:ext cx="8548254" cy="2031325"/>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Adding additional servers to our application to increase its performance and scalability. But in reality is that the fastest an application can perform is when all its processes is in-process in a single machine</a:t>
            </a:r>
            <a:r>
              <a:rPr lang="en-US" dirty="0" smtClean="0"/>
              <a:t>.</a:t>
            </a:r>
          </a:p>
          <a:p>
            <a:pPr marL="285750" indent="-285750" algn="just">
              <a:buFont typeface="Wingdings" panose="05000000000000000000" pitchFamily="2" charset="2"/>
              <a:buChar char="Ø"/>
            </a:pPr>
            <a:r>
              <a:rPr lang="en-US" dirty="0"/>
              <a:t>More complex </a:t>
            </a:r>
            <a:r>
              <a:rPr lang="en-US" dirty="0" smtClean="0"/>
              <a:t>designs.</a:t>
            </a:r>
          </a:p>
          <a:p>
            <a:pPr marL="285750" indent="-285750" algn="just">
              <a:buFont typeface="Wingdings" panose="05000000000000000000" pitchFamily="2" charset="2"/>
              <a:buChar char="Ø"/>
            </a:pPr>
            <a:r>
              <a:rPr lang="en-US" dirty="0" smtClean="0"/>
              <a:t>Complex and good amount of s</a:t>
            </a:r>
            <a:r>
              <a:rPr lang="en-US" dirty="0"/>
              <a:t>kills and experience required for the </a:t>
            </a:r>
            <a:r>
              <a:rPr lang="en-US" dirty="0" smtClean="0"/>
              <a:t>team.</a:t>
            </a:r>
          </a:p>
          <a:p>
            <a:pPr marL="285750" indent="-285750" algn="just">
              <a:buFont typeface="Wingdings" panose="05000000000000000000" pitchFamily="2" charset="2"/>
              <a:buChar char="Ø"/>
            </a:pPr>
            <a:r>
              <a:rPr lang="en-US" dirty="0"/>
              <a:t>More complex </a:t>
            </a:r>
            <a:r>
              <a:rPr lang="en-US" dirty="0" smtClean="0"/>
              <a:t>deployment.</a:t>
            </a:r>
          </a:p>
          <a:p>
            <a:pPr marL="285750" indent="-285750" algn="just">
              <a:buFont typeface="Wingdings" panose="05000000000000000000" pitchFamily="2" charset="2"/>
              <a:buChar char="Ø"/>
            </a:pPr>
            <a:r>
              <a:rPr lang="en-US" dirty="0"/>
              <a:t>Loose coupling allow connected modules to change independently of one </a:t>
            </a:r>
            <a:r>
              <a:rPr lang="en-US" dirty="0" smtClean="0"/>
              <a:t>another.</a:t>
            </a:r>
          </a:p>
        </p:txBody>
      </p:sp>
      <p:sp>
        <p:nvSpPr>
          <p:cNvPr id="4"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smtClean="0"/>
              <a:t>Disadvantages</a:t>
            </a:r>
            <a:endParaRPr lang="en-FI" dirty="0"/>
          </a:p>
        </p:txBody>
      </p:sp>
    </p:spTree>
    <p:extLst>
      <p:ext uri="{BB962C8B-B14F-4D97-AF65-F5344CB8AC3E}">
        <p14:creationId xmlns:p14="http://schemas.microsoft.com/office/powerpoint/2010/main" val="24604193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Layered  Architecture</a:t>
            </a:r>
          </a:p>
        </p:txBody>
      </p:sp>
      <p:sp>
        <p:nvSpPr>
          <p:cNvPr id="6" name="TextBox 5">
            <a:extLst>
              <a:ext uri="{FF2B5EF4-FFF2-40B4-BE49-F238E27FC236}">
                <a16:creationId xmlns:a16="http://schemas.microsoft.com/office/drawing/2014/main" id="{37C26D19-85DA-834B-9600-C9820C508897}"/>
              </a:ext>
            </a:extLst>
          </p:cNvPr>
          <p:cNvSpPr txBox="1"/>
          <p:nvPr/>
        </p:nvSpPr>
        <p:spPr>
          <a:xfrm>
            <a:off x="304801" y="2251231"/>
            <a:ext cx="3214254" cy="2308324"/>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N-tier application where N= 1, Single unit of </a:t>
            </a:r>
            <a:r>
              <a:rPr lang="en-US" dirty="0" smtClean="0"/>
              <a:t>deployment.</a:t>
            </a:r>
          </a:p>
          <a:p>
            <a:pPr marL="285750" indent="-285750" algn="just">
              <a:buFont typeface="Wingdings" panose="05000000000000000000" pitchFamily="2" charset="2"/>
              <a:buChar char="Ø"/>
            </a:pPr>
            <a:r>
              <a:rPr lang="en-US" dirty="0"/>
              <a:t>No logical or physical separation of </a:t>
            </a:r>
            <a:r>
              <a:rPr lang="en-US" dirty="0" smtClean="0"/>
              <a:t>concerns.</a:t>
            </a:r>
          </a:p>
          <a:p>
            <a:pPr marL="285750" indent="-285750" algn="just">
              <a:buFont typeface="Wingdings" panose="05000000000000000000" pitchFamily="2" charset="2"/>
              <a:buChar char="Ø"/>
            </a:pPr>
            <a:r>
              <a:rPr lang="en-US" dirty="0"/>
              <a:t>All parts of the application are included in one </a:t>
            </a:r>
            <a:r>
              <a:rPr lang="en-US" dirty="0" smtClean="0"/>
              <a:t>assembly. </a:t>
            </a:r>
            <a:r>
              <a:rPr lang="en-US" dirty="0"/>
              <a:t>For example: Microsoft Access Database</a:t>
            </a:r>
            <a:endParaRPr lang="en-US" dirty="0" smtClean="0"/>
          </a:p>
        </p:txBody>
      </p:sp>
      <p:sp>
        <p:nvSpPr>
          <p:cNvPr id="4"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smtClean="0"/>
              <a:t>Monolithic Application</a:t>
            </a:r>
            <a:endParaRPr lang="en-FI" dirty="0"/>
          </a:p>
        </p:txBody>
      </p:sp>
      <p:pic>
        <p:nvPicPr>
          <p:cNvPr id="3" name="Picture 2"/>
          <p:cNvPicPr>
            <a:picLocks noChangeAspect="1"/>
          </p:cNvPicPr>
          <p:nvPr/>
        </p:nvPicPr>
        <p:blipFill>
          <a:blip r:embed="rId2"/>
          <a:stretch>
            <a:fillRect/>
          </a:stretch>
        </p:blipFill>
        <p:spPr>
          <a:xfrm>
            <a:off x="4547755" y="2251231"/>
            <a:ext cx="4050352" cy="3762777"/>
          </a:xfrm>
          <a:prstGeom prst="rect">
            <a:avLst/>
          </a:prstGeom>
        </p:spPr>
      </p:pic>
    </p:spTree>
    <p:extLst>
      <p:ext uri="{BB962C8B-B14F-4D97-AF65-F5344CB8AC3E}">
        <p14:creationId xmlns:p14="http://schemas.microsoft.com/office/powerpoint/2010/main" val="34595314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fontScale="70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Add a Windows Form Application Project (Presentation Layer</a:t>
            </a:r>
            <a:r>
              <a:rPr lang="en-US" sz="2600" b="1" dirty="0" smtClean="0">
                <a:solidFill>
                  <a:schemeClr val="tx1"/>
                </a:solidFill>
              </a:rPr>
              <a:t>)</a:t>
            </a:r>
            <a:endParaRPr lang="en-US" sz="2600" b="1" dirty="0">
              <a:solidFill>
                <a:schemeClr val="tx1"/>
              </a:solidFill>
            </a:endParaRPr>
          </a:p>
        </p:txBody>
      </p:sp>
      <p:pic>
        <p:nvPicPr>
          <p:cNvPr id="3" name="Picture 2" descr="New Project"/>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35494" y="1404984"/>
            <a:ext cx="8503706" cy="5182363"/>
          </a:xfrm>
          <a:prstGeom prst="rect">
            <a:avLst/>
          </a:prstGeom>
        </p:spPr>
      </p:pic>
    </p:spTree>
    <p:extLst>
      <p:ext uri="{BB962C8B-B14F-4D97-AF65-F5344CB8AC3E}">
        <p14:creationId xmlns:p14="http://schemas.microsoft.com/office/powerpoint/2010/main" val="20835461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fontScale="625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dirty="0"/>
              <a:t>Let's set up our next projects and define them in separate </a:t>
            </a:r>
            <a:r>
              <a:rPr lang="en-US" dirty="0" err="1" smtClean="0"/>
              <a:t>layers.Add</a:t>
            </a:r>
            <a:r>
              <a:rPr lang="en-US" dirty="0" smtClean="0"/>
              <a:t> 3 projects </a:t>
            </a:r>
            <a:r>
              <a:rPr lang="en-US" dirty="0"/>
              <a:t>to your solution named </a:t>
            </a:r>
            <a:r>
              <a:rPr lang="en-US" dirty="0" err="1"/>
              <a:t>BusinessLogicLayer</a:t>
            </a:r>
            <a:r>
              <a:rPr lang="en-US" dirty="0"/>
              <a:t>, </a:t>
            </a:r>
            <a:r>
              <a:rPr lang="en-US" dirty="0" err="1"/>
              <a:t>DataAccessLayer</a:t>
            </a:r>
            <a:r>
              <a:rPr lang="en-US" dirty="0"/>
              <a:t> and </a:t>
            </a:r>
            <a:r>
              <a:rPr lang="en-US" dirty="0" err="1" smtClean="0"/>
              <a:t>ServiceLayer</a:t>
            </a:r>
            <a:r>
              <a:rPr lang="en-US" dirty="0"/>
              <a:t>.</a:t>
            </a:r>
            <a:endParaRPr lang="en-US" sz="2600" b="1" dirty="0">
              <a:solidFill>
                <a:schemeClr val="tx1"/>
              </a:solidFill>
            </a:endParaRPr>
          </a:p>
        </p:txBody>
      </p:sp>
      <p:pic>
        <p:nvPicPr>
          <p:cNvPr id="5" name="Picture 4" descr="WindowsFormsApplication1 - Microsoft Visual Studio"/>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35494" y="1618826"/>
            <a:ext cx="8622792" cy="4642082"/>
          </a:xfrm>
          <a:prstGeom prst="rect">
            <a:avLst/>
          </a:prstGeom>
        </p:spPr>
      </p:pic>
      <p:sp>
        <p:nvSpPr>
          <p:cNvPr id="6" name="Rounded Rectangle 5"/>
          <p:cNvSpPr/>
          <p:nvPr/>
        </p:nvSpPr>
        <p:spPr>
          <a:xfrm>
            <a:off x="6879102" y="2753892"/>
            <a:ext cx="1253516" cy="180109"/>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31156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Font typeface="Arial" panose="020B0604020202020204" pitchFamily="34" charset="0"/>
              <a:buChar char="•"/>
            </a:pPr>
            <a:r>
              <a:rPr lang="en-US" sz="2400" dirty="0" smtClean="0">
                <a:solidFill>
                  <a:schemeClr val="tx1"/>
                </a:solidFill>
              </a:rPr>
              <a:t>Discuss the basics of layered architecture in desktop app.</a:t>
            </a:r>
          </a:p>
          <a:p>
            <a:pPr marL="342900" indent="-342900">
              <a:buFont typeface="Arial" panose="020B0604020202020204" pitchFamily="34" charset="0"/>
              <a:buChar char="•"/>
            </a:pPr>
            <a:r>
              <a:rPr lang="en-US" sz="2400" dirty="0" smtClean="0">
                <a:solidFill>
                  <a:schemeClr val="tx1"/>
                </a:solidFill>
              </a:rPr>
              <a:t>Discuss the advantages and disadvantages.</a:t>
            </a:r>
          </a:p>
          <a:p>
            <a:pPr marL="342900" indent="-342900">
              <a:buFont typeface="Arial" panose="020B0604020202020204" pitchFamily="34" charset="0"/>
              <a:buChar char="•"/>
            </a:pPr>
            <a:r>
              <a:rPr lang="en-US" sz="2400" dirty="0" smtClean="0">
                <a:solidFill>
                  <a:schemeClr val="tx1"/>
                </a:solidFill>
              </a:rPr>
              <a:t>Working policies.</a:t>
            </a:r>
          </a:p>
          <a:p>
            <a:pPr marL="342900" indent="-342900">
              <a:buFont typeface="Arial" panose="020B0604020202020204" pitchFamily="34" charset="0"/>
              <a:buChar char="•"/>
            </a:pPr>
            <a:r>
              <a:rPr lang="en-US" sz="2400" dirty="0" smtClean="0">
                <a:solidFill>
                  <a:schemeClr val="tx1"/>
                </a:solidFill>
              </a:rPr>
              <a:t>Discuss about the project proposal.</a:t>
            </a:r>
          </a:p>
          <a:p>
            <a:pPr marL="342900" indent="-342900">
              <a:buFont typeface="Arial" panose="020B0604020202020204" pitchFamily="34" charset="0"/>
              <a:buChar char="•"/>
            </a:pPr>
            <a:r>
              <a:rPr lang="en-US" sz="2400" dirty="0" smtClean="0">
                <a:solidFill>
                  <a:schemeClr val="tx1"/>
                </a:solidFill>
              </a:rPr>
              <a:t>Discuss about the project demonstration</a:t>
            </a:r>
            <a:r>
              <a:rPr lang="en-US" sz="2400" dirty="0">
                <a:solidFill>
                  <a:schemeClr val="tx1"/>
                </a:solidFill>
              </a:rPr>
              <a:t>.</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dirty="0" smtClean="0"/>
              <a:t>Creating Business Logic Layer</a:t>
            </a:r>
            <a:endParaRPr lang="en-US" sz="2600" b="1" dirty="0">
              <a:solidFill>
                <a:schemeClr val="tx1"/>
              </a:solidFill>
            </a:endParaRPr>
          </a:p>
        </p:txBody>
      </p:sp>
      <p:pic>
        <p:nvPicPr>
          <p:cNvPr id="8" name="Picture 7" descr="WindowsFormsApplication1 - Microsoft Visual Studio"/>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35494" y="1556009"/>
            <a:ext cx="8641080" cy="4651927"/>
          </a:xfrm>
          <a:prstGeom prst="rect">
            <a:avLst/>
          </a:prstGeom>
        </p:spPr>
      </p:pic>
      <p:sp>
        <p:nvSpPr>
          <p:cNvPr id="6" name="Rounded Rectangle 5"/>
          <p:cNvSpPr/>
          <p:nvPr/>
        </p:nvSpPr>
        <p:spPr>
          <a:xfrm>
            <a:off x="6879102" y="2669786"/>
            <a:ext cx="1253516" cy="180109"/>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6879102" y="3181328"/>
            <a:ext cx="1253516" cy="90054"/>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91787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dirty="0"/>
              <a:t>Creating </a:t>
            </a:r>
            <a:r>
              <a:rPr lang="en-US" dirty="0" smtClean="0"/>
              <a:t>Data Access Layer</a:t>
            </a:r>
            <a:endParaRPr lang="en-US" sz="3600" b="1" dirty="0">
              <a:solidFill>
                <a:schemeClr val="tx1"/>
              </a:solidFill>
            </a:endParaRPr>
          </a:p>
        </p:txBody>
      </p:sp>
      <p:pic>
        <p:nvPicPr>
          <p:cNvPr id="3" name="Picture 2" descr="WindowsFormsApplication1 - Microsoft Visual Studio"/>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35494" y="1549554"/>
            <a:ext cx="8622792" cy="4642082"/>
          </a:xfrm>
          <a:prstGeom prst="rect">
            <a:avLst/>
          </a:prstGeom>
        </p:spPr>
      </p:pic>
      <p:sp>
        <p:nvSpPr>
          <p:cNvPr id="5" name="Rounded Rectangle 4"/>
          <p:cNvSpPr/>
          <p:nvPr/>
        </p:nvSpPr>
        <p:spPr>
          <a:xfrm>
            <a:off x="6879102" y="3176111"/>
            <a:ext cx="1253516" cy="90054"/>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83333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dirty="0"/>
              <a:t>Creating </a:t>
            </a:r>
            <a:r>
              <a:rPr lang="en-US" dirty="0" smtClean="0"/>
              <a:t>Service Layer</a:t>
            </a:r>
            <a:endParaRPr lang="en-US" sz="3600" b="1" dirty="0">
              <a:solidFill>
                <a:schemeClr val="tx1"/>
              </a:solidFill>
            </a:endParaRPr>
          </a:p>
        </p:txBody>
      </p:sp>
      <p:pic>
        <p:nvPicPr>
          <p:cNvPr id="5" name="Picture 4" descr="WindowsFormsApplication1 - Microsoft Visual Studio"/>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35494" y="1563409"/>
            <a:ext cx="8622792" cy="4642082"/>
          </a:xfrm>
          <a:prstGeom prst="rect">
            <a:avLst/>
          </a:prstGeom>
        </p:spPr>
      </p:pic>
      <p:sp>
        <p:nvSpPr>
          <p:cNvPr id="6" name="Rounded Rectangle 5"/>
          <p:cNvSpPr/>
          <p:nvPr/>
        </p:nvSpPr>
        <p:spPr>
          <a:xfrm>
            <a:off x="6879102" y="4312183"/>
            <a:ext cx="1253516" cy="90054"/>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16719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Layered  Architecture</a:t>
            </a:r>
          </a:p>
        </p:txBody>
      </p:sp>
      <p:sp>
        <p:nvSpPr>
          <p:cNvPr id="6" name="TextBox 5">
            <a:extLst>
              <a:ext uri="{FF2B5EF4-FFF2-40B4-BE49-F238E27FC236}">
                <a16:creationId xmlns:a16="http://schemas.microsoft.com/office/drawing/2014/main" id="{37C26D19-85DA-834B-9600-C9820C508897}"/>
              </a:ext>
            </a:extLst>
          </p:cNvPr>
          <p:cNvSpPr txBox="1"/>
          <p:nvPr/>
        </p:nvSpPr>
        <p:spPr>
          <a:xfrm>
            <a:off x="304801" y="2251231"/>
            <a:ext cx="8548254" cy="2031325"/>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The Data Access Layer Project Contains the entities classes and objects to communicate with the database</a:t>
            </a:r>
            <a:r>
              <a:rPr lang="en-US" dirty="0" smtClean="0"/>
              <a:t>.</a:t>
            </a:r>
          </a:p>
          <a:p>
            <a:pPr marL="285750" indent="-285750" algn="just">
              <a:buFont typeface="Wingdings" panose="05000000000000000000" pitchFamily="2" charset="2"/>
              <a:buChar char="Ø"/>
            </a:pPr>
            <a:r>
              <a:rPr lang="en-US" dirty="0" smtClean="0"/>
              <a:t>Service layer contains </a:t>
            </a:r>
            <a:r>
              <a:rPr lang="en-US" dirty="0"/>
              <a:t>properties and helper classes to communicate with all</a:t>
            </a:r>
            <a:r>
              <a:rPr lang="en-US" dirty="0" smtClean="0"/>
              <a:t>.</a:t>
            </a:r>
          </a:p>
          <a:p>
            <a:pPr marL="285750" indent="-285750" algn="just">
              <a:buFont typeface="Wingdings" panose="05000000000000000000" pitchFamily="2" charset="2"/>
              <a:buChar char="Ø"/>
            </a:pPr>
            <a:r>
              <a:rPr lang="en-US" dirty="0"/>
              <a:t>It </a:t>
            </a:r>
            <a:r>
              <a:rPr lang="en-US" dirty="0" smtClean="0"/>
              <a:t>also </a:t>
            </a:r>
            <a:r>
              <a:rPr lang="en-US" dirty="0"/>
              <a:t>acts as a mode of communication among the layers</a:t>
            </a:r>
            <a:r>
              <a:rPr lang="en-US" dirty="0" smtClean="0"/>
              <a:t>.</a:t>
            </a:r>
          </a:p>
          <a:p>
            <a:pPr marL="285750" indent="-285750" algn="just">
              <a:buFont typeface="Wingdings" panose="05000000000000000000" pitchFamily="2" charset="2"/>
              <a:buChar char="Ø"/>
            </a:pPr>
            <a:r>
              <a:rPr lang="en-US" dirty="0"/>
              <a:t>Presentation Layer </a:t>
            </a:r>
            <a:r>
              <a:rPr lang="en-US" dirty="0" smtClean="0"/>
              <a:t>needs no direct </a:t>
            </a:r>
            <a:r>
              <a:rPr lang="en-US" dirty="0"/>
              <a:t>interact with the </a:t>
            </a:r>
            <a:r>
              <a:rPr lang="en-US" dirty="0" smtClean="0"/>
              <a:t>database.</a:t>
            </a:r>
          </a:p>
          <a:p>
            <a:pPr marL="285750" indent="-285750" algn="just">
              <a:buFont typeface="Wingdings" panose="05000000000000000000" pitchFamily="2" charset="2"/>
              <a:buChar char="Ø"/>
            </a:pPr>
            <a:r>
              <a:rPr lang="en-US" dirty="0"/>
              <a:t>A</a:t>
            </a:r>
            <a:r>
              <a:rPr lang="en-US" dirty="0" smtClean="0"/>
              <a:t>dd </a:t>
            </a:r>
            <a:r>
              <a:rPr lang="en-US" dirty="0"/>
              <a:t>a reference of the Business Logic Layer </a:t>
            </a:r>
            <a:r>
              <a:rPr lang="en-US" dirty="0" smtClean="0"/>
              <a:t>to Presentation </a:t>
            </a:r>
            <a:r>
              <a:rPr lang="en-US" dirty="0"/>
              <a:t>Layer and Data Access Layer to the Business Logic Layer and </a:t>
            </a:r>
            <a:r>
              <a:rPr lang="en-US" dirty="0" smtClean="0"/>
              <a:t>Service </a:t>
            </a:r>
            <a:r>
              <a:rPr lang="en-US" dirty="0"/>
              <a:t>Layer to all </a:t>
            </a:r>
            <a:r>
              <a:rPr lang="en-US" dirty="0" smtClean="0"/>
              <a:t>other layers</a:t>
            </a:r>
            <a:r>
              <a:rPr lang="en-US" dirty="0"/>
              <a:t>.</a:t>
            </a:r>
            <a:endParaRPr lang="en-US" dirty="0" smtClean="0"/>
          </a:p>
        </p:txBody>
      </p:sp>
      <p:sp>
        <p:nvSpPr>
          <p:cNvPr id="4"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smtClean="0"/>
              <a:t>Common Rules to practice</a:t>
            </a:r>
            <a:endParaRPr lang="en-FI" dirty="0"/>
          </a:p>
        </p:txBody>
      </p:sp>
    </p:spTree>
    <p:extLst>
      <p:ext uri="{BB962C8B-B14F-4D97-AF65-F5344CB8AC3E}">
        <p14:creationId xmlns:p14="http://schemas.microsoft.com/office/powerpoint/2010/main" val="28399316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6690" y="2206532"/>
            <a:ext cx="7259781" cy="1323439"/>
          </a:xfrm>
          <a:prstGeom prst="rect">
            <a:avLst/>
          </a:prstGeom>
        </p:spPr>
        <p:txBody>
          <a:bodyPr wrap="square">
            <a:spAutoFit/>
          </a:bodyPr>
          <a:lstStyle/>
          <a:p>
            <a:pPr algn="ctr"/>
            <a:r>
              <a:rPr lang="en-US" sz="8000" b="1" dirty="0" smtClean="0">
                <a:latin typeface="Monotype Corsiva" panose="03010101010201010101" pitchFamily="66" charset="0"/>
              </a:rPr>
              <a:t>Project Discussion</a:t>
            </a:r>
            <a:endParaRPr lang="en-US" sz="8000" b="1" dirty="0">
              <a:latin typeface="Monotype Corsiva" panose="03010101010201010101" pitchFamily="66" charset="0"/>
            </a:endParaRPr>
          </a:p>
        </p:txBody>
      </p:sp>
    </p:spTree>
    <p:extLst>
      <p:ext uri="{BB962C8B-B14F-4D97-AF65-F5344CB8AC3E}">
        <p14:creationId xmlns:p14="http://schemas.microsoft.com/office/powerpoint/2010/main" val="13022017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Project Proposal Form</a:t>
            </a:r>
            <a:endParaRPr lang="en-US" sz="2600" b="1" dirty="0">
              <a:solidFill>
                <a:schemeClr val="tx1"/>
              </a:solidFill>
            </a:endParaRPr>
          </a:p>
          <a:p>
            <a:pPr marL="0" indent="0">
              <a:buNone/>
            </a:pPr>
            <a:endParaRPr lang="en-US" sz="2600" b="1" dirty="0">
              <a:solidFill>
                <a:schemeClr val="tx1"/>
              </a:solidFill>
            </a:endParaRPr>
          </a:p>
        </p:txBody>
      </p:sp>
      <p:pic>
        <p:nvPicPr>
          <p:cNvPr id="4" name="Picture 3" descr="Project-Proposal-Form.docx - Word (Product Activation Failed)"/>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35494" y="1715809"/>
            <a:ext cx="8651027" cy="4657282"/>
          </a:xfrm>
          <a:prstGeom prst="rect">
            <a:avLst/>
          </a:prstGeom>
        </p:spPr>
      </p:pic>
    </p:spTree>
    <p:extLst>
      <p:ext uri="{BB962C8B-B14F-4D97-AF65-F5344CB8AC3E}">
        <p14:creationId xmlns:p14="http://schemas.microsoft.com/office/powerpoint/2010/main" val="19411586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9709" y="1167441"/>
            <a:ext cx="7259781" cy="1323439"/>
          </a:xfrm>
          <a:prstGeom prst="rect">
            <a:avLst/>
          </a:prstGeom>
        </p:spPr>
        <p:txBody>
          <a:bodyPr wrap="square">
            <a:spAutoFit/>
          </a:bodyPr>
          <a:lstStyle/>
          <a:p>
            <a:pPr algn="ctr"/>
            <a:r>
              <a:rPr lang="en-US" sz="8000" b="1" dirty="0" smtClean="0">
                <a:latin typeface="Monotype Corsiva" panose="03010101010201010101" pitchFamily="66" charset="0"/>
              </a:rPr>
              <a:t>Thank You</a:t>
            </a:r>
            <a:endParaRPr lang="en-US" sz="8000" b="1" dirty="0">
              <a:latin typeface="Monotype Corsiva" panose="03010101010201010101" pitchFamily="66" charset="0"/>
            </a:endParaRPr>
          </a:p>
        </p:txBody>
      </p:sp>
      <p:pic>
        <p:nvPicPr>
          <p:cNvPr id="3" name="Picture 2"/>
          <p:cNvPicPr>
            <a:picLocks noChangeAspect="1"/>
          </p:cNvPicPr>
          <p:nvPr/>
        </p:nvPicPr>
        <p:blipFill>
          <a:blip r:embed="rId2"/>
          <a:stretch>
            <a:fillRect/>
          </a:stretch>
        </p:blipFill>
        <p:spPr>
          <a:xfrm>
            <a:off x="3237850" y="2865888"/>
            <a:ext cx="2806843" cy="3070944"/>
          </a:xfrm>
          <a:prstGeom prst="rect">
            <a:avLst/>
          </a:prstGeom>
        </p:spPr>
      </p:pic>
    </p:spTree>
    <p:extLst>
      <p:ext uri="{BB962C8B-B14F-4D97-AF65-F5344CB8AC3E}">
        <p14:creationId xmlns:p14="http://schemas.microsoft.com/office/powerpoint/2010/main" val="31176239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335494" y="2433394"/>
            <a:ext cx="8317405" cy="923330"/>
          </a:xfrm>
          <a:prstGeom prst="rect">
            <a:avLst/>
          </a:prstGeom>
          <a:noFill/>
        </p:spPr>
        <p:txBody>
          <a:bodyPr wrap="none" rtlCol="0">
            <a:spAutoFit/>
          </a:bodyPr>
          <a:lstStyle/>
          <a:p>
            <a:pPr marL="285750" indent="-285750">
              <a:buFont typeface="Arial" panose="020B0604020202020204" pitchFamily="34" charset="0"/>
              <a:buChar char="•"/>
            </a:pPr>
            <a:r>
              <a:rPr lang="en-US" dirty="0"/>
              <a:t>C# </a:t>
            </a:r>
            <a:r>
              <a:rPr lang="en-US" dirty="0" smtClean="0"/>
              <a:t>4.0 </a:t>
            </a:r>
            <a:r>
              <a:rPr lang="en-US" dirty="0"/>
              <a:t>The Complete Reference; Herbert </a:t>
            </a:r>
            <a:r>
              <a:rPr lang="en-US" dirty="0" err="1"/>
              <a:t>Schildt</a:t>
            </a:r>
            <a:r>
              <a:rPr lang="en-US" dirty="0"/>
              <a:t>; McGraw-Hill Osborne Media; </a:t>
            </a:r>
            <a:r>
              <a:rPr lang="en-US" dirty="0" smtClean="0"/>
              <a:t>2010</a:t>
            </a:r>
          </a:p>
          <a:p>
            <a:pPr marL="285750" indent="-285750">
              <a:buFont typeface="Arial" panose="020B0604020202020204" pitchFamily="34" charset="0"/>
              <a:buChar char="•"/>
            </a:pPr>
            <a:r>
              <a:rPr lang="en-US" dirty="0"/>
              <a:t>Head First C# by Andrew </a:t>
            </a:r>
            <a:r>
              <a:rPr lang="en-US" dirty="0" err="1" smtClean="0"/>
              <a:t>Stellman</a:t>
            </a:r>
            <a:endParaRPr lang="en-US" dirty="0" smtClean="0"/>
          </a:p>
          <a:p>
            <a:pPr marL="285750" indent="-285750">
              <a:buFont typeface="Arial" panose="020B0604020202020204" pitchFamily="34" charset="0"/>
              <a:buChar char="•"/>
            </a:pPr>
            <a:r>
              <a:rPr lang="en-US" dirty="0"/>
              <a:t>Fundamentals of Computer Programming with </a:t>
            </a:r>
            <a:r>
              <a:rPr lang="en-US" dirty="0" err="1"/>
              <a:t>CSharp</a:t>
            </a:r>
            <a:r>
              <a:rPr lang="en-US" dirty="0"/>
              <a:t> – </a:t>
            </a:r>
            <a:r>
              <a:rPr lang="en-US" dirty="0" err="1"/>
              <a:t>Nakov</a:t>
            </a:r>
            <a:r>
              <a:rPr lang="en-US" dirty="0"/>
              <a:t> </a:t>
            </a:r>
            <a:r>
              <a:rPr lang="en-US" dirty="0" smtClean="0"/>
              <a:t>v2013</a:t>
            </a:r>
          </a:p>
        </p:txBody>
      </p:sp>
    </p:spTree>
    <p:extLst>
      <p:ext uri="{BB962C8B-B14F-4D97-AF65-F5344CB8AC3E}">
        <p14:creationId xmlns:p14="http://schemas.microsoft.com/office/powerpoint/2010/main" val="19233823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715461"/>
            <a:ext cx="822661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https://www.c-sharpcorner.com/UploadFile/1492b1/understanding-multilayered-architecture-in-net</a:t>
            </a:r>
            <a:r>
              <a:rPr lang="en-US" dirty="0" smtClean="0"/>
              <a:t>/</a:t>
            </a:r>
          </a:p>
          <a:p>
            <a:pPr marL="285750" indent="-285750">
              <a:buFont typeface="Arial" panose="020B0604020202020204" pitchFamily="34" charset="0"/>
              <a:buChar char="•"/>
            </a:pPr>
            <a:r>
              <a:rPr lang="en-US" dirty="0"/>
              <a:t>https://medium.com/@</a:t>
            </a:r>
            <a:r>
              <a:rPr lang="en-US" dirty="0" smtClean="0"/>
              <a:t>hidayatarg/n-tier-layer-architecture-in-c-15b8fe97283c</a:t>
            </a:r>
          </a:p>
          <a:p>
            <a:pPr marL="285750" indent="-285750">
              <a:buFont typeface="Arial" panose="020B0604020202020204" pitchFamily="34" charset="0"/>
              <a:buChar char="•"/>
            </a:pPr>
            <a:r>
              <a:rPr lang="en-US" dirty="0"/>
              <a:t>http://danderson.io/layered-architecture</a:t>
            </a:r>
            <a:r>
              <a:rPr lang="en-US" dirty="0" smtClean="0"/>
              <a:t>/</a:t>
            </a:r>
          </a:p>
          <a:p>
            <a:pPr marL="285750" indent="-285750">
              <a:buFont typeface="Arial" panose="020B0604020202020204" pitchFamily="34" charset="0"/>
              <a:buChar char="•"/>
            </a:pPr>
            <a:r>
              <a:rPr lang="en-US" dirty="0"/>
              <a:t>https://github.com/topics/layered-architecture?l=c%23</a:t>
            </a:r>
            <a:endParaRPr lang="en-US" dirty="0" smtClean="0"/>
          </a:p>
        </p:txBody>
      </p:sp>
    </p:spTree>
    <p:extLst>
      <p:ext uri="{BB962C8B-B14F-4D97-AF65-F5344CB8AC3E}">
        <p14:creationId xmlns:p14="http://schemas.microsoft.com/office/powerpoint/2010/main" val="21514499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6690" y="2206532"/>
            <a:ext cx="7259781" cy="2554545"/>
          </a:xfrm>
          <a:prstGeom prst="rect">
            <a:avLst/>
          </a:prstGeom>
        </p:spPr>
        <p:txBody>
          <a:bodyPr wrap="square">
            <a:spAutoFit/>
          </a:bodyPr>
          <a:lstStyle/>
          <a:p>
            <a:pPr algn="ctr"/>
            <a:r>
              <a:rPr lang="en-US" sz="8000" b="1" dirty="0" smtClean="0">
                <a:latin typeface="Monotype Corsiva" panose="03010101010201010101" pitchFamily="66" charset="0"/>
              </a:rPr>
              <a:t>Layered  Architecture</a:t>
            </a:r>
            <a:endParaRPr lang="en-US" sz="8000" b="1" dirty="0">
              <a:latin typeface="Monotype Corsiva" panose="03010101010201010101" pitchFamily="66" charset="0"/>
            </a:endParaRPr>
          </a:p>
        </p:txBody>
      </p:sp>
    </p:spTree>
    <p:extLst>
      <p:ext uri="{BB962C8B-B14F-4D97-AF65-F5344CB8AC3E}">
        <p14:creationId xmlns:p14="http://schemas.microsoft.com/office/powerpoint/2010/main" val="35219824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Layered  Architecture</a:t>
            </a:r>
          </a:p>
        </p:txBody>
      </p:sp>
      <p:sp>
        <p:nvSpPr>
          <p:cNvPr id="6" name="TextBox 5">
            <a:extLst>
              <a:ext uri="{FF2B5EF4-FFF2-40B4-BE49-F238E27FC236}">
                <a16:creationId xmlns:a16="http://schemas.microsoft.com/office/drawing/2014/main" id="{37C26D19-85DA-834B-9600-C9820C508897}"/>
              </a:ext>
            </a:extLst>
          </p:cNvPr>
          <p:cNvSpPr txBox="1"/>
          <p:nvPr/>
        </p:nvSpPr>
        <p:spPr>
          <a:xfrm>
            <a:off x="304801" y="2251231"/>
            <a:ext cx="8548254" cy="3416320"/>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Layered </a:t>
            </a:r>
            <a:r>
              <a:rPr lang="en-US" dirty="0"/>
              <a:t>architecture is an approach to breaking down large applications into manageable areas</a:t>
            </a:r>
            <a:r>
              <a:rPr lang="en-US" dirty="0" smtClean="0"/>
              <a:t>.</a:t>
            </a:r>
          </a:p>
          <a:p>
            <a:pPr marL="285750" indent="-285750">
              <a:buFont typeface="Wingdings" panose="05000000000000000000" pitchFamily="2" charset="2"/>
              <a:buChar char="Ø"/>
            </a:pPr>
            <a:r>
              <a:rPr lang="en-US" dirty="0" smtClean="0"/>
              <a:t>T</a:t>
            </a:r>
            <a:r>
              <a:rPr lang="en-US" dirty="0"/>
              <a:t>his improves maintainability of the software by isolating functionality, improving testability, allowing code to be reused, and changes to be made to a layer without impacting another in a significant way</a:t>
            </a:r>
            <a:r>
              <a:rPr lang="en-US" dirty="0" smtClean="0"/>
              <a:t>.</a:t>
            </a:r>
          </a:p>
          <a:p>
            <a:pPr marL="285750" indent="-285750">
              <a:buFont typeface="Wingdings" panose="05000000000000000000" pitchFamily="2" charset="2"/>
              <a:buChar char="Ø"/>
            </a:pPr>
            <a:r>
              <a:rPr lang="en-US" dirty="0"/>
              <a:t>When the various components in a system are organized systematically we call it a system architecture</a:t>
            </a:r>
            <a:r>
              <a:rPr lang="en-US" dirty="0" smtClean="0"/>
              <a:t>.</a:t>
            </a:r>
          </a:p>
          <a:p>
            <a:pPr marL="285750" indent="-285750">
              <a:buFont typeface="Wingdings" panose="05000000000000000000" pitchFamily="2" charset="2"/>
              <a:buChar char="Ø"/>
            </a:pPr>
            <a:r>
              <a:rPr lang="en-US" dirty="0"/>
              <a:t>E</a:t>
            </a:r>
            <a:r>
              <a:rPr lang="en-US" dirty="0" smtClean="0"/>
              <a:t>ach layer having </a:t>
            </a:r>
            <a:r>
              <a:rPr lang="en-US" dirty="0"/>
              <a:t>responsibility for a major part of the system and with as little direct influence on other layers</a:t>
            </a:r>
            <a:r>
              <a:rPr lang="en-US" dirty="0" smtClean="0"/>
              <a:t>.</a:t>
            </a:r>
          </a:p>
          <a:p>
            <a:pPr marL="285750" indent="-285750">
              <a:buFont typeface="Wingdings" panose="05000000000000000000" pitchFamily="2" charset="2"/>
              <a:buChar char="Ø"/>
            </a:pPr>
            <a:r>
              <a:rPr lang="en-US" b="1" dirty="0"/>
              <a:t>Tiers and Layers are used interchangeably</a:t>
            </a:r>
            <a:r>
              <a:rPr lang="en-US" dirty="0" smtClean="0"/>
              <a:t>.</a:t>
            </a:r>
          </a:p>
          <a:p>
            <a:pPr marL="285750" indent="-285750">
              <a:buFont typeface="Wingdings" panose="05000000000000000000" pitchFamily="2" charset="2"/>
              <a:buChar char="Ø"/>
            </a:pPr>
            <a:r>
              <a:rPr lang="en-US" dirty="0"/>
              <a:t>Layers can be applied to the logical structure of the application and Tiers can be applied to the physical structure of the system architecture or infrastructure.</a:t>
            </a:r>
            <a:endParaRPr lang="en-US" dirty="0" smtClean="0"/>
          </a:p>
        </p:txBody>
      </p:sp>
    </p:spTree>
    <p:extLst>
      <p:ext uri="{BB962C8B-B14F-4D97-AF65-F5344CB8AC3E}">
        <p14:creationId xmlns:p14="http://schemas.microsoft.com/office/powerpoint/2010/main" val="76335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Layered  Architecture</a:t>
            </a:r>
          </a:p>
        </p:txBody>
      </p:sp>
      <p:sp>
        <p:nvSpPr>
          <p:cNvPr id="6" name="TextBox 5">
            <a:extLst>
              <a:ext uri="{FF2B5EF4-FFF2-40B4-BE49-F238E27FC236}">
                <a16:creationId xmlns:a16="http://schemas.microsoft.com/office/drawing/2014/main" id="{37C26D19-85DA-834B-9600-C9820C508897}"/>
              </a:ext>
            </a:extLst>
          </p:cNvPr>
          <p:cNvSpPr txBox="1"/>
          <p:nvPr/>
        </p:nvSpPr>
        <p:spPr>
          <a:xfrm>
            <a:off x="304801" y="2251231"/>
            <a:ext cx="8548254" cy="1754326"/>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The terms tier and layer are often used interchangeably. This isn’t wrong when the context is correct, but it is important to make and understand the distinction that they are not the same in software architecture. A tier refers to the physical location that your code base runs. A common case would be a client-server application that has two tiers, the physical client, and physical server. Tiers are distinguished by they fact that they are separated by physical boundaries.</a:t>
            </a:r>
            <a:endParaRPr lang="en-US" dirty="0" smtClean="0"/>
          </a:p>
        </p:txBody>
      </p:sp>
      <p:sp>
        <p:nvSpPr>
          <p:cNvPr id="4"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smtClean="0"/>
              <a:t>Tiers</a:t>
            </a:r>
            <a:endParaRPr lang="en-FI" dirty="0"/>
          </a:p>
        </p:txBody>
      </p:sp>
    </p:spTree>
    <p:extLst>
      <p:ext uri="{BB962C8B-B14F-4D97-AF65-F5344CB8AC3E}">
        <p14:creationId xmlns:p14="http://schemas.microsoft.com/office/powerpoint/2010/main" val="4063257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Layered  Architecture</a:t>
            </a:r>
          </a:p>
        </p:txBody>
      </p:sp>
      <p:sp>
        <p:nvSpPr>
          <p:cNvPr id="6" name="TextBox 5">
            <a:extLst>
              <a:ext uri="{FF2B5EF4-FFF2-40B4-BE49-F238E27FC236}">
                <a16:creationId xmlns:a16="http://schemas.microsoft.com/office/drawing/2014/main" id="{37C26D19-85DA-834B-9600-C9820C508897}"/>
              </a:ext>
            </a:extLst>
          </p:cNvPr>
          <p:cNvSpPr txBox="1"/>
          <p:nvPr/>
        </p:nvSpPr>
        <p:spPr>
          <a:xfrm>
            <a:off x="304801" y="2251231"/>
            <a:ext cx="8548254" cy="2585323"/>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smtClean="0"/>
              <a:t>Layers </a:t>
            </a:r>
            <a:r>
              <a:rPr lang="en-US" dirty="0"/>
              <a:t>on the other hand, are logical separations of concerns in your application architecture. You might design your architecture to run a layer of the software on a specific tier, or share a layer across tiers. These decisions usually account for requirements such as security, performance, or management of the infrastructure. The most common and accepted layers of software are listed </a:t>
            </a:r>
            <a:r>
              <a:rPr lang="en-US" dirty="0" smtClean="0"/>
              <a:t>below:</a:t>
            </a:r>
          </a:p>
          <a:p>
            <a:pPr marL="742950" lvl="1" indent="-285750" algn="just">
              <a:buFont typeface="Wingdings" panose="05000000000000000000" pitchFamily="2" charset="2"/>
              <a:buChar char="q"/>
            </a:pPr>
            <a:r>
              <a:rPr lang="en-US" i="1" dirty="0" smtClean="0"/>
              <a:t>Data Layer (also combination of Entity Layer)</a:t>
            </a:r>
          </a:p>
          <a:p>
            <a:pPr marL="742950" lvl="1" indent="-285750" algn="just">
              <a:buFont typeface="Wingdings" panose="05000000000000000000" pitchFamily="2" charset="2"/>
              <a:buChar char="q"/>
            </a:pPr>
            <a:r>
              <a:rPr lang="en-US" i="1" dirty="0" smtClean="0"/>
              <a:t>Business Layer</a:t>
            </a:r>
          </a:p>
          <a:p>
            <a:pPr marL="742950" lvl="1" indent="-285750" algn="just">
              <a:buFont typeface="Wingdings" panose="05000000000000000000" pitchFamily="2" charset="2"/>
              <a:buChar char="q"/>
            </a:pPr>
            <a:r>
              <a:rPr lang="en-US" i="1" dirty="0" smtClean="0"/>
              <a:t>Service Layer</a:t>
            </a:r>
          </a:p>
          <a:p>
            <a:pPr marL="742950" lvl="1" indent="-285750" algn="just">
              <a:buFont typeface="Wingdings" panose="05000000000000000000" pitchFamily="2" charset="2"/>
              <a:buChar char="q"/>
            </a:pPr>
            <a:r>
              <a:rPr lang="en-US" i="1" dirty="0" smtClean="0"/>
              <a:t>Application Layer</a:t>
            </a:r>
          </a:p>
        </p:txBody>
      </p:sp>
      <p:sp>
        <p:nvSpPr>
          <p:cNvPr id="4"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smtClean="0"/>
              <a:t>Layers</a:t>
            </a:r>
            <a:endParaRPr lang="en-FI" dirty="0"/>
          </a:p>
        </p:txBody>
      </p:sp>
    </p:spTree>
    <p:extLst>
      <p:ext uri="{BB962C8B-B14F-4D97-AF65-F5344CB8AC3E}">
        <p14:creationId xmlns:p14="http://schemas.microsoft.com/office/powerpoint/2010/main" val="27227244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Layered Diagram</a:t>
            </a:r>
            <a:endParaRPr lang="en-US" sz="2600" b="1" dirty="0">
              <a:solidFill>
                <a:schemeClr val="tx1"/>
              </a:solidFill>
            </a:endParaRPr>
          </a:p>
          <a:p>
            <a:pPr marL="0" indent="0">
              <a:buNone/>
            </a:pPr>
            <a:endParaRPr lang="en-US" sz="2600" b="1" dirty="0">
              <a:solidFill>
                <a:schemeClr val="tx1"/>
              </a:solidFill>
            </a:endParaRPr>
          </a:p>
        </p:txBody>
      </p:sp>
      <p:pic>
        <p:nvPicPr>
          <p:cNvPr id="2054" name="Picture 6" descr="MulLayer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3664" y="1634252"/>
            <a:ext cx="3190875" cy="343852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miro.medium.com/max/261/0*-TMmJdm5-IbeDi3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422" y="1634252"/>
            <a:ext cx="2486025" cy="3638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2563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Layered Diagram</a:t>
            </a:r>
            <a:endParaRPr lang="en-US" sz="2600" b="1" dirty="0">
              <a:solidFill>
                <a:schemeClr val="tx1"/>
              </a:solidFill>
            </a:endParaRPr>
          </a:p>
          <a:p>
            <a:pPr marL="0" indent="0">
              <a:buNone/>
            </a:pPr>
            <a:endParaRPr lang="en-US" sz="2600" b="1" dirty="0">
              <a:solidFill>
                <a:schemeClr val="tx1"/>
              </a:solidFill>
            </a:endParaRPr>
          </a:p>
        </p:txBody>
      </p:sp>
      <p:pic>
        <p:nvPicPr>
          <p:cNvPr id="5" name="Picture 2" descr="MulLayer2.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524507" y="1590525"/>
            <a:ext cx="3502025" cy="5059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0044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Layered  Architecture</a:t>
            </a:r>
          </a:p>
        </p:txBody>
      </p:sp>
      <p:sp>
        <p:nvSpPr>
          <p:cNvPr id="6" name="TextBox 5">
            <a:extLst>
              <a:ext uri="{FF2B5EF4-FFF2-40B4-BE49-F238E27FC236}">
                <a16:creationId xmlns:a16="http://schemas.microsoft.com/office/drawing/2014/main" id="{37C26D19-85DA-834B-9600-C9820C508897}"/>
              </a:ext>
            </a:extLst>
          </p:cNvPr>
          <p:cNvSpPr txBox="1"/>
          <p:nvPr/>
        </p:nvSpPr>
        <p:spPr>
          <a:xfrm>
            <a:off x="304801" y="2251231"/>
            <a:ext cx="8548254" cy="2308324"/>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smtClean="0"/>
              <a:t>T</a:t>
            </a:r>
            <a:r>
              <a:rPr lang="en-US" dirty="0"/>
              <a:t>he data layer is also referred to as the DAL, or data abstraction </a:t>
            </a:r>
            <a:r>
              <a:rPr lang="en-US" dirty="0" smtClean="0"/>
              <a:t>layer.</a:t>
            </a:r>
          </a:p>
          <a:p>
            <a:pPr marL="285750" indent="-285750" algn="just">
              <a:buFont typeface="Wingdings" panose="05000000000000000000" pitchFamily="2" charset="2"/>
              <a:buChar char="Ø"/>
            </a:pPr>
            <a:r>
              <a:rPr lang="en-US" dirty="0" smtClean="0"/>
              <a:t>This </a:t>
            </a:r>
            <a:r>
              <a:rPr lang="en-US" dirty="0"/>
              <a:t>particular area of the software is responsible for encapsulating all access to application data. </a:t>
            </a:r>
            <a:endParaRPr lang="en-US" dirty="0" smtClean="0"/>
          </a:p>
          <a:p>
            <a:pPr marL="285750" indent="-285750" algn="just">
              <a:buFont typeface="Wingdings" panose="05000000000000000000" pitchFamily="2" charset="2"/>
              <a:buChar char="Ø"/>
            </a:pPr>
            <a:r>
              <a:rPr lang="en-US" dirty="0" smtClean="0"/>
              <a:t>Application </a:t>
            </a:r>
            <a:r>
              <a:rPr lang="en-US" dirty="0"/>
              <a:t>data will be stored in a database like SQL Server or MySQL, but the DAL can also encapsulate data stored in other formats, such as xml</a:t>
            </a:r>
            <a:r>
              <a:rPr lang="en-US" dirty="0" smtClean="0"/>
              <a:t>.</a:t>
            </a:r>
          </a:p>
          <a:p>
            <a:pPr marL="285750" indent="-285750" algn="just">
              <a:buFont typeface="Wingdings" panose="05000000000000000000" pitchFamily="2" charset="2"/>
              <a:buChar char="Ø"/>
            </a:pPr>
            <a:r>
              <a:rPr lang="en-US" dirty="0" smtClean="0"/>
              <a:t>Sometimes this layer also incorporates ‘</a:t>
            </a:r>
            <a:r>
              <a:rPr lang="en-US" i="1" dirty="0" smtClean="0"/>
              <a:t>Entity layer’ </a:t>
            </a:r>
            <a:r>
              <a:rPr lang="en-US" dirty="0" smtClean="0"/>
              <a:t>which often considered as separate layer.</a:t>
            </a:r>
          </a:p>
          <a:p>
            <a:pPr marL="285750" indent="-285750" algn="just">
              <a:buFont typeface="Wingdings" panose="05000000000000000000" pitchFamily="2" charset="2"/>
              <a:buChar char="Ø"/>
            </a:pPr>
            <a:r>
              <a:rPr lang="en-US" b="1" i="1" dirty="0" smtClean="0"/>
              <a:t>Entity layer </a:t>
            </a:r>
            <a:r>
              <a:rPr lang="en-US" dirty="0" smtClean="0"/>
              <a:t>includes the classes which maps the DB table with the system.</a:t>
            </a:r>
          </a:p>
        </p:txBody>
      </p:sp>
      <p:sp>
        <p:nvSpPr>
          <p:cNvPr id="4"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a:t>Data Layer</a:t>
            </a:r>
            <a:endParaRPr lang="en-FI" dirty="0"/>
          </a:p>
        </p:txBody>
      </p:sp>
    </p:spTree>
    <p:extLst>
      <p:ext uri="{BB962C8B-B14F-4D97-AF65-F5344CB8AC3E}">
        <p14:creationId xmlns:p14="http://schemas.microsoft.com/office/powerpoint/2010/main" val="1840521792"/>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BE6673C0490A44AF6BF0D30E6A959C" ma:contentTypeVersion="4" ma:contentTypeDescription="Create a new document." ma:contentTypeScope="" ma:versionID="dce0102249bf6762cad8e29b4041e01c">
  <xsd:schema xmlns:xsd="http://www.w3.org/2001/XMLSchema" xmlns:xs="http://www.w3.org/2001/XMLSchema" xmlns:p="http://schemas.microsoft.com/office/2006/metadata/properties" xmlns:ns2="d563da8a-5560-41f1-a088-827867f7f3e6" targetNamespace="http://schemas.microsoft.com/office/2006/metadata/properties" ma:root="true" ma:fieldsID="38fc54c97506c7e95a27559a04b92dab" ns2:_="">
    <xsd:import namespace="d563da8a-5560-41f1-a088-827867f7f3e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63da8a-5560-41f1-a088-827867f7f3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A96A35B-F498-44F9-B51E-151D15E9373E}"/>
</file>

<file path=customXml/itemProps2.xml><?xml version="1.0" encoding="utf-8"?>
<ds:datastoreItem xmlns:ds="http://schemas.openxmlformats.org/officeDocument/2006/customXml" ds:itemID="{A0807273-8A93-462D-802D-62E9F32DE4B6}"/>
</file>

<file path=customXml/itemProps3.xml><?xml version="1.0" encoding="utf-8"?>
<ds:datastoreItem xmlns:ds="http://schemas.openxmlformats.org/officeDocument/2006/customXml" ds:itemID="{765DDA64-2220-495F-B333-167ABC7B1336}"/>
</file>

<file path=docProps/app.xml><?xml version="1.0" encoding="utf-8"?>
<Properties xmlns="http://schemas.openxmlformats.org/officeDocument/2006/extended-properties" xmlns:vt="http://schemas.openxmlformats.org/officeDocument/2006/docPropsVTypes">
  <Template>Spectrum.thmx</Template>
  <TotalTime>176</TotalTime>
  <Words>1114</Words>
  <Application>Microsoft Office PowerPoint</Application>
  <PresentationFormat>On-screen Show (4:3)</PresentationFormat>
  <Paragraphs>116</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Corbel</vt:lpstr>
      <vt:lpstr>Monotype Corsiva</vt:lpstr>
      <vt:lpstr>Wingdings</vt:lpstr>
      <vt:lpstr>Spectrum</vt:lpstr>
      <vt:lpstr>Layered Architecture &amp; Project</vt:lpstr>
      <vt:lpstr>Lecture Outline</vt:lpstr>
      <vt:lpstr>PowerPoint Presentation</vt:lpstr>
      <vt:lpstr>Layered  Architecture</vt:lpstr>
      <vt:lpstr>Layered  Architecture</vt:lpstr>
      <vt:lpstr>Layered  Architecture</vt:lpstr>
      <vt:lpstr>PowerPoint Presentation</vt:lpstr>
      <vt:lpstr>PowerPoint Presentation</vt:lpstr>
      <vt:lpstr>Layered  Architecture</vt:lpstr>
      <vt:lpstr>Layered  Architecture</vt:lpstr>
      <vt:lpstr>Layered  Architecture</vt:lpstr>
      <vt:lpstr>Layered  Architecture</vt:lpstr>
      <vt:lpstr>PowerPoint Presentation</vt:lpstr>
      <vt:lpstr>Layered  Architecture</vt:lpstr>
      <vt:lpstr>Layered  Architecture</vt:lpstr>
      <vt:lpstr>Layered  Architecture</vt:lpstr>
      <vt:lpstr>Layered  Architecture</vt:lpstr>
      <vt:lpstr>PowerPoint Presentation</vt:lpstr>
      <vt:lpstr>PowerPoint Presentation</vt:lpstr>
      <vt:lpstr>PowerPoint Presentation</vt:lpstr>
      <vt:lpstr>PowerPoint Presentation</vt:lpstr>
      <vt:lpstr>PowerPoint Presentation</vt:lpstr>
      <vt:lpstr>Layered  Architecture</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Windows User</cp:lastModifiedBy>
  <cp:revision>39</cp:revision>
  <dcterms:created xsi:type="dcterms:W3CDTF">2018-12-10T17:20:29Z</dcterms:created>
  <dcterms:modified xsi:type="dcterms:W3CDTF">2020-04-29T12:19:41Z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0x0101007EBE6673C0490A44AF6BF0D30E6A959C</vt:lpwstr>
  </property>
</Properties>
</file>