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1" r:id="rId26"/>
    <p:sldId id="309" r:id="rId27"/>
    <p:sldId id="312" r:id="rId28"/>
    <p:sldId id="313" r:id="rId29"/>
    <p:sldId id="314" r:id="rId30"/>
    <p:sldId id="315" r:id="rId31"/>
    <p:sldId id="316" r:id="rId32"/>
    <p:sldId id="319" r:id="rId33"/>
    <p:sldId id="317" r:id="rId34"/>
    <p:sldId id="321" r:id="rId35"/>
    <p:sldId id="320" r:id="rId36"/>
    <p:sldId id="264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867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b="1" i="0" baseline="0" dirty="0" smtClean="0"/>
                        <a:t>                                                                 Email: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35" name="Line 6"/>
          <p:cNvSpPr>
            <a:spLocks noChangeAspect="1" noChangeShapeType="1"/>
          </p:cNvSpPr>
          <p:nvPr/>
        </p:nvSpPr>
        <p:spPr bwMode="auto">
          <a:xfrm flipV="1">
            <a:off x="2077455" y="4369990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Aspect="1" noChangeShapeType="1"/>
          </p:cNvSpPr>
          <p:nvPr/>
        </p:nvSpPr>
        <p:spPr bwMode="auto">
          <a:xfrm flipV="1">
            <a:off x="3106155" y="3666728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Aspect="1" noChangeShapeType="1"/>
          </p:cNvSpPr>
          <p:nvPr/>
        </p:nvSpPr>
        <p:spPr bwMode="auto">
          <a:xfrm rot="16200000" flipV="1">
            <a:off x="1082093" y="430649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Aspect="1" noChangeShapeType="1"/>
          </p:cNvSpPr>
          <p:nvPr/>
        </p:nvSpPr>
        <p:spPr bwMode="auto">
          <a:xfrm rot="16200000" flipV="1">
            <a:off x="1832980" y="3693715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Aspect="1" noChangeShapeType="1"/>
          </p:cNvSpPr>
          <p:nvPr/>
        </p:nvSpPr>
        <p:spPr bwMode="auto">
          <a:xfrm rot="16200000" flipV="1">
            <a:off x="2645781" y="2642790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739193" y="2615803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1056693" y="4120753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505830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1478968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1690105" y="3439715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323518" y="4120753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007605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2693405" y="2380853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3587168" y="3439715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2874380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4142793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741030" y="20728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1742493" y="31333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620505" y="31333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097968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388605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926768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218993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53440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53135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983793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724684" y="2124471"/>
            <a:ext cx="414222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090409"/>
                </a:solidFill>
              </a:rPr>
              <a:t>The elements in 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]…..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A[n-1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altLang="ja-JP" dirty="0">
                <a:solidFill>
                  <a:srgbClr val="090409"/>
                </a:solidFill>
              </a:rPr>
              <a:t>are </a:t>
            </a:r>
            <a:r>
              <a:rPr lang="en-US" altLang="ja-JP" dirty="0">
                <a:solidFill>
                  <a:srgbClr val="FF0000"/>
                </a:solidFill>
              </a:rPr>
              <a:t>leaves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sz="14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A[5] to A[9]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endParaRPr lang="en-US" altLang="ja-JP" sz="1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rgbClr val="FF0000"/>
                </a:solidFill>
              </a:rPr>
              <a:t> Parents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90409"/>
                </a:solidFill>
              </a:rPr>
              <a:t>are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A[0]………..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n/2-1]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A[0] to A[4]</a:t>
            </a:r>
            <a:endParaRPr lang="en-US" altLang="ja-JP" sz="1600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ja-JP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chemeClr val="tx1"/>
                </a:solidFill>
              </a:rPr>
              <a:t> The </a:t>
            </a:r>
            <a:r>
              <a:rPr lang="en-US" altLang="ja-JP" dirty="0">
                <a:solidFill>
                  <a:schemeClr val="tx1"/>
                </a:solidFill>
              </a:rPr>
              <a:t>root have the maximum element of the heap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</a:rPr>
              <a:t>i.e. A[0]=16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Operations on Heaps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2111520"/>
            <a:ext cx="866298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7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Maintaining the Heap Property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2111954"/>
            <a:ext cx="86391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Maintaining the Heap Property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9358" y="2133600"/>
            <a:ext cx="4504315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>
              <a:buFont typeface="Wingdings" pitchFamily="2" charset="2"/>
              <a:buNone/>
            </a:pPr>
            <a:r>
              <a:rPr lang="en-US" altLang="ja-JP" smtClean="0">
                <a:solidFill>
                  <a:srgbClr val="0000FF"/>
                </a:solidFill>
              </a:rPr>
              <a:t>When: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0000FF"/>
                </a:solidFill>
              </a:rPr>
              <a:t>Left and Right subtrees of </a:t>
            </a:r>
            <a:r>
              <a:rPr lang="en-US" altLang="ja-JP" i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are max-heaps and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 A[i]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breaks the heap property. 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A[i] </a:t>
            </a:r>
            <a:r>
              <a:rPr lang="en-US" altLang="ja-JP" smtClean="0">
                <a:solidFill>
                  <a:srgbClr val="0000FF"/>
                </a:solidFill>
              </a:rPr>
              <a:t>may be smaller than its children</a:t>
            </a:r>
          </a:p>
          <a:p>
            <a:endParaRPr lang="en-US" dirty="0"/>
          </a:p>
        </p:txBody>
      </p:sp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9444434"/>
              </p:ext>
            </p:extLst>
          </p:nvPr>
        </p:nvGraphicFramePr>
        <p:xfrm>
          <a:off x="5391150" y="2823009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823009"/>
                        <a:ext cx="3219450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MAX-HEAPIFY(A, </a:t>
            </a:r>
            <a:r>
              <a:rPr lang="en-US" dirty="0" err="1"/>
              <a:t>i</a:t>
            </a:r>
            <a:r>
              <a:rPr lang="en-US" dirty="0"/>
              <a:t>, 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4163" y="2202872"/>
            <a:ext cx="8574087" cy="400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2i+1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=2i+2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else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≠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exchange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↔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MAX-HEAPIFY(A,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Initializing A Max Heap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793115" y="232701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595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029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689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215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837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110365" y="262546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243965" y="262546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967365" y="369226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034165" y="369226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6158365" y="376846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7228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8376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056890" y="334142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862965" y="239686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653165" y="3387465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399290" y="417962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178" y="5502616"/>
            <a:ext cx="5280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62390" y="2243885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4856040" y="231373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728790" y="323448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72190" y="323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381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4907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529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179640" y="254233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313240" y="254233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036640" y="360913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3440" y="360913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227640" y="368533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7921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9069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7126165" y="325829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468565" y="409649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1735" y="32582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178" y="5530326"/>
            <a:ext cx="6304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Again find </a:t>
            </a:r>
            <a:r>
              <a:rPr lang="en-US" altLang="ja-JP" sz="3200" dirty="0">
                <a:solidFill>
                  <a:srgbClr val="000000"/>
                </a:solidFill>
              </a:rPr>
              <a:t>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9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917810" y="24101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784210" y="34007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127610" y="34007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7936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46210" y="423894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9084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235060" y="270859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368660" y="270859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2092060" y="377539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158860" y="377539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6283060" y="385159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8475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9623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7181585" y="342455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4911460" y="247999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761985" y="342455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6210" y="4308795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227" y="5809611"/>
            <a:ext cx="23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Done</a:t>
            </a:r>
            <a:endParaRPr lang="en-US" sz="36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u="sng" dirty="0"/>
              <a:t>Building a Heap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84164" y="2133600"/>
            <a:ext cx="4584699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Convert an array </a:t>
            </a:r>
            <a:r>
              <a:rPr lang="en-US" altLang="ja-JP" sz="2400" b="1" dirty="0" smtClean="0">
                <a:solidFill>
                  <a:schemeClr val="tx1"/>
                </a:solidFill>
                <a:latin typeface="Comic Sans MS" pitchFamily="66" charset="0"/>
              </a:rPr>
              <a:t>A[0…n-1]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into a max-heap </a:t>
            </a:r>
          </a:p>
          <a:p>
            <a:pPr>
              <a:lnSpc>
                <a:spcPct val="120000"/>
              </a:lnSpc>
            </a:pPr>
            <a:r>
              <a:rPr lang="en-US" altLang="ja-JP" sz="20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when, </a:t>
            </a:r>
          </a:p>
          <a:p>
            <a:pPr marL="460375" lvl="1" algn="l">
              <a:lnSpc>
                <a:spcPct val="120000"/>
              </a:lnSpc>
            </a:pPr>
            <a:r>
              <a:rPr lang="en-US" altLang="ja-JP" sz="2400" dirty="0" smtClean="0">
                <a:solidFill>
                  <a:srgbClr val="FF0000"/>
                </a:solidFill>
                <a:latin typeface="Comic Sans MS" pitchFamily="66" charset="0"/>
              </a:rPr>
              <a:t>n = length of A[] = number of element 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The elements in the sub-array 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n/2]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 …… A[n-1]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are leaves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Apply </a:t>
            </a:r>
            <a:r>
              <a:rPr lang="en-US" altLang="ja-JP" sz="2000" dirty="0" smtClean="0">
                <a:solidFill>
                  <a:srgbClr val="FF0000"/>
                </a:solidFill>
              </a:rPr>
              <a:t>MAX-HEAPIFY</a:t>
            </a:r>
            <a:r>
              <a:rPr lang="en-US" altLang="ja-JP" sz="2000" dirty="0" smtClean="0">
                <a:solidFill>
                  <a:schemeClr val="tx1"/>
                </a:solidFill>
              </a:rPr>
              <a:t> on elements among </a:t>
            </a:r>
            <a:r>
              <a:rPr lang="en-US" altLang="ja-JP" sz="2400" dirty="0" smtClean="0">
                <a:solidFill>
                  <a:schemeClr val="tx1"/>
                </a:solidFill>
              </a:rPr>
              <a:t>A[(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n/2-1)] </a:t>
            </a:r>
            <a:r>
              <a:rPr lang="en-US" altLang="ja-JP" sz="2400" dirty="0" smtClean="0">
                <a:solidFill>
                  <a:schemeClr val="tx1"/>
                </a:solidFill>
                <a:sym typeface="Symbol" pitchFamily="18" charset="2"/>
              </a:rPr>
              <a:t>t</a:t>
            </a:r>
            <a:r>
              <a:rPr lang="en-US" altLang="ja-JP" sz="2400" dirty="0" smtClean="0">
                <a:solidFill>
                  <a:schemeClr val="tx1"/>
                </a:solidFill>
              </a:rPr>
              <a:t>o  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0]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endParaRPr lang="en-US" altLang="ja-JP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24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5894388" y="507047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414077" y="5041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5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90640"/>
              </p:ext>
            </p:extLst>
          </p:nvPr>
        </p:nvGraphicFramePr>
        <p:xfrm>
          <a:off x="4826000" y="5794375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52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Building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1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589438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46825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4826000" y="5948363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49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371908" y="2207417"/>
            <a:ext cx="4454092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 typeface="Wingdings" pitchFamily="2" charset="2"/>
              <a:buNone/>
            </a:pPr>
            <a:r>
              <a:rPr lang="en-US" altLang="ja-JP" smtClean="0">
                <a:solidFill>
                  <a:srgbClr val="FF0000"/>
                </a:solidFill>
                <a:latin typeface="Monotype Corsiva" pitchFamily="66" charset="0"/>
              </a:rPr>
              <a:t>Alg: </a:t>
            </a:r>
            <a:r>
              <a:rPr lang="en-US" altLang="ja-JP" u="sng" smtClean="0">
                <a:solidFill>
                  <a:srgbClr val="0000FF"/>
                </a:solidFill>
              </a:rPr>
              <a:t>BUILD-MAX-HEAP</a:t>
            </a:r>
            <a:r>
              <a:rPr lang="en-US" altLang="ja-JP" u="sng" smtClean="0">
                <a:solidFill>
                  <a:srgbClr val="0000FF"/>
                </a:solidFill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ja-JP" smtClean="0">
                <a:solidFill>
                  <a:srgbClr val="0000FF"/>
                </a:solidFill>
              </a:rPr>
              <a:t> = length of A[]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for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i =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n/2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-1</a:t>
            </a:r>
            <a:r>
              <a:rPr lang="en-US" altLang="ja-JP" smtClean="0">
                <a:solidFill>
                  <a:srgbClr val="0000FF"/>
                </a:solidFill>
                <a:latin typeface="Monotype Corsiva" pitchFamily="66" charset="0"/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down to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      do MAX-HEAPIFY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(A, i, n)</a:t>
            </a:r>
            <a:endParaRPr lang="en-US" altLang="ja-JP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Types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as an Array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Representation of Max Heaps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Operations on Heap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Building A Max Heap</a:t>
            </a:r>
            <a:endParaRPr lang="en-US" dirty="0"/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635000" y="2111570"/>
            <a:ext cx="7531100" cy="3163887"/>
            <a:chOff x="292" y="916"/>
            <a:chExt cx="4744" cy="2118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ja-JP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365125" y="5520076"/>
            <a:ext cx="8458200" cy="358514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b="1" dirty="0" smtClean="0">
                <a:solidFill>
                  <a:schemeClr val="tx1"/>
                </a:solidFill>
              </a:rPr>
              <a:t>input array = [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1, 2, 3, 4, 5, 6, 7, 8, 9, 10, 11</a:t>
            </a:r>
            <a:r>
              <a:rPr lang="en-US" altLang="ja-JP" sz="2800" b="1" dirty="0" smtClean="0">
                <a:solidFill>
                  <a:schemeClr val="tx1"/>
                </a:solidFill>
              </a:rPr>
              <a:t>] and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4925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4529870" y="19529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23962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67396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1405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3158270" y="378173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5204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7882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796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1939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 flipH="1">
            <a:off x="2847120" y="225138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4980720" y="225138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1704120" y="331818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770920" y="331818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H="1">
            <a:off x="5742720" y="3394379"/>
            <a:ext cx="10668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7114320" y="331818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 flipH="1">
            <a:off x="1094520" y="415638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1780320" y="415638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38218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1459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5744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7936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850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1993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793645" y="2967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7772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2" name="Line 31"/>
          <p:cNvSpPr>
            <a:spLocks noChangeShapeType="1"/>
          </p:cNvSpPr>
          <p:nvPr/>
        </p:nvSpPr>
        <p:spPr bwMode="auto">
          <a:xfrm flipH="1">
            <a:off x="3075720" y="423258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32"/>
          <p:cNvSpPr>
            <a:spLocks noChangeArrowheads="1"/>
          </p:cNvSpPr>
          <p:nvPr/>
        </p:nvSpPr>
        <p:spPr bwMode="auto">
          <a:xfrm>
            <a:off x="2770920" y="49183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4599720" y="202278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" name="Oval 34"/>
          <p:cNvSpPr>
            <a:spLocks noChangeArrowheads="1"/>
          </p:cNvSpPr>
          <p:nvPr/>
        </p:nvSpPr>
        <p:spPr bwMode="auto">
          <a:xfrm>
            <a:off x="37678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Line 35"/>
          <p:cNvSpPr>
            <a:spLocks noChangeShapeType="1"/>
          </p:cNvSpPr>
          <p:nvPr/>
        </p:nvSpPr>
        <p:spPr bwMode="auto">
          <a:xfrm>
            <a:off x="3532920" y="415638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2122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8" name="Rectangle 37"/>
          <p:cNvSpPr>
            <a:spLocks noChangeArrowheads="1"/>
          </p:cNvSpPr>
          <p:nvPr/>
        </p:nvSpPr>
        <p:spPr bwMode="auto">
          <a:xfrm>
            <a:off x="2466120" y="3013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300770" y="5472545"/>
            <a:ext cx="8458200" cy="106680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Start at rightmost node that has a </a:t>
            </a:r>
            <a:r>
              <a:rPr lang="en-US" altLang="ja-JP" sz="2800" dirty="0">
                <a:solidFill>
                  <a:schemeClr val="tx1"/>
                </a:solidFill>
              </a:rPr>
              <a:t>child i.e. last parent</a:t>
            </a:r>
          </a:p>
          <a:p>
            <a:pPr marL="460375" lvl="1" indent="0" algn="ctr">
              <a:buNone/>
              <a:defRPr/>
            </a:pPr>
            <a:r>
              <a:rPr lang="en-US" altLang="ja-JP" sz="2800" dirty="0" smtClean="0">
                <a:solidFill>
                  <a:srgbClr val="FF0000"/>
                </a:solidFill>
              </a:rPr>
              <a:t> Index </a:t>
            </a:r>
            <a:r>
              <a:rPr lang="en-US" altLang="ja-JP" sz="2800" dirty="0">
                <a:solidFill>
                  <a:srgbClr val="FF0000"/>
                </a:solidFill>
              </a:rPr>
              <a:t>is (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800" dirty="0">
                <a:solidFill>
                  <a:srgbClr val="FF0000"/>
                </a:solidFill>
              </a:rPr>
              <a:t>-1) </a:t>
            </a:r>
          </a:p>
        </p:txBody>
      </p:sp>
    </p:spTree>
    <p:extLst>
      <p:ext uri="{BB962C8B-B14F-4D97-AF65-F5344CB8AC3E}">
        <p14:creationId xmlns:p14="http://schemas.microsoft.com/office/powerpoint/2010/main" val="3544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7839" y="5334000"/>
            <a:ext cx="8579906" cy="1219200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Move to next lower array position. Repeat it up to root.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99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53075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597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7589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3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26313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1800" y="3352800"/>
            <a:ext cx="298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4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574925" y="4373563"/>
            <a:ext cx="31579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i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4926" y="4419600"/>
            <a:ext cx="31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1731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04801" y="2435896"/>
            <a:ext cx="8562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>
                <a:latin typeface="Times New Roman" pitchFamily="18" charset="0"/>
              </a:rPr>
              <a:t>A </a:t>
            </a:r>
            <a:r>
              <a:rPr lang="en-US" altLang="ja-JP" sz="2400" i="1" dirty="0">
                <a:latin typeface="Times New Roman" pitchFamily="18" charset="0"/>
              </a:rPr>
              <a:t>heap</a:t>
            </a:r>
            <a:r>
              <a:rPr lang="en-US" altLang="ja-JP" sz="2400" dirty="0">
                <a:latin typeface="Times New Roman" pitchFamily="18" charset="0"/>
              </a:rPr>
              <a:t> is a binary tree with the following conditions</a:t>
            </a:r>
            <a:r>
              <a:rPr lang="en-US" altLang="ja-JP" sz="2400" dirty="0" smtClean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latin typeface="Times New Roman" pitchFamily="18" charset="0"/>
              </a:rPr>
              <a:t>It </a:t>
            </a:r>
            <a:r>
              <a:rPr lang="en-US" altLang="ja-JP" sz="2400" dirty="0">
                <a:latin typeface="Times New Roman" pitchFamily="18" charset="0"/>
              </a:rPr>
              <a:t>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essentially complete</a:t>
            </a:r>
            <a:r>
              <a:rPr lang="en-US" altLang="ja-JP" sz="2400" dirty="0">
                <a:latin typeface="Times New Roman" pitchFamily="18" charset="0"/>
              </a:rPr>
              <a:t>: all its levels are full, except last level where only some rightmost leaves may be </a:t>
            </a:r>
            <a:r>
              <a:rPr lang="en-US" altLang="ja-JP" sz="2400" dirty="0" smtClean="0">
                <a:latin typeface="Times New Roman" pitchFamily="18" charset="0"/>
              </a:rPr>
              <a:t>missing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>
                <a:latin typeface="Times New Roman" pitchFamily="18" charset="0"/>
              </a:rPr>
              <a:t>The key at each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node 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keys at its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</a:p>
          <a:p>
            <a:pPr lvl="1">
              <a:lnSpc>
                <a:spcPct val="90000"/>
              </a:lnSpc>
            </a:pPr>
            <a:endParaRPr lang="en-US" altLang="ja-JP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ja-JP" dirty="0">
              <a:latin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67000" y="4000500"/>
            <a:ext cx="2362200" cy="1295400"/>
            <a:chOff x="3504" y="2448"/>
            <a:chExt cx="1488" cy="816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3600" y="2468563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1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9250" y="3352800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Done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9325" y="441960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800" dirty="0" smtClean="0">
                <a:solidFill>
                  <a:srgbClr val="534239"/>
                </a:solidFill>
              </a:rPr>
              <a:t>Arrange </a:t>
            </a:r>
            <a:r>
              <a:rPr lang="en-US" altLang="ja-JP" sz="2800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sz="2800" dirty="0" smtClean="0">
                <a:solidFill>
                  <a:srgbClr val="534239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ja-JP" sz="2800" dirty="0" smtClean="0">
              <a:solidFill>
                <a:srgbClr val="534239"/>
              </a:solidFill>
            </a:endParaRPr>
          </a:p>
          <a:p>
            <a:pPr marL="342900" indent="-342900">
              <a:buAutoNum type="arabicPeriod"/>
            </a:pPr>
            <a:endParaRPr lang="en-US" altLang="ja-JP" b="1" dirty="0">
              <a:solidFill>
                <a:srgbClr val="534239"/>
              </a:solidFill>
            </a:endParaRPr>
          </a:p>
          <a:p>
            <a:r>
              <a:rPr lang="en-US" altLang="ja-JP" b="1" dirty="0" smtClean="0">
                <a:solidFill>
                  <a:srgbClr val="534239"/>
                </a:solidFill>
              </a:rPr>
              <a:t>Input Array  </a:t>
            </a: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Output Array/</a:t>
            </a: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Heap Array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8780"/>
              </p:ext>
            </p:extLst>
          </p:nvPr>
        </p:nvGraphicFramePr>
        <p:xfrm>
          <a:off x="1674672" y="340889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68688"/>
              </p:ext>
            </p:extLst>
          </p:nvPr>
        </p:nvGraphicFramePr>
        <p:xfrm>
          <a:off x="1911931" y="5223289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087091" y="3779736"/>
            <a:ext cx="374073" cy="14435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534239"/>
                </a:solidFill>
              </a:rPr>
              <a:t>1. Arrange </a:t>
            </a:r>
            <a:r>
              <a:rPr lang="en-US" altLang="ja-JP" b="1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b="1" dirty="0" smtClean="0">
                <a:solidFill>
                  <a:srgbClr val="534239"/>
                </a:solidFill>
              </a:rPr>
              <a:t>?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pic>
        <p:nvPicPr>
          <p:cNvPr id="40" name="図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03" y="2629992"/>
            <a:ext cx="8182105" cy="33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508585" y="3547685"/>
            <a:ext cx="3254375" cy="2424113"/>
            <a:chOff x="137" y="715"/>
            <a:chExt cx="1854" cy="1288"/>
          </a:xfrm>
        </p:grpSpPr>
        <p:sp>
          <p:nvSpPr>
            <p:cNvPr id="43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9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0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0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105" name="Line 30"/>
          <p:cNvSpPr>
            <a:spLocks noChangeAspect="1" noChangeShapeType="1"/>
          </p:cNvSpPr>
          <p:nvPr/>
        </p:nvSpPr>
        <p:spPr bwMode="auto">
          <a:xfrm rot="16200000" flipV="1">
            <a:off x="2245934" y="5499709"/>
            <a:ext cx="131941" cy="117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Oval 36"/>
          <p:cNvSpPr>
            <a:spLocks noChangeArrowheads="1"/>
          </p:cNvSpPr>
          <p:nvPr/>
        </p:nvSpPr>
        <p:spPr bwMode="auto">
          <a:xfrm>
            <a:off x="2283120" y="55932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534239"/>
                </a:solidFill>
                <a:latin typeface="Arial" pitchFamily="34" charset="0"/>
              </a:rPr>
              <a:t>21</a:t>
            </a:r>
            <a:endParaRPr lang="en-US" altLang="ja-JP" sz="1800" dirty="0">
              <a:solidFill>
                <a:srgbClr val="534239"/>
              </a:solidFill>
              <a:latin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92372" y="3974915"/>
            <a:ext cx="1605605" cy="325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7527" y="3547685"/>
            <a:ext cx="201862" cy="427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235" y="2136339"/>
            <a:ext cx="8589819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ja-JP" sz="2000" dirty="0">
                <a:latin typeface="Monotype Corsiva" pitchFamily="66" charset="0"/>
              </a:rPr>
              <a:t> </a:t>
            </a:r>
            <a:r>
              <a:rPr lang="en-US" altLang="ja-JP" sz="2000" dirty="0"/>
              <a:t>A heap is a </a:t>
            </a:r>
            <a:r>
              <a:rPr lang="en-US" altLang="ja-JP" sz="2000" i="1" u="sng" dirty="0"/>
              <a:t>complete binary tree</a:t>
            </a:r>
            <a:r>
              <a:rPr lang="en-US" altLang="ja-JP" sz="2000" dirty="0"/>
              <a:t>  with the following two properties</a:t>
            </a:r>
            <a:r>
              <a:rPr lang="en-US" altLang="ja-JP" sz="2000" dirty="0" smtClean="0"/>
              <a:t>:</a:t>
            </a:r>
          </a:p>
          <a:p>
            <a:endParaRPr lang="en-US" altLang="ja-JP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rgbClr val="FF0000"/>
                </a:solidFill>
              </a:rPr>
              <a:t>Structural property: </a:t>
            </a:r>
            <a:r>
              <a:rPr lang="en-US" altLang="ja-JP" sz="2000" dirty="0"/>
              <a:t>all levels are full, except possibly the last one, which is filled from left to </a:t>
            </a:r>
            <a:r>
              <a:rPr lang="en-US" altLang="ja-JP" sz="2000" dirty="0" smtClean="0"/>
              <a:t>right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ja-JP" sz="105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/>
              <a:t>Order (heap) property: for any node </a:t>
            </a:r>
            <a:r>
              <a:rPr lang="en-US" altLang="ja-JP" sz="2000" dirty="0">
                <a:latin typeface="Comic Sans MS" pitchFamily="66" charset="0"/>
              </a:rPr>
              <a:t>x</a:t>
            </a:r>
          </a:p>
          <a:p>
            <a:pPr marL="2855913" lvl="8" indent="0">
              <a:buNone/>
            </a:pPr>
            <a:r>
              <a:rPr lang="en-US" altLang="ja-JP" sz="2000" dirty="0">
                <a:latin typeface="Comic Sans MS" pitchFamily="66" charset="0"/>
              </a:rPr>
              <a:t>Parent(x) ≥ </a:t>
            </a:r>
            <a:r>
              <a:rPr lang="en-US" altLang="ja-JP" sz="2000" dirty="0" smtClean="0">
                <a:latin typeface="Comic Sans MS" pitchFamily="66" charset="0"/>
              </a:rPr>
              <a:t>x</a:t>
            </a:r>
            <a:endParaRPr lang="en-US" altLang="ja-JP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696580" y="5122430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V="1">
            <a:off x="1101268" y="430963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Aspect="1" noChangeShapeType="1"/>
          </p:cNvSpPr>
          <p:nvPr/>
        </p:nvSpPr>
        <p:spPr bwMode="auto">
          <a:xfrm rot="16200000" flipV="1">
            <a:off x="2222837" y="4253274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993318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450518" y="48430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174418" y="41572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902202" y="4962092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1847393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844637" y="4608522"/>
            <a:ext cx="3422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Arial" pitchFamily="34" charset="0"/>
              </a:rPr>
              <a:t>It doesn‘t matter that 4 in level 1 is smaller than 5 in level 2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47409" y="5811175"/>
            <a:ext cx="3137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Heap </a:t>
            </a:r>
            <a:r>
              <a:rPr lang="en-US" altLang="ja-JP" sz="1400" dirty="0">
                <a:solidFill>
                  <a:srgbClr val="0000FF"/>
                </a:solidFill>
                <a:latin typeface="Arial" pitchFamily="34" charset="0"/>
              </a:rPr>
              <a:t>(top to bottom and left to right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41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Fig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022" y="2314103"/>
            <a:ext cx="7828554" cy="1500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3997038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  <a:endParaRPr lang="en-US" altLang="ja-JP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9327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98673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5022" y="5121346"/>
            <a:ext cx="782855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Note: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Heap’s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elements are ordered top down (along any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 from its root), but they are not ordered 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1789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6" y="2363928"/>
            <a:ext cx="8562110" cy="369050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Max-heaps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(largest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max-heap property:</a:t>
            </a:r>
            <a:r>
              <a:rPr lang="en-US" altLang="ja-JP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 altLang="ja-JP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≥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  <a:endParaRPr lang="en-US" altLang="ja-JP" sz="2000" b="1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Min-heaps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(smallest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min-heap </a:t>
            </a:r>
            <a:r>
              <a:rPr lang="en-US" altLang="ja-JP" b="1" i="1" dirty="0" smtClean="0">
                <a:solidFill>
                  <a:srgbClr val="000000"/>
                </a:solidFill>
                <a:latin typeface="Verdana" pitchFamily="34" charset="0"/>
              </a:rPr>
              <a:t>property: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 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≤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</a:p>
        </p:txBody>
      </p:sp>
    </p:spTree>
    <p:extLst>
      <p:ext uri="{BB962C8B-B14F-4D97-AF65-F5344CB8AC3E}">
        <p14:creationId xmlns:p14="http://schemas.microsoft.com/office/powerpoint/2010/main" val="2545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Types (Example)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27"/>
          <p:cNvGrpSpPr>
            <a:grpSpLocks/>
          </p:cNvGrpSpPr>
          <p:nvPr/>
        </p:nvGrpSpPr>
        <p:grpSpPr bwMode="auto">
          <a:xfrm>
            <a:off x="917575" y="2108199"/>
            <a:ext cx="7156450" cy="2916237"/>
            <a:chOff x="1023840" y="1150865"/>
            <a:chExt cx="5928781" cy="1482380"/>
          </a:xfrm>
        </p:grpSpPr>
        <p:sp>
          <p:nvSpPr>
            <p:cNvPr id="11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9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31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35" name="正方形/長方形 13"/>
          <p:cNvSpPr/>
          <p:nvPr/>
        </p:nvSpPr>
        <p:spPr>
          <a:xfrm>
            <a:off x="1191058" y="5300807"/>
            <a:ext cx="21463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6" name="正方形/長方形 13"/>
          <p:cNvSpPr/>
          <p:nvPr/>
        </p:nvSpPr>
        <p:spPr>
          <a:xfrm>
            <a:off x="5691548" y="530080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 smtClean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u="sng" dirty="0"/>
              <a:t>Heap as an array</a:t>
            </a:r>
            <a:endParaRPr lang="en-US" dirty="0"/>
          </a:p>
        </p:txBody>
      </p:sp>
      <p:pic>
        <p:nvPicPr>
          <p:cNvPr id="5" name="コンテンツ プレースホルダー 34" descr="heap.jpg"/>
          <p:cNvPicPr>
            <a:picLocks noChangeAspect="1"/>
          </p:cNvPicPr>
          <p:nvPr/>
        </p:nvPicPr>
        <p:blipFill>
          <a:blip r:embed="rId2"/>
          <a:srcRect t="-33134" b="-33134"/>
          <a:stretch>
            <a:fillRect/>
          </a:stretch>
        </p:blipFill>
        <p:spPr>
          <a:xfrm>
            <a:off x="856455" y="1944611"/>
            <a:ext cx="7262309" cy="3278553"/>
          </a:xfrm>
          <a:prstGeom prst="rect">
            <a:avLst/>
          </a:prstGeom>
        </p:spPr>
      </p:pic>
      <p:sp>
        <p:nvSpPr>
          <p:cNvPr id="6" name="テキスト ボックス 35"/>
          <p:cNvSpPr txBox="1"/>
          <p:nvPr/>
        </p:nvSpPr>
        <p:spPr>
          <a:xfrm>
            <a:off x="3733800" y="4391314"/>
            <a:ext cx="5410200" cy="2432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>
              <a:defRPr/>
            </a:pPr>
            <a:r>
              <a:rPr lang="en-US" altLang="ja-JP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>
              <a:defRPr/>
            </a:pPr>
            <a:endParaRPr kumimoji="1" lang="ja-JP" altLang="en-US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311" y="2138423"/>
            <a:ext cx="460216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ja-JP" dirty="0" smtClean="0">
                <a:solidFill>
                  <a:srgbClr val="DD0111"/>
                </a:solidFill>
                <a:latin typeface="Arial" pitchFamily="34" charset="0"/>
              </a:rPr>
              <a:t>A heap is a complete binary tree that is filled in order</a:t>
            </a:r>
            <a:endParaRPr lang="en-US" altLang="ja-JP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ja-JP" sz="2000" b="1" dirty="0" smtClean="0">
                <a:solidFill>
                  <a:srgbClr val="090409"/>
                </a:solidFill>
              </a:rPr>
              <a:t>        When index </a:t>
            </a:r>
            <a:r>
              <a:rPr lang="en-US" altLang="ja-JP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is from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0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to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n-1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and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number of element = length of A[]=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 and n</a:t>
            </a:r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= 10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Root of tree is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A[0] = 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Left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A[2i+1]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Right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 + 2]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Parent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(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i-1)/2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 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err="1" smtClean="0">
                <a:solidFill>
                  <a:schemeClr val="tx1"/>
                </a:solidFill>
              </a:rPr>
              <a:t>Heapsize</a:t>
            </a:r>
            <a:r>
              <a:rPr lang="en-US" altLang="ja-JP" sz="2000" dirty="0" smtClean="0">
                <a:solidFill>
                  <a:schemeClr val="tx1"/>
                </a:solidFill>
              </a:rPr>
              <a:t>[A] </a:t>
            </a:r>
            <a:r>
              <a:rPr lang="en-US" altLang="ja-JP" sz="2000" dirty="0" smtClean="0">
                <a:solidFill>
                  <a:schemeClr val="tx1"/>
                </a:solidFill>
                <a:cs typeface="Arial" pitchFamily="34" charset="0"/>
              </a:rPr>
              <a:t>≤</a:t>
            </a:r>
            <a:r>
              <a:rPr lang="en-US" altLang="ja-JP" sz="2000" dirty="0" smtClean="0">
                <a:solidFill>
                  <a:schemeClr val="tx1"/>
                </a:solidFill>
              </a:rPr>
              <a:t> length[A]</a:t>
            </a:r>
          </a:p>
          <a:p>
            <a:pPr lvl="1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</p:txBody>
      </p:sp>
      <p:sp>
        <p:nvSpPr>
          <p:cNvPr id="8" name="Line 6"/>
          <p:cNvSpPr>
            <a:spLocks noChangeAspect="1" noChangeShapeType="1"/>
          </p:cNvSpPr>
          <p:nvPr/>
        </p:nvSpPr>
        <p:spPr bwMode="auto">
          <a:xfrm flipV="1">
            <a:off x="6476096" y="5016562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Aspect="1" noChangeShapeType="1"/>
          </p:cNvSpPr>
          <p:nvPr/>
        </p:nvSpPr>
        <p:spPr bwMode="auto">
          <a:xfrm flipV="1">
            <a:off x="7504796" y="4313300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Aspect="1" noChangeShapeType="1"/>
          </p:cNvSpPr>
          <p:nvPr/>
        </p:nvSpPr>
        <p:spPr bwMode="auto">
          <a:xfrm rot="16200000" flipV="1">
            <a:off x="5480734" y="4953062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Aspect="1" noChangeShapeType="1"/>
          </p:cNvSpPr>
          <p:nvPr/>
        </p:nvSpPr>
        <p:spPr bwMode="auto">
          <a:xfrm rot="16200000" flipV="1">
            <a:off x="6231621" y="4340287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Aspect="1" noChangeShapeType="1"/>
          </p:cNvSpPr>
          <p:nvPr/>
        </p:nvSpPr>
        <p:spPr bwMode="auto">
          <a:xfrm rot="16200000" flipV="1">
            <a:off x="7044422" y="3289362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137834" y="3262375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455334" y="4767325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904471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77609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88746" y="4086287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722159" y="4767325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406246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092046" y="3027425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985809" y="4086287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7273021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541434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139671" y="27194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141134" y="37799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019146" y="3779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96609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87246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25409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617634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93304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92999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382434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68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5D1F8A-68A4-4DBB-8F0E-FA79946C87CF}"/>
</file>

<file path=customXml/itemProps2.xml><?xml version="1.0" encoding="utf-8"?>
<ds:datastoreItem xmlns:ds="http://schemas.openxmlformats.org/officeDocument/2006/customXml" ds:itemID="{C683C87E-D8F7-4841-A010-37A13FD430C3}"/>
</file>

<file path=customXml/itemProps3.xml><?xml version="1.0" encoding="utf-8"?>
<ds:datastoreItem xmlns:ds="http://schemas.openxmlformats.org/officeDocument/2006/customXml" ds:itemID="{6219B110-F767-45DA-A193-198BA4D30DE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301</TotalTime>
  <Words>1368</Words>
  <Application>Microsoft Office PowerPoint</Application>
  <PresentationFormat>On-screen Show (4:3)</PresentationFormat>
  <Paragraphs>547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Spectrum</vt:lpstr>
      <vt:lpstr>Paint Shop Pro Image</vt:lpstr>
      <vt:lpstr>Heap</vt:lpstr>
      <vt:lpstr>Lecture Outline</vt:lpstr>
      <vt:lpstr>Heap</vt:lpstr>
      <vt:lpstr>Heap</vt:lpstr>
      <vt:lpstr>PowerPoint Presentation</vt:lpstr>
      <vt:lpstr>Heap Types</vt:lpstr>
      <vt:lpstr>PowerPoint Presentation</vt:lpstr>
      <vt:lpstr>Heap as an array</vt:lpstr>
      <vt:lpstr>Array Representation of Max Heaps</vt:lpstr>
      <vt:lpstr>Array Representation of Max Heaps</vt:lpstr>
      <vt:lpstr>Operations on Heaps</vt:lpstr>
      <vt:lpstr>Maintaining the Heap Property</vt:lpstr>
      <vt:lpstr>PowerPoint Presentation</vt:lpstr>
      <vt:lpstr> MAX-HEAPIFY(A, i, n)</vt:lpstr>
      <vt:lpstr>Initializing A Max Heap</vt:lpstr>
      <vt:lpstr>PowerPoint Presentation</vt:lpstr>
      <vt:lpstr>PowerPoint Presentation</vt:lpstr>
      <vt:lpstr>Building a Heap</vt:lpstr>
      <vt:lpstr>PowerPoint Presentation</vt:lpstr>
      <vt:lpstr>Building A Max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93</cp:revision>
  <dcterms:created xsi:type="dcterms:W3CDTF">2018-12-10T17:20:29Z</dcterms:created>
  <dcterms:modified xsi:type="dcterms:W3CDTF">2020-04-29T08:26:57Z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