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handoutMasterIdLst>
    <p:handoutMasterId r:id="rId43"/>
  </p:handoutMasterIdLst>
  <p:sldIdLst>
    <p:sldId id="354" r:id="rId2"/>
    <p:sldId id="355" r:id="rId3"/>
    <p:sldId id="319" r:id="rId4"/>
    <p:sldId id="320" r:id="rId5"/>
    <p:sldId id="356" r:id="rId6"/>
    <p:sldId id="321" r:id="rId7"/>
    <p:sldId id="322" r:id="rId8"/>
    <p:sldId id="323" r:id="rId9"/>
    <p:sldId id="324" r:id="rId10"/>
    <p:sldId id="325" r:id="rId11"/>
    <p:sldId id="326" r:id="rId12"/>
    <p:sldId id="327" r:id="rId13"/>
    <p:sldId id="328" r:id="rId14"/>
    <p:sldId id="357" r:id="rId15"/>
    <p:sldId id="358" r:id="rId16"/>
    <p:sldId id="361" r:id="rId17"/>
    <p:sldId id="359" r:id="rId18"/>
    <p:sldId id="362"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 id="349" r:id="rId40"/>
    <p:sldId id="350" r:id="rId41"/>
  </p:sldIdLst>
  <p:sldSz cx="9144000" cy="6858000" type="screen4x3"/>
  <p:notesSz cx="7150100" cy="9448800"/>
  <p:defaultTextStyle>
    <a:defPPr>
      <a:defRPr lang="en-US"/>
    </a:defPPr>
    <a:lvl1pPr algn="l" rtl="0" eaLnBrk="0" fontAlgn="base" hangingPunct="0">
      <a:spcBef>
        <a:spcPct val="0"/>
      </a:spcBef>
      <a:spcAft>
        <a:spcPct val="0"/>
      </a:spcAft>
      <a:defRPr sz="2400" u="sng"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u="sng"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u="sng"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u="sng"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u="sng" kern="1200">
        <a:solidFill>
          <a:schemeClr val="tx1"/>
        </a:solidFill>
        <a:latin typeface="Times New Roman" pitchFamily="18" charset="0"/>
        <a:ea typeface="+mn-ea"/>
        <a:cs typeface="+mn-cs"/>
      </a:defRPr>
    </a:lvl5pPr>
    <a:lvl6pPr marL="2286000" algn="l" defTabSz="914400" rtl="0" eaLnBrk="1" latinLnBrk="0" hangingPunct="1">
      <a:defRPr sz="2400" u="sng" kern="1200">
        <a:solidFill>
          <a:schemeClr val="tx1"/>
        </a:solidFill>
        <a:latin typeface="Times New Roman" pitchFamily="18" charset="0"/>
        <a:ea typeface="+mn-ea"/>
        <a:cs typeface="+mn-cs"/>
      </a:defRPr>
    </a:lvl6pPr>
    <a:lvl7pPr marL="2743200" algn="l" defTabSz="914400" rtl="0" eaLnBrk="1" latinLnBrk="0" hangingPunct="1">
      <a:defRPr sz="2400" u="sng" kern="1200">
        <a:solidFill>
          <a:schemeClr val="tx1"/>
        </a:solidFill>
        <a:latin typeface="Times New Roman" pitchFamily="18" charset="0"/>
        <a:ea typeface="+mn-ea"/>
        <a:cs typeface="+mn-cs"/>
      </a:defRPr>
    </a:lvl7pPr>
    <a:lvl8pPr marL="3200400" algn="l" defTabSz="914400" rtl="0" eaLnBrk="1" latinLnBrk="0" hangingPunct="1">
      <a:defRPr sz="2400" u="sng" kern="1200">
        <a:solidFill>
          <a:schemeClr val="tx1"/>
        </a:solidFill>
        <a:latin typeface="Times New Roman" pitchFamily="18" charset="0"/>
        <a:ea typeface="+mn-ea"/>
        <a:cs typeface="+mn-cs"/>
      </a:defRPr>
    </a:lvl8pPr>
    <a:lvl9pPr marL="3657600" algn="l" defTabSz="914400" rtl="0" eaLnBrk="1" latinLnBrk="0" hangingPunct="1">
      <a:defRPr sz="2400" u="sng"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9900"/>
    <a:srgbClr val="99FF33"/>
    <a:srgbClr val="CCECFF"/>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37" autoAdjust="0"/>
    <p:restoredTop sz="90929"/>
  </p:normalViewPr>
  <p:slideViewPr>
    <p:cSldViewPr>
      <p:cViewPr varScale="1">
        <p:scale>
          <a:sx n="66" d="100"/>
          <a:sy n="66" d="100"/>
        </p:scale>
        <p:origin x="-162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98800" cy="4730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defTabSz="947738" eaLnBrk="1" hangingPunct="1">
              <a:defRPr sz="1200" u="none"/>
            </a:lvl1pPr>
          </a:lstStyle>
          <a:p>
            <a:endParaRPr lang="en-US" altLang="zh-CN"/>
          </a:p>
        </p:txBody>
      </p:sp>
      <p:sp>
        <p:nvSpPr>
          <p:cNvPr id="13315" name="Rectangle 3"/>
          <p:cNvSpPr>
            <a:spLocks noGrp="1" noChangeArrowheads="1"/>
          </p:cNvSpPr>
          <p:nvPr>
            <p:ph type="dt" sz="quarter" idx="1"/>
          </p:nvPr>
        </p:nvSpPr>
        <p:spPr bwMode="auto">
          <a:xfrm>
            <a:off x="4049713" y="0"/>
            <a:ext cx="3098800" cy="4730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eaLnBrk="1" hangingPunct="1">
              <a:defRPr sz="1200" u="none"/>
            </a:lvl1pPr>
          </a:lstStyle>
          <a:p>
            <a:endParaRPr lang="en-US" altLang="zh-CN"/>
          </a:p>
        </p:txBody>
      </p:sp>
      <p:sp>
        <p:nvSpPr>
          <p:cNvPr id="13316" name="Rectangle 4"/>
          <p:cNvSpPr>
            <a:spLocks noGrp="1" noChangeArrowheads="1"/>
          </p:cNvSpPr>
          <p:nvPr>
            <p:ph type="ftr" sz="quarter" idx="2"/>
          </p:nvPr>
        </p:nvSpPr>
        <p:spPr bwMode="auto">
          <a:xfrm>
            <a:off x="0" y="8974138"/>
            <a:ext cx="3098800" cy="473075"/>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defTabSz="947738" eaLnBrk="1" hangingPunct="1">
              <a:defRPr sz="1200" u="none"/>
            </a:lvl1pPr>
          </a:lstStyle>
          <a:p>
            <a:endParaRPr lang="en-US" altLang="zh-CN"/>
          </a:p>
        </p:txBody>
      </p:sp>
      <p:sp>
        <p:nvSpPr>
          <p:cNvPr id="13317" name="Rectangle 5"/>
          <p:cNvSpPr>
            <a:spLocks noGrp="1" noChangeArrowheads="1"/>
          </p:cNvSpPr>
          <p:nvPr>
            <p:ph type="sldNum" sz="quarter" idx="3"/>
          </p:nvPr>
        </p:nvSpPr>
        <p:spPr bwMode="auto">
          <a:xfrm>
            <a:off x="4049713" y="8974138"/>
            <a:ext cx="3098800" cy="473075"/>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eaLnBrk="1" hangingPunct="1">
              <a:defRPr sz="1200" u="none"/>
            </a:lvl1pPr>
          </a:lstStyle>
          <a:p>
            <a:fld id="{D2047B39-6DE4-4EC5-953E-39E505939A50}"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 name="Date Placeholder 2"/>
          <p:cNvSpPr>
            <a:spLocks noGrp="1"/>
          </p:cNvSpPr>
          <p:nvPr>
            <p:ph type="dt" idx="1"/>
          </p:nvPr>
        </p:nvSpPr>
        <p:spPr>
          <a:xfrm>
            <a:off x="4049713" y="0"/>
            <a:ext cx="3098800" cy="47307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AEA9F35-7A92-443F-888B-514774357C0F}" type="datetimeFigureOut">
              <a:rPr lang="zh-CN" altLang="en-US"/>
              <a:pPr/>
              <a:t>2016/10/24</a:t>
            </a:fld>
            <a:endParaRPr lang="zh-CN" altLang="en-US"/>
          </a:p>
        </p:txBody>
      </p:sp>
      <p:sp>
        <p:nvSpPr>
          <p:cNvPr id="4" name="Slide Image Placeholder 3"/>
          <p:cNvSpPr>
            <a:spLocks noGrp="1" noRot="1" noChangeAspect="1"/>
          </p:cNvSpPr>
          <p:nvPr>
            <p:ph type="sldImg" idx="2"/>
          </p:nvPr>
        </p:nvSpPr>
        <p:spPr>
          <a:xfrm>
            <a:off x="1212850" y="708025"/>
            <a:ext cx="4724400" cy="35433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Notes Placeholder 4"/>
          <p:cNvSpPr>
            <a:spLocks noGrp="1"/>
          </p:cNvSpPr>
          <p:nvPr>
            <p:ph type="body" sz="quarter" idx="3"/>
          </p:nvPr>
        </p:nvSpPr>
        <p:spPr>
          <a:xfrm>
            <a:off x="714375" y="4487863"/>
            <a:ext cx="5721350" cy="4252912"/>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smtClean="0"/>
          </a:p>
        </p:txBody>
      </p:sp>
      <p:sp>
        <p:nvSpPr>
          <p:cNvPr id="6" name="Footer Placeholder 5"/>
          <p:cNvSpPr>
            <a:spLocks noGrp="1"/>
          </p:cNvSpPr>
          <p:nvPr>
            <p:ph type="ftr" sz="quarter" idx="4"/>
          </p:nvPr>
        </p:nvSpPr>
        <p:spPr>
          <a:xfrm>
            <a:off x="0" y="8974138"/>
            <a:ext cx="3098800" cy="47307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CN" altLang="en-US"/>
          </a:p>
        </p:txBody>
      </p:sp>
      <p:sp>
        <p:nvSpPr>
          <p:cNvPr id="7" name="Slide Number Placeholder 6"/>
          <p:cNvSpPr>
            <a:spLocks noGrp="1"/>
          </p:cNvSpPr>
          <p:nvPr>
            <p:ph type="sldNum" sz="quarter" idx="5"/>
          </p:nvPr>
        </p:nvSpPr>
        <p:spPr>
          <a:xfrm>
            <a:off x="4049713" y="8974138"/>
            <a:ext cx="3098800" cy="4730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B8DE982-4A01-458A-BD67-AC9076EF34F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286000"/>
            <a:ext cx="7772400" cy="1143000"/>
          </a:xfrm>
          <a:solidFill>
            <a:srgbClr val="CCECFF"/>
          </a:solidFill>
          <a:ln>
            <a:solidFill>
              <a:schemeClr val="tx1"/>
            </a:solidFill>
          </a:ln>
          <a:effectLst>
            <a:outerShdw dist="107763" dir="2700000" algn="ctr" rotWithShape="0">
              <a:schemeClr val="bg2"/>
            </a:outerShdw>
          </a:effectLst>
        </p:spPr>
        <p:txBody>
          <a:bodyPr/>
          <a:lstStyle>
            <a:lvl1pPr>
              <a:defRPr u="none"/>
            </a:lvl1pPr>
          </a:lstStyle>
          <a:p>
            <a:r>
              <a:rPr lang="en-US" altLang="zh-CN"/>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4413" cy="60960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0" y="0"/>
            <a:ext cx="6705600" cy="60960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304800" y="990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10100" y="990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0" y="0"/>
            <a:ext cx="9142413" cy="9144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
        <p:nvSpPr>
          <p:cNvPr id="6147" name="Rectangle 3"/>
          <p:cNvSpPr>
            <a:spLocks noGrp="1" noChangeArrowheads="1"/>
          </p:cNvSpPr>
          <p:nvPr>
            <p:ph type="body" idx="1"/>
          </p:nvPr>
        </p:nvSpPr>
        <p:spPr bwMode="auto">
          <a:xfrm>
            <a:off x="304800" y="990600"/>
            <a:ext cx="8458200" cy="5105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lvl1pPr algn="ctr" rtl="0" eaLnBrk="0" fontAlgn="base" hangingPunct="0">
        <a:spcBef>
          <a:spcPct val="0"/>
        </a:spcBef>
        <a:spcAft>
          <a:spcPct val="0"/>
        </a:spcAft>
        <a:defRPr sz="4400" u="sng">
          <a:solidFill>
            <a:schemeClr val="hlink"/>
          </a:solidFill>
          <a:latin typeface="+mj-lt"/>
          <a:ea typeface="+mj-ea"/>
          <a:cs typeface="+mj-cs"/>
        </a:defRPr>
      </a:lvl1pPr>
      <a:lvl2pPr algn="ctr" rtl="0" eaLnBrk="0" fontAlgn="base" hangingPunct="0">
        <a:spcBef>
          <a:spcPct val="0"/>
        </a:spcBef>
        <a:spcAft>
          <a:spcPct val="0"/>
        </a:spcAft>
        <a:defRPr sz="4400" u="sng">
          <a:solidFill>
            <a:schemeClr val="hlink"/>
          </a:solidFill>
          <a:latin typeface="Times New Roman" pitchFamily="18" charset="0"/>
        </a:defRPr>
      </a:lvl2pPr>
      <a:lvl3pPr algn="ctr" rtl="0" eaLnBrk="0" fontAlgn="base" hangingPunct="0">
        <a:spcBef>
          <a:spcPct val="0"/>
        </a:spcBef>
        <a:spcAft>
          <a:spcPct val="0"/>
        </a:spcAft>
        <a:defRPr sz="4400" u="sng">
          <a:solidFill>
            <a:schemeClr val="hlink"/>
          </a:solidFill>
          <a:latin typeface="Times New Roman" pitchFamily="18" charset="0"/>
        </a:defRPr>
      </a:lvl3pPr>
      <a:lvl4pPr algn="ctr" rtl="0" eaLnBrk="0" fontAlgn="base" hangingPunct="0">
        <a:spcBef>
          <a:spcPct val="0"/>
        </a:spcBef>
        <a:spcAft>
          <a:spcPct val="0"/>
        </a:spcAft>
        <a:defRPr sz="4400" u="sng">
          <a:solidFill>
            <a:schemeClr val="hlink"/>
          </a:solidFill>
          <a:latin typeface="Times New Roman" pitchFamily="18" charset="0"/>
        </a:defRPr>
      </a:lvl4pPr>
      <a:lvl5pPr algn="ctr" rtl="0" eaLnBrk="0" fontAlgn="base" hangingPunct="0">
        <a:spcBef>
          <a:spcPct val="0"/>
        </a:spcBef>
        <a:spcAft>
          <a:spcPct val="0"/>
        </a:spcAft>
        <a:defRPr sz="4400" u="sng">
          <a:solidFill>
            <a:schemeClr val="hlink"/>
          </a:solidFill>
          <a:latin typeface="Times New Roman" pitchFamily="18" charset="0"/>
        </a:defRPr>
      </a:lvl5pPr>
      <a:lvl6pPr marL="457200" algn="ctr" rtl="0" eaLnBrk="0" fontAlgn="base" hangingPunct="0">
        <a:spcBef>
          <a:spcPct val="0"/>
        </a:spcBef>
        <a:spcAft>
          <a:spcPct val="0"/>
        </a:spcAft>
        <a:defRPr sz="4400" u="sng">
          <a:solidFill>
            <a:schemeClr val="hlink"/>
          </a:solidFill>
          <a:latin typeface="Times New Roman" pitchFamily="18" charset="0"/>
        </a:defRPr>
      </a:lvl6pPr>
      <a:lvl7pPr marL="914400" algn="ctr" rtl="0" eaLnBrk="0" fontAlgn="base" hangingPunct="0">
        <a:spcBef>
          <a:spcPct val="0"/>
        </a:spcBef>
        <a:spcAft>
          <a:spcPct val="0"/>
        </a:spcAft>
        <a:defRPr sz="4400" u="sng">
          <a:solidFill>
            <a:schemeClr val="hlink"/>
          </a:solidFill>
          <a:latin typeface="Times New Roman" pitchFamily="18" charset="0"/>
        </a:defRPr>
      </a:lvl7pPr>
      <a:lvl8pPr marL="1371600" algn="ctr" rtl="0" eaLnBrk="0" fontAlgn="base" hangingPunct="0">
        <a:spcBef>
          <a:spcPct val="0"/>
        </a:spcBef>
        <a:spcAft>
          <a:spcPct val="0"/>
        </a:spcAft>
        <a:defRPr sz="4400" u="sng">
          <a:solidFill>
            <a:schemeClr val="hlink"/>
          </a:solidFill>
          <a:latin typeface="Times New Roman" pitchFamily="18" charset="0"/>
        </a:defRPr>
      </a:lvl8pPr>
      <a:lvl9pPr marL="1828800" algn="ctr" rtl="0" eaLnBrk="0" fontAlgn="base" hangingPunct="0">
        <a:spcBef>
          <a:spcPct val="0"/>
        </a:spcBef>
        <a:spcAft>
          <a:spcPct val="0"/>
        </a:spcAft>
        <a:defRPr sz="4400" u="sng">
          <a:solidFill>
            <a:schemeClr val="hlink"/>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w"/>
        <a:defRPr sz="2800">
          <a:solidFill>
            <a:srgbClr val="010000"/>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a:solidFill>
            <a:schemeClr val="tx1"/>
          </a:solidFill>
          <a:latin typeface="+mn-lt"/>
        </a:defRPr>
      </a:lvl4pPr>
      <a:lvl5pPr marL="1771650" indent="-228600" algn="l" rtl="0" eaLnBrk="0" fontAlgn="base" hangingPunct="0">
        <a:spcBef>
          <a:spcPct val="20000"/>
        </a:spcBef>
        <a:spcAft>
          <a:spcPct val="0"/>
        </a:spcAft>
        <a:buChar char="•"/>
        <a:defRPr>
          <a:solidFill>
            <a:schemeClr val="tx1"/>
          </a:solidFill>
          <a:latin typeface="+mn-lt"/>
        </a:defRPr>
      </a:lvl5pPr>
      <a:lvl6pPr marL="2228850" indent="-228600" algn="l" rtl="0" eaLnBrk="0" fontAlgn="base" hangingPunct="0">
        <a:spcBef>
          <a:spcPct val="20000"/>
        </a:spcBef>
        <a:spcAft>
          <a:spcPct val="0"/>
        </a:spcAft>
        <a:buChar char="•"/>
        <a:defRPr>
          <a:solidFill>
            <a:schemeClr val="tx1"/>
          </a:solidFill>
          <a:latin typeface="+mn-lt"/>
        </a:defRPr>
      </a:lvl6pPr>
      <a:lvl7pPr marL="2686050" indent="-228600" algn="l" rtl="0" eaLnBrk="0" fontAlgn="base" hangingPunct="0">
        <a:spcBef>
          <a:spcPct val="20000"/>
        </a:spcBef>
        <a:spcAft>
          <a:spcPct val="0"/>
        </a:spcAft>
        <a:buChar char="•"/>
        <a:defRPr>
          <a:solidFill>
            <a:schemeClr val="tx1"/>
          </a:solidFill>
          <a:latin typeface="+mn-lt"/>
        </a:defRPr>
      </a:lvl7pPr>
      <a:lvl8pPr marL="3143250" indent="-228600" algn="l" rtl="0" eaLnBrk="0" fontAlgn="base" hangingPunct="0">
        <a:spcBef>
          <a:spcPct val="20000"/>
        </a:spcBef>
        <a:spcAft>
          <a:spcPct val="0"/>
        </a:spcAft>
        <a:buChar char="•"/>
        <a:defRPr>
          <a:solidFill>
            <a:schemeClr val="tx1"/>
          </a:solidFill>
          <a:latin typeface="+mn-lt"/>
        </a:defRPr>
      </a:lvl8pPr>
      <a:lvl9pPr marL="3600450" indent="-228600" algn="l" rtl="0" eaLnBrk="0" fontAlgn="base" hangingPunct="0">
        <a:spcBef>
          <a:spcPct val="20000"/>
        </a:spcBef>
        <a:spcAft>
          <a:spcPct val="0"/>
        </a:spcAft>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a:lstStyle/>
          <a:p>
            <a:pPr>
              <a:defRPr/>
            </a:pPr>
            <a:r>
              <a:rPr lang="en-US" altLang="zh-CN" dirty="0" smtClean="0">
                <a:ea typeface="宋体" pitchFamily="2" charset="-122"/>
              </a:rPr>
              <a:t>Knapsack Problem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43000" y="152400"/>
            <a:ext cx="7772400" cy="838200"/>
          </a:xfrm>
        </p:spPr>
        <p:txBody>
          <a:bodyPr/>
          <a:lstStyle/>
          <a:p>
            <a:r>
              <a:rPr lang="en-US" altLang="zh-CN" smtClean="0">
                <a:ea typeface="宋体" pitchFamily="2" charset="-122"/>
              </a:rPr>
              <a:t>Defining a Subproblem</a:t>
            </a:r>
          </a:p>
        </p:txBody>
      </p:sp>
      <p:sp>
        <p:nvSpPr>
          <p:cNvPr id="113673" name="Text Box 9"/>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a:ea typeface="宋体" pitchFamily="2" charset="-122"/>
              </a:rPr>
              <a:t>Max weight: W = 20</a:t>
            </a:r>
            <a:endParaRPr lang="en-US" altLang="zh-CN" b="1">
              <a:solidFill>
                <a:schemeClr val="accent2"/>
              </a:solidFill>
              <a:ea typeface="宋体" pitchFamily="2" charset="-122"/>
            </a:endParaRPr>
          </a:p>
          <a:p>
            <a:r>
              <a:rPr lang="en-US" altLang="zh-CN" b="1">
                <a:solidFill>
                  <a:schemeClr val="accent2"/>
                </a:solidFill>
                <a:ea typeface="宋体" pitchFamily="2" charset="-122"/>
              </a:rPr>
              <a:t>For S</a:t>
            </a:r>
            <a:r>
              <a:rPr lang="en-US" altLang="zh-CN" b="1" baseline="-25000">
                <a:solidFill>
                  <a:schemeClr val="accent2"/>
                </a:solidFill>
                <a:ea typeface="宋体" pitchFamily="2" charset="-122"/>
              </a:rPr>
              <a:t>4</a:t>
            </a:r>
            <a:r>
              <a:rPr lang="en-US" altLang="zh-CN" b="1">
                <a:solidFill>
                  <a:schemeClr val="accent2"/>
                </a:solidFill>
                <a:ea typeface="宋体" pitchFamily="2" charset="-122"/>
              </a:rPr>
              <a:t>:</a:t>
            </a:r>
            <a:endParaRPr lang="en-US" altLang="zh-CN">
              <a:ea typeface="宋体" pitchFamily="2" charset="-122"/>
            </a:endParaRPr>
          </a:p>
          <a:p>
            <a:r>
              <a:rPr lang="en-US" altLang="zh-CN">
                <a:ea typeface="宋体" pitchFamily="2" charset="-122"/>
              </a:rPr>
              <a:t>Total weight: 14;</a:t>
            </a:r>
          </a:p>
          <a:p>
            <a:r>
              <a:rPr lang="en-US" altLang="zh-CN">
                <a:ea typeface="宋体" pitchFamily="2" charset="-122"/>
              </a:rPr>
              <a:t>total benefit: 20</a:t>
            </a:r>
          </a:p>
        </p:txBody>
      </p:sp>
      <p:grpSp>
        <p:nvGrpSpPr>
          <p:cNvPr id="2" name="Group 60"/>
          <p:cNvGrpSpPr>
            <a:grpSpLocks/>
          </p:cNvGrpSpPr>
          <p:nvPr/>
        </p:nvGrpSpPr>
        <p:grpSpPr bwMode="auto">
          <a:xfrm>
            <a:off x="990600" y="1066800"/>
            <a:ext cx="4343400" cy="1066800"/>
            <a:chOff x="624" y="672"/>
            <a:chExt cx="2736" cy="672"/>
          </a:xfrm>
        </p:grpSpPr>
        <p:sp>
          <p:nvSpPr>
            <p:cNvPr id="34861"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2"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3"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4"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5"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6"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1 </a:t>
              </a:r>
              <a:r>
                <a:rPr lang="en-US" altLang="zh-CN" sz="2000">
                  <a:ea typeface="宋体" pitchFamily="2" charset="-122"/>
                </a:rPr>
                <a:t>=2</a:t>
              </a:r>
            </a:p>
            <a:p>
              <a:pPr>
                <a:lnSpc>
                  <a:spcPct val="110000"/>
                </a:lnSpc>
              </a:pPr>
              <a:r>
                <a:rPr lang="en-US" altLang="zh-CN" sz="2000">
                  <a:ea typeface="宋体" pitchFamily="2" charset="-122"/>
                </a:rPr>
                <a:t>b</a:t>
              </a:r>
              <a:r>
                <a:rPr lang="en-US" altLang="zh-CN" sz="2000" baseline="-25000">
                  <a:ea typeface="宋体" pitchFamily="2" charset="-122"/>
                </a:rPr>
                <a:t>1 </a:t>
              </a:r>
              <a:r>
                <a:rPr lang="en-US" altLang="zh-CN" sz="2000">
                  <a:ea typeface="宋体" pitchFamily="2" charset="-122"/>
                </a:rPr>
                <a:t>=3</a:t>
              </a:r>
              <a:endParaRPr lang="en-US" altLang="zh-CN">
                <a:ea typeface="宋体" pitchFamily="2" charset="-122"/>
              </a:endParaRPr>
            </a:p>
          </p:txBody>
        </p:sp>
        <p:sp>
          <p:nvSpPr>
            <p:cNvPr id="34867"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2 </a:t>
              </a:r>
              <a:r>
                <a:rPr lang="en-US" altLang="zh-CN" sz="2000">
                  <a:ea typeface="宋体" pitchFamily="2" charset="-122"/>
                </a:rPr>
                <a:t>=4</a:t>
              </a:r>
            </a:p>
            <a:p>
              <a:pPr>
                <a:lnSpc>
                  <a:spcPct val="110000"/>
                </a:lnSpc>
              </a:pPr>
              <a:r>
                <a:rPr lang="en-US" altLang="zh-CN" sz="2000">
                  <a:ea typeface="宋体" pitchFamily="2" charset="-122"/>
                </a:rPr>
                <a:t>b</a:t>
              </a:r>
              <a:r>
                <a:rPr lang="en-US" altLang="zh-CN" sz="2000" baseline="-25000">
                  <a:ea typeface="宋体" pitchFamily="2" charset="-122"/>
                </a:rPr>
                <a:t>2 </a:t>
              </a:r>
              <a:r>
                <a:rPr lang="en-US" altLang="zh-CN" sz="2000">
                  <a:ea typeface="宋体" pitchFamily="2" charset="-122"/>
                </a:rPr>
                <a:t>=5</a:t>
              </a:r>
              <a:endParaRPr lang="en-US" altLang="zh-CN">
                <a:ea typeface="宋体" pitchFamily="2" charset="-122"/>
              </a:endParaRPr>
            </a:p>
          </p:txBody>
        </p:sp>
        <p:sp>
          <p:nvSpPr>
            <p:cNvPr id="34868"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3 </a:t>
              </a:r>
              <a:r>
                <a:rPr lang="en-US" altLang="zh-CN" sz="2000">
                  <a:ea typeface="宋体" pitchFamily="2" charset="-122"/>
                </a:rPr>
                <a:t>=5</a:t>
              </a:r>
            </a:p>
            <a:p>
              <a:pPr>
                <a:lnSpc>
                  <a:spcPct val="110000"/>
                </a:lnSpc>
              </a:pPr>
              <a:r>
                <a:rPr lang="en-US" altLang="zh-CN" sz="2000">
                  <a:ea typeface="宋体" pitchFamily="2" charset="-122"/>
                </a:rPr>
                <a:t>b</a:t>
              </a:r>
              <a:r>
                <a:rPr lang="en-US" altLang="zh-CN" sz="2000" baseline="-25000">
                  <a:ea typeface="宋体" pitchFamily="2" charset="-122"/>
                </a:rPr>
                <a:t>3 </a:t>
              </a:r>
              <a:r>
                <a:rPr lang="en-US" altLang="zh-CN" sz="2000">
                  <a:ea typeface="宋体" pitchFamily="2" charset="-122"/>
                </a:rPr>
                <a:t>=8</a:t>
              </a:r>
              <a:endParaRPr lang="en-US" altLang="zh-CN">
                <a:ea typeface="宋体" pitchFamily="2" charset="-122"/>
              </a:endParaRPr>
            </a:p>
          </p:txBody>
        </p:sp>
        <p:sp>
          <p:nvSpPr>
            <p:cNvPr id="34869"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4 </a:t>
              </a:r>
              <a:r>
                <a:rPr lang="en-US" altLang="zh-CN" sz="2000">
                  <a:ea typeface="宋体" pitchFamily="2" charset="-122"/>
                </a:rPr>
                <a:t>=3</a:t>
              </a:r>
            </a:p>
            <a:p>
              <a:pPr>
                <a:lnSpc>
                  <a:spcPct val="110000"/>
                </a:lnSpc>
              </a:pPr>
              <a:r>
                <a:rPr lang="en-US" altLang="zh-CN" sz="2000">
                  <a:ea typeface="宋体" pitchFamily="2" charset="-122"/>
                </a:rPr>
                <a:t>b</a:t>
              </a:r>
              <a:r>
                <a:rPr lang="en-US" altLang="zh-CN" sz="2000" baseline="-25000">
                  <a:ea typeface="宋体" pitchFamily="2" charset="-122"/>
                </a:rPr>
                <a:t>4 </a:t>
              </a:r>
              <a:r>
                <a:rPr lang="en-US" altLang="zh-CN" sz="2000">
                  <a:ea typeface="宋体" pitchFamily="2" charset="-122"/>
                </a:rPr>
                <a:t>=4</a:t>
              </a:r>
              <a:endParaRPr lang="en-US" altLang="zh-CN">
                <a:ea typeface="宋体" pitchFamily="2" charset="-122"/>
              </a:endParaRPr>
            </a:p>
          </p:txBody>
        </p:sp>
      </p:grpSp>
      <p:sp>
        <p:nvSpPr>
          <p:cNvPr id="34821" name="Text Box 1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a:ea typeface="宋体" pitchFamily="2" charset="-122"/>
              </a:rPr>
              <a:t>w</a:t>
            </a:r>
            <a:r>
              <a:rPr lang="en-US" altLang="zh-CN" sz="3200" baseline="-25000">
                <a:ea typeface="宋体" pitchFamily="2" charset="-122"/>
              </a:rPr>
              <a:t>i</a:t>
            </a:r>
            <a:endParaRPr lang="en-US" altLang="zh-CN">
              <a:ea typeface="宋体" pitchFamily="2" charset="-122"/>
            </a:endParaRPr>
          </a:p>
        </p:txBody>
      </p:sp>
      <p:sp>
        <p:nvSpPr>
          <p:cNvPr id="34822" name="Text Box 1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a:ea typeface="宋体" pitchFamily="2" charset="-122"/>
              </a:rPr>
              <a:t>b</a:t>
            </a:r>
            <a:r>
              <a:rPr lang="en-US" altLang="zh-CN" sz="3200" baseline="-25000">
                <a:ea typeface="宋体" pitchFamily="2" charset="-122"/>
              </a:rPr>
              <a:t>i</a:t>
            </a:r>
            <a:endParaRPr lang="en-US" altLang="zh-CN">
              <a:ea typeface="宋体" pitchFamily="2" charset="-122"/>
            </a:endParaRPr>
          </a:p>
        </p:txBody>
      </p:sp>
      <p:sp>
        <p:nvSpPr>
          <p:cNvPr id="34823" name="Text Box 2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a:ea typeface="宋体" pitchFamily="2" charset="-122"/>
              </a:rPr>
              <a:t>10</a:t>
            </a:r>
          </a:p>
        </p:txBody>
      </p:sp>
      <p:sp>
        <p:nvSpPr>
          <p:cNvPr id="34824" name="Text Box 2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a:ea typeface="宋体" pitchFamily="2" charset="-122"/>
              </a:rPr>
              <a:t>8</a:t>
            </a:r>
          </a:p>
        </p:txBody>
      </p:sp>
      <p:sp>
        <p:nvSpPr>
          <p:cNvPr id="34825" name="Text Box 2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34826" name="Text Box 2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34827" name="Text Box 2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34828" name="Text Box 2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34829" name="Text Box 2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34830" name="Text Box 2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34831" name="Text Box 2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34832" name="Text Box 2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a:ea typeface="宋体" pitchFamily="2" charset="-122"/>
              </a:rPr>
              <a:t>Weight</a:t>
            </a:r>
          </a:p>
        </p:txBody>
      </p:sp>
      <p:sp>
        <p:nvSpPr>
          <p:cNvPr id="34833" name="Text Box 3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a:ea typeface="宋体" pitchFamily="2" charset="-122"/>
              </a:rPr>
              <a:t>Benefit</a:t>
            </a:r>
          </a:p>
        </p:txBody>
      </p:sp>
      <p:sp>
        <p:nvSpPr>
          <p:cNvPr id="34834" name="Text Box 3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a:ea typeface="宋体" pitchFamily="2" charset="-122"/>
              </a:rPr>
              <a:t>9</a:t>
            </a:r>
          </a:p>
        </p:txBody>
      </p:sp>
      <p:sp>
        <p:nvSpPr>
          <p:cNvPr id="34835" name="Line 3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en-US"/>
          </a:p>
        </p:txBody>
      </p:sp>
      <p:sp>
        <p:nvSpPr>
          <p:cNvPr id="34836" name="Line 3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en-US"/>
          </a:p>
        </p:txBody>
      </p:sp>
      <p:sp>
        <p:nvSpPr>
          <p:cNvPr id="34837" name="Text Box 3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a:ea typeface="宋体" pitchFamily="2" charset="-122"/>
            </a:endParaRPr>
          </a:p>
        </p:txBody>
      </p:sp>
      <p:sp>
        <p:nvSpPr>
          <p:cNvPr id="34838" name="Text Box 36"/>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a:ea typeface="宋体" pitchFamily="2" charset="-122"/>
              </a:rPr>
              <a:t>Item</a:t>
            </a:r>
            <a:endParaRPr lang="en-US" altLang="zh-CN">
              <a:ea typeface="宋体" pitchFamily="2" charset="-122"/>
            </a:endParaRPr>
          </a:p>
          <a:p>
            <a:r>
              <a:rPr lang="en-US" altLang="zh-CN">
                <a:ea typeface="宋体" pitchFamily="2" charset="-122"/>
              </a:rPr>
              <a:t>#</a:t>
            </a:r>
          </a:p>
        </p:txBody>
      </p:sp>
      <p:sp>
        <p:nvSpPr>
          <p:cNvPr id="34839" name="Text Box 37"/>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4</a:t>
            </a:r>
          </a:p>
        </p:txBody>
      </p:sp>
      <p:sp>
        <p:nvSpPr>
          <p:cNvPr id="34840" name="Text Box 38"/>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3</a:t>
            </a:r>
          </a:p>
        </p:txBody>
      </p:sp>
      <p:sp>
        <p:nvSpPr>
          <p:cNvPr id="34841" name="Text Box 39"/>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2</a:t>
            </a:r>
          </a:p>
        </p:txBody>
      </p:sp>
      <p:sp>
        <p:nvSpPr>
          <p:cNvPr id="34842" name="Text Box 40"/>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1</a:t>
            </a:r>
          </a:p>
        </p:txBody>
      </p:sp>
      <p:sp>
        <p:nvSpPr>
          <p:cNvPr id="34843" name="Text Box 41"/>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5</a:t>
            </a:r>
          </a:p>
        </p:txBody>
      </p:sp>
      <p:sp>
        <p:nvSpPr>
          <p:cNvPr id="34844" name="Freeform 42"/>
          <p:cNvSpPr>
            <a:spLocks/>
          </p:cNvSpPr>
          <p:nvPr/>
        </p:nvSpPr>
        <p:spPr bwMode="auto">
          <a:xfrm>
            <a:off x="6032500" y="2044700"/>
            <a:ext cx="520700" cy="2197100"/>
          </a:xfrm>
          <a:custGeom>
            <a:avLst/>
            <a:gdLst>
              <a:gd name="T0" fmla="*/ 444500 w 328"/>
              <a:gd name="T1" fmla="*/ 12700 h 1384"/>
              <a:gd name="T2" fmla="*/ 139700 w 328"/>
              <a:gd name="T3" fmla="*/ 317500 h 1384"/>
              <a:gd name="T4" fmla="*/ 63500 w 328"/>
              <a:gd name="T5" fmla="*/ 1917700 h 1384"/>
              <a:gd name="T6" fmla="*/ 520700 w 328"/>
              <a:gd name="T7" fmla="*/ 1993900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en-US"/>
          </a:p>
        </p:txBody>
      </p:sp>
      <p:sp>
        <p:nvSpPr>
          <p:cNvPr id="34845" name="Text Box 43"/>
          <p:cNvSpPr txBox="1">
            <a:spLocks noChangeArrowheads="1"/>
          </p:cNvSpPr>
          <p:nvPr/>
        </p:nvSpPr>
        <p:spPr bwMode="auto">
          <a:xfrm>
            <a:off x="5715000" y="2438400"/>
            <a:ext cx="455613" cy="457200"/>
          </a:xfrm>
          <a:prstGeom prst="rect">
            <a:avLst/>
          </a:prstGeom>
          <a:noFill/>
          <a:ln w="9525">
            <a:noFill/>
            <a:miter lim="800000"/>
            <a:headEnd/>
            <a:tailEnd/>
          </a:ln>
        </p:spPr>
        <p:txBody>
          <a:bodyPr wrap="none">
            <a:spAutoFit/>
          </a:bodyPr>
          <a:lstStyle/>
          <a:p>
            <a:r>
              <a:rPr lang="en-US" altLang="zh-CN">
                <a:ea typeface="宋体" pitchFamily="2" charset="-122"/>
              </a:rPr>
              <a:t>S</a:t>
            </a:r>
            <a:r>
              <a:rPr lang="en-US" altLang="zh-CN" baseline="-25000">
                <a:ea typeface="宋体" pitchFamily="2" charset="-122"/>
              </a:rPr>
              <a:t>4</a:t>
            </a:r>
            <a:endParaRPr lang="en-US" altLang="zh-CN">
              <a:ea typeface="宋体" pitchFamily="2" charset="-122"/>
            </a:endParaRPr>
          </a:p>
        </p:txBody>
      </p:sp>
      <p:sp>
        <p:nvSpPr>
          <p:cNvPr id="34846" name="Freeform 44"/>
          <p:cNvSpPr>
            <a:spLocks/>
          </p:cNvSpPr>
          <p:nvPr/>
        </p:nvSpPr>
        <p:spPr bwMode="auto">
          <a:xfrm>
            <a:off x="5562600" y="2057400"/>
            <a:ext cx="1066800" cy="2641600"/>
          </a:xfrm>
          <a:custGeom>
            <a:avLst/>
            <a:gdLst>
              <a:gd name="T0" fmla="*/ 762000 w 672"/>
              <a:gd name="T1" fmla="*/ 0 h 1664"/>
              <a:gd name="T2" fmla="*/ 152400 w 672"/>
              <a:gd name="T3" fmla="*/ 381000 h 1664"/>
              <a:gd name="T4" fmla="*/ 152400 w 672"/>
              <a:gd name="T5" fmla="*/ 2286000 h 1664"/>
              <a:gd name="T6" fmla="*/ 1066800 w 672"/>
              <a:gd name="T7" fmla="*/ 2514600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en-US"/>
          </a:p>
        </p:txBody>
      </p:sp>
      <p:sp>
        <p:nvSpPr>
          <p:cNvPr id="34847" name="Text Box 45"/>
          <p:cNvSpPr txBox="1">
            <a:spLocks noChangeArrowheads="1"/>
          </p:cNvSpPr>
          <p:nvPr/>
        </p:nvSpPr>
        <p:spPr bwMode="auto">
          <a:xfrm>
            <a:off x="5181600" y="2895600"/>
            <a:ext cx="455613" cy="457200"/>
          </a:xfrm>
          <a:prstGeom prst="rect">
            <a:avLst/>
          </a:prstGeom>
          <a:noFill/>
          <a:ln w="9525">
            <a:noFill/>
            <a:miter lim="800000"/>
            <a:headEnd/>
            <a:tailEnd/>
          </a:ln>
        </p:spPr>
        <p:txBody>
          <a:bodyPr wrap="none">
            <a:spAutoFit/>
          </a:bodyPr>
          <a:lstStyle/>
          <a:p>
            <a:r>
              <a:rPr lang="en-US" altLang="zh-CN">
                <a:ea typeface="宋体" pitchFamily="2" charset="-122"/>
              </a:rPr>
              <a:t>S</a:t>
            </a:r>
            <a:r>
              <a:rPr lang="en-US" altLang="zh-CN" baseline="-25000">
                <a:ea typeface="宋体" pitchFamily="2" charset="-122"/>
              </a:rPr>
              <a:t>5</a:t>
            </a:r>
            <a:endParaRPr lang="en-US" altLang="zh-CN">
              <a:ea typeface="宋体" pitchFamily="2" charset="-122"/>
            </a:endParaRPr>
          </a:p>
        </p:txBody>
      </p:sp>
      <p:grpSp>
        <p:nvGrpSpPr>
          <p:cNvPr id="3" name="Group 61"/>
          <p:cNvGrpSpPr>
            <a:grpSpLocks/>
          </p:cNvGrpSpPr>
          <p:nvPr/>
        </p:nvGrpSpPr>
        <p:grpSpPr bwMode="auto">
          <a:xfrm>
            <a:off x="1066800" y="4267200"/>
            <a:ext cx="4343400" cy="1066800"/>
            <a:chOff x="672" y="2688"/>
            <a:chExt cx="2736" cy="672"/>
          </a:xfrm>
        </p:grpSpPr>
        <p:sp>
          <p:nvSpPr>
            <p:cNvPr id="34853"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4"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5"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6"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7"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1 </a:t>
              </a:r>
              <a:r>
                <a:rPr lang="en-US" altLang="zh-CN" sz="2000">
                  <a:ea typeface="宋体" pitchFamily="2" charset="-122"/>
                </a:rPr>
                <a:t>=2</a:t>
              </a:r>
            </a:p>
            <a:p>
              <a:pPr>
                <a:lnSpc>
                  <a:spcPct val="110000"/>
                </a:lnSpc>
              </a:pPr>
              <a:r>
                <a:rPr lang="en-US" altLang="zh-CN" sz="2000">
                  <a:ea typeface="宋体" pitchFamily="2" charset="-122"/>
                </a:rPr>
                <a:t>b</a:t>
              </a:r>
              <a:r>
                <a:rPr lang="en-US" altLang="zh-CN" sz="2000" baseline="-25000">
                  <a:ea typeface="宋体" pitchFamily="2" charset="-122"/>
                </a:rPr>
                <a:t>1 </a:t>
              </a:r>
              <a:r>
                <a:rPr lang="en-US" altLang="zh-CN" sz="2000">
                  <a:ea typeface="宋体" pitchFamily="2" charset="-122"/>
                </a:rPr>
                <a:t>=3</a:t>
              </a:r>
              <a:endParaRPr lang="en-US" altLang="zh-CN">
                <a:ea typeface="宋体" pitchFamily="2" charset="-122"/>
              </a:endParaRPr>
            </a:p>
          </p:txBody>
        </p:sp>
        <p:sp>
          <p:nvSpPr>
            <p:cNvPr id="34858" name="Text Box 52"/>
            <p:cNvSpPr txBox="1">
              <a:spLocks noChangeArrowheads="1"/>
            </p:cNvSpPr>
            <p:nvPr/>
          </p:nvSpPr>
          <p:spPr bwMode="auto">
            <a:xfrm>
              <a:off x="1152" y="2736"/>
              <a:ext cx="52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2 </a:t>
              </a:r>
              <a:r>
                <a:rPr lang="en-US" altLang="zh-CN" sz="2000">
                  <a:ea typeface="宋体" pitchFamily="2" charset="-122"/>
                </a:rPr>
                <a:t>=4</a:t>
              </a:r>
            </a:p>
            <a:p>
              <a:pPr>
                <a:lnSpc>
                  <a:spcPct val="110000"/>
                </a:lnSpc>
              </a:pPr>
              <a:r>
                <a:rPr lang="en-US" altLang="zh-CN" sz="2000">
                  <a:ea typeface="宋体" pitchFamily="2" charset="-122"/>
                </a:rPr>
                <a:t>b</a:t>
              </a:r>
              <a:r>
                <a:rPr lang="en-US" altLang="zh-CN" sz="2000" baseline="-25000">
                  <a:ea typeface="宋体" pitchFamily="2" charset="-122"/>
                </a:rPr>
                <a:t>2 </a:t>
              </a:r>
              <a:r>
                <a:rPr lang="en-US" altLang="zh-CN" sz="2000">
                  <a:ea typeface="宋体" pitchFamily="2" charset="-122"/>
                </a:rPr>
                <a:t>=5</a:t>
              </a:r>
              <a:endParaRPr lang="en-US" altLang="zh-CN">
                <a:ea typeface="宋体" pitchFamily="2" charset="-122"/>
              </a:endParaRPr>
            </a:p>
          </p:txBody>
        </p:sp>
        <p:sp>
          <p:nvSpPr>
            <p:cNvPr id="34859" name="Text Box 53"/>
            <p:cNvSpPr txBox="1">
              <a:spLocks noChangeArrowheads="1"/>
            </p:cNvSpPr>
            <p:nvPr/>
          </p:nvSpPr>
          <p:spPr bwMode="auto">
            <a:xfrm>
              <a:off x="1728" y="2736"/>
              <a:ext cx="52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3 </a:t>
              </a:r>
              <a:r>
                <a:rPr lang="en-US" altLang="zh-CN" sz="2000">
                  <a:ea typeface="宋体" pitchFamily="2" charset="-122"/>
                </a:rPr>
                <a:t>=5</a:t>
              </a:r>
            </a:p>
            <a:p>
              <a:pPr>
                <a:lnSpc>
                  <a:spcPct val="110000"/>
                </a:lnSpc>
              </a:pPr>
              <a:r>
                <a:rPr lang="en-US" altLang="zh-CN" sz="2000">
                  <a:ea typeface="宋体" pitchFamily="2" charset="-122"/>
                </a:rPr>
                <a:t>b</a:t>
              </a:r>
              <a:r>
                <a:rPr lang="en-US" altLang="zh-CN" sz="2000" baseline="-25000">
                  <a:ea typeface="宋体" pitchFamily="2" charset="-122"/>
                </a:rPr>
                <a:t>3 </a:t>
              </a:r>
              <a:r>
                <a:rPr lang="en-US" altLang="zh-CN" sz="2000">
                  <a:ea typeface="宋体" pitchFamily="2" charset="-122"/>
                </a:rPr>
                <a:t>=8</a:t>
              </a:r>
              <a:endParaRPr lang="en-US" altLang="zh-CN">
                <a:ea typeface="宋体" pitchFamily="2" charset="-122"/>
              </a:endParaRPr>
            </a:p>
          </p:txBody>
        </p:sp>
        <p:sp>
          <p:nvSpPr>
            <p:cNvPr id="34860" name="Text Box 54"/>
            <p:cNvSpPr txBox="1">
              <a:spLocks noChangeArrowheads="1"/>
            </p:cNvSpPr>
            <p:nvPr/>
          </p:nvSpPr>
          <p:spPr bwMode="auto">
            <a:xfrm>
              <a:off x="2304" y="2736"/>
              <a:ext cx="576"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4 </a:t>
              </a:r>
              <a:r>
                <a:rPr lang="en-US" altLang="zh-CN" sz="2000">
                  <a:ea typeface="宋体" pitchFamily="2" charset="-122"/>
                </a:rPr>
                <a:t>=9</a:t>
              </a:r>
            </a:p>
            <a:p>
              <a:pPr>
                <a:lnSpc>
                  <a:spcPct val="110000"/>
                </a:lnSpc>
              </a:pPr>
              <a:r>
                <a:rPr lang="en-US" altLang="zh-CN" sz="2000">
                  <a:ea typeface="宋体" pitchFamily="2" charset="-122"/>
                </a:rPr>
                <a:t>b</a:t>
              </a:r>
              <a:r>
                <a:rPr lang="en-US" altLang="zh-CN" sz="2000" baseline="-25000">
                  <a:ea typeface="宋体" pitchFamily="2" charset="-122"/>
                </a:rPr>
                <a:t>4 </a:t>
              </a:r>
              <a:r>
                <a:rPr lang="en-US" altLang="zh-CN" sz="2000">
                  <a:ea typeface="宋体" pitchFamily="2" charset="-122"/>
                </a:rPr>
                <a:t>=10</a:t>
              </a:r>
              <a:endParaRPr lang="en-US" altLang="zh-CN">
                <a:ea typeface="宋体" pitchFamily="2" charset="-122"/>
              </a:endParaRPr>
            </a:p>
          </p:txBody>
        </p:sp>
      </p:grpSp>
      <p:sp>
        <p:nvSpPr>
          <p:cNvPr id="34849" name="Line 55"/>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en-US"/>
          </a:p>
        </p:txBody>
      </p:sp>
      <p:sp>
        <p:nvSpPr>
          <p:cNvPr id="113720" name="Text Box 56"/>
          <p:cNvSpPr txBox="1">
            <a:spLocks noChangeArrowheads="1"/>
          </p:cNvSpPr>
          <p:nvPr/>
        </p:nvSpPr>
        <p:spPr bwMode="auto">
          <a:xfrm>
            <a:off x="2362200" y="5305425"/>
            <a:ext cx="2195513" cy="1187450"/>
          </a:xfrm>
          <a:prstGeom prst="rect">
            <a:avLst/>
          </a:prstGeom>
          <a:noFill/>
          <a:ln w="9525">
            <a:noFill/>
            <a:miter lim="800000"/>
            <a:headEnd/>
            <a:tailEnd/>
          </a:ln>
        </p:spPr>
        <p:txBody>
          <a:bodyPr wrap="none">
            <a:spAutoFit/>
          </a:bodyPr>
          <a:lstStyle/>
          <a:p>
            <a:r>
              <a:rPr lang="en-US" altLang="zh-CN" b="1">
                <a:solidFill>
                  <a:schemeClr val="accent2"/>
                </a:solidFill>
                <a:ea typeface="宋体" pitchFamily="2" charset="-122"/>
              </a:rPr>
              <a:t>For S</a:t>
            </a:r>
            <a:r>
              <a:rPr lang="en-US" altLang="zh-CN" b="1" baseline="-25000">
                <a:solidFill>
                  <a:schemeClr val="accent2"/>
                </a:solidFill>
                <a:ea typeface="宋体" pitchFamily="2" charset="-122"/>
              </a:rPr>
              <a:t>5</a:t>
            </a:r>
            <a:r>
              <a:rPr lang="en-US" altLang="zh-CN" b="1">
                <a:solidFill>
                  <a:schemeClr val="accent2"/>
                </a:solidFill>
                <a:ea typeface="宋体" pitchFamily="2" charset="-122"/>
              </a:rPr>
              <a:t>:</a:t>
            </a:r>
            <a:endParaRPr lang="en-US" altLang="zh-CN">
              <a:ea typeface="宋体" pitchFamily="2" charset="-122"/>
            </a:endParaRPr>
          </a:p>
          <a:p>
            <a:r>
              <a:rPr lang="en-US" altLang="zh-CN">
                <a:ea typeface="宋体" pitchFamily="2" charset="-122"/>
              </a:rPr>
              <a:t>Total weight: 20</a:t>
            </a:r>
          </a:p>
          <a:p>
            <a:r>
              <a:rPr lang="en-US" altLang="zh-CN">
                <a:ea typeface="宋体" pitchFamily="2" charset="-122"/>
              </a:rPr>
              <a:t>total benefit: 26</a:t>
            </a:r>
          </a:p>
        </p:txBody>
      </p:sp>
      <p:sp>
        <p:nvSpPr>
          <p:cNvPr id="113721" name="Text Box 57"/>
          <p:cNvSpPr txBox="1">
            <a:spLocks noChangeArrowheads="1"/>
          </p:cNvSpPr>
          <p:nvPr/>
        </p:nvSpPr>
        <p:spPr bwMode="auto">
          <a:xfrm>
            <a:off x="5638800" y="5029200"/>
            <a:ext cx="3124200" cy="1554163"/>
          </a:xfrm>
          <a:prstGeom prst="rect">
            <a:avLst/>
          </a:prstGeom>
          <a:noFill/>
          <a:ln w="9525">
            <a:noFill/>
            <a:miter lim="800000"/>
            <a:headEnd/>
            <a:tailEnd/>
          </a:ln>
        </p:spPr>
        <p:txBody>
          <a:bodyPr>
            <a:spAutoFit/>
          </a:bodyPr>
          <a:lstStyle/>
          <a:p>
            <a:pPr>
              <a:spcBef>
                <a:spcPct val="50000"/>
              </a:spcBef>
            </a:pPr>
            <a:r>
              <a:rPr lang="en-US" altLang="zh-CN" sz="3200">
                <a:solidFill>
                  <a:srgbClr val="FF0000"/>
                </a:solidFill>
                <a:ea typeface="宋体" pitchFamily="2" charset="-122"/>
              </a:rPr>
              <a:t>Solution for S</a:t>
            </a:r>
            <a:r>
              <a:rPr lang="en-US" altLang="zh-CN" sz="3200" baseline="-25000">
                <a:solidFill>
                  <a:srgbClr val="FF0000"/>
                </a:solidFill>
                <a:ea typeface="宋体" pitchFamily="2" charset="-122"/>
              </a:rPr>
              <a:t>4</a:t>
            </a:r>
            <a:r>
              <a:rPr lang="en-US" altLang="zh-CN" sz="3200">
                <a:solidFill>
                  <a:srgbClr val="FF0000"/>
                </a:solidFill>
                <a:ea typeface="宋体" pitchFamily="2" charset="-122"/>
              </a:rPr>
              <a:t> is not part of the solution for S</a:t>
            </a:r>
            <a:r>
              <a:rPr lang="en-US" altLang="zh-CN" sz="3200" baseline="-25000">
                <a:solidFill>
                  <a:srgbClr val="FF0000"/>
                </a:solidFill>
                <a:ea typeface="宋体" pitchFamily="2" charset="-122"/>
              </a:rPr>
              <a:t>5</a:t>
            </a:r>
            <a:r>
              <a:rPr lang="en-US" altLang="zh-CN" sz="3200">
                <a:solidFill>
                  <a:srgbClr val="FF0000"/>
                </a:solidFill>
                <a:ea typeface="宋体" pitchFamily="2" charset="-122"/>
              </a:rPr>
              <a:t>!!!</a:t>
            </a:r>
            <a:endParaRPr lang="en-US" altLang="zh-CN">
              <a:solidFill>
                <a:srgbClr val="FF0000"/>
              </a:solidFill>
              <a:ea typeface="宋体" pitchFamily="2" charset="-122"/>
            </a:endParaRPr>
          </a:p>
        </p:txBody>
      </p:sp>
      <p:sp>
        <p:nvSpPr>
          <p:cNvPr id="113723" name="Text Box 59"/>
          <p:cNvSpPr txBox="1">
            <a:spLocks noChangeArrowheads="1"/>
          </p:cNvSpPr>
          <p:nvPr/>
        </p:nvSpPr>
        <p:spPr bwMode="auto">
          <a:xfrm>
            <a:off x="3733800" y="1676400"/>
            <a:ext cx="557213" cy="823913"/>
          </a:xfrm>
          <a:prstGeom prst="rect">
            <a:avLst/>
          </a:prstGeom>
          <a:noFill/>
          <a:ln w="9525">
            <a:noFill/>
            <a:miter lim="800000"/>
            <a:headEnd/>
            <a:tailEnd/>
          </a:ln>
        </p:spPr>
        <p:txBody>
          <a:bodyPr wrap="none">
            <a:spAutoFit/>
          </a:bodyPr>
          <a:lstStyle/>
          <a:p>
            <a:r>
              <a:rPr lang="en-US" altLang="zh-CN" sz="4800" b="1">
                <a:solidFill>
                  <a:srgbClr val="FF0000"/>
                </a:solidFill>
                <a:latin typeface="Arial" pitchFamily="34" charset="0"/>
                <a:ea typeface="宋体" pitchFamily="2" charset="-122"/>
              </a:rPr>
              <a:t>?</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37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37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3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3" grpId="0" autoUpdateAnimBg="0"/>
      <p:bldP spid="113720" grpId="0" autoUpdateAnimBg="0"/>
      <p:bldP spid="113721" grpId="0" autoUpdateAnimBg="0"/>
      <p:bldP spid="11372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73163" y="228600"/>
            <a:ext cx="7818437" cy="1371600"/>
          </a:xfrm>
        </p:spPr>
        <p:txBody>
          <a:bodyPr/>
          <a:lstStyle/>
          <a:p>
            <a:r>
              <a:rPr lang="en-US" altLang="zh-CN" smtClean="0">
                <a:ea typeface="宋体" pitchFamily="2" charset="-122"/>
              </a:rPr>
              <a:t>Defining a Subproblem (continued)</a:t>
            </a:r>
          </a:p>
        </p:txBody>
      </p:sp>
      <p:sp>
        <p:nvSpPr>
          <p:cNvPr id="35843" name="Rectangle 3"/>
          <p:cNvSpPr>
            <a:spLocks noGrp="1" noChangeArrowheads="1"/>
          </p:cNvSpPr>
          <p:nvPr>
            <p:ph type="body" idx="1"/>
          </p:nvPr>
        </p:nvSpPr>
        <p:spPr>
          <a:xfrm>
            <a:off x="1173163" y="1676400"/>
            <a:ext cx="7666037" cy="4648200"/>
          </a:xfrm>
        </p:spPr>
        <p:txBody>
          <a:bodyPr/>
          <a:lstStyle/>
          <a:p>
            <a:r>
              <a:rPr lang="en-US" altLang="zh-CN" smtClean="0">
                <a:ea typeface="宋体" pitchFamily="2" charset="-122"/>
              </a:rPr>
              <a:t>As we have seen, the solution for </a:t>
            </a:r>
            <a:r>
              <a:rPr lang="en-US" altLang="zh-CN" i="1" smtClean="0">
                <a:ea typeface="宋体" pitchFamily="2" charset="-122"/>
              </a:rPr>
              <a:t>S</a:t>
            </a:r>
            <a:r>
              <a:rPr lang="en-US" altLang="zh-CN" i="1" baseline="-25000" smtClean="0">
                <a:ea typeface="宋体" pitchFamily="2" charset="-122"/>
              </a:rPr>
              <a:t>4</a:t>
            </a:r>
            <a:r>
              <a:rPr lang="en-US" altLang="zh-CN" smtClean="0">
                <a:ea typeface="宋体" pitchFamily="2" charset="-122"/>
              </a:rPr>
              <a:t> is not part of the solution for </a:t>
            </a:r>
            <a:r>
              <a:rPr lang="en-US" altLang="zh-CN" i="1" smtClean="0">
                <a:ea typeface="宋体" pitchFamily="2" charset="-122"/>
              </a:rPr>
              <a:t>S</a:t>
            </a:r>
            <a:r>
              <a:rPr lang="en-US" altLang="zh-CN" i="1" baseline="-25000" smtClean="0">
                <a:ea typeface="宋体" pitchFamily="2" charset="-122"/>
              </a:rPr>
              <a:t>5</a:t>
            </a:r>
          </a:p>
          <a:p>
            <a:r>
              <a:rPr lang="en-US" altLang="zh-CN" smtClean="0">
                <a:ea typeface="宋体" pitchFamily="2" charset="-122"/>
              </a:rPr>
              <a:t>So our definition of a subproblem is flawed and we need another one!</a:t>
            </a:r>
          </a:p>
          <a:p>
            <a:r>
              <a:rPr lang="en-US" altLang="zh-CN" smtClean="0">
                <a:ea typeface="宋体" pitchFamily="2" charset="-122"/>
              </a:rPr>
              <a:t>Let’s add another parameter: </a:t>
            </a:r>
            <a:r>
              <a:rPr lang="en-US" altLang="zh-CN" i="1" smtClean="0">
                <a:ea typeface="宋体" pitchFamily="2" charset="-122"/>
              </a:rPr>
              <a:t>w</a:t>
            </a:r>
            <a:r>
              <a:rPr lang="en-US" altLang="zh-CN" smtClean="0">
                <a:ea typeface="宋体" pitchFamily="2" charset="-122"/>
              </a:rPr>
              <a:t>, which will represent the </a:t>
            </a:r>
            <a:r>
              <a:rPr lang="en-US" altLang="zh-CN" u="sng" smtClean="0">
                <a:ea typeface="宋体" pitchFamily="2" charset="-122"/>
              </a:rPr>
              <a:t>exact</a:t>
            </a:r>
            <a:r>
              <a:rPr lang="en-US" altLang="zh-CN" smtClean="0">
                <a:ea typeface="宋体" pitchFamily="2" charset="-122"/>
              </a:rPr>
              <a:t> weight for each subset of items</a:t>
            </a:r>
          </a:p>
          <a:p>
            <a:r>
              <a:rPr lang="en-US" altLang="zh-CN" smtClean="0">
                <a:solidFill>
                  <a:schemeClr val="accent2"/>
                </a:solidFill>
                <a:ea typeface="宋体" pitchFamily="2" charset="-122"/>
              </a:rPr>
              <a:t>The subproblem then will be to compute </a:t>
            </a:r>
            <a:r>
              <a:rPr lang="en-US" altLang="zh-CN" i="1" smtClean="0">
                <a:solidFill>
                  <a:schemeClr val="accent2"/>
                </a:solidFill>
                <a:ea typeface="宋体" pitchFamily="2" charset="-122"/>
              </a:rPr>
              <a:t>B[k,w]</a:t>
            </a:r>
            <a:endParaRPr lang="en-US" altLang="zh-CN" sz="4000" baseline="-25000" smtClean="0">
              <a:solidFill>
                <a:srgbClr val="FF0000"/>
              </a:solidFill>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143000" y="0"/>
            <a:ext cx="7818438" cy="1143000"/>
          </a:xfrm>
        </p:spPr>
        <p:txBody>
          <a:bodyPr/>
          <a:lstStyle/>
          <a:p>
            <a:r>
              <a:rPr lang="en-US" altLang="zh-CN" smtClean="0">
                <a:ea typeface="宋体" pitchFamily="2" charset="-122"/>
              </a:rPr>
              <a:t>Recursive Formula for subproblems</a:t>
            </a:r>
          </a:p>
        </p:txBody>
      </p:sp>
      <p:sp>
        <p:nvSpPr>
          <p:cNvPr id="4100" name="Rectangle 3"/>
          <p:cNvSpPr>
            <a:spLocks noGrp="1" noChangeArrowheads="1"/>
          </p:cNvSpPr>
          <p:nvPr>
            <p:ph type="body" idx="1"/>
          </p:nvPr>
        </p:nvSpPr>
        <p:spPr>
          <a:xfrm>
            <a:off x="1219200" y="3124200"/>
            <a:ext cx="7696200" cy="3200400"/>
          </a:xfrm>
        </p:spPr>
        <p:txBody>
          <a:bodyPr/>
          <a:lstStyle/>
          <a:p>
            <a:r>
              <a:rPr lang="en-US" altLang="zh-CN" smtClean="0">
                <a:ea typeface="宋体" pitchFamily="2" charset="-122"/>
              </a:rPr>
              <a:t>It means, that the best subset of </a:t>
            </a:r>
            <a:r>
              <a:rPr lang="en-US" altLang="zh-CN" i="1" smtClean="0">
                <a:ea typeface="宋体" pitchFamily="2" charset="-122"/>
              </a:rPr>
              <a:t>S</a:t>
            </a:r>
            <a:r>
              <a:rPr lang="en-US" altLang="zh-CN" i="1" baseline="-25000" smtClean="0">
                <a:ea typeface="宋体" pitchFamily="2" charset="-122"/>
              </a:rPr>
              <a:t>k</a:t>
            </a:r>
            <a:r>
              <a:rPr lang="en-US" altLang="zh-CN" smtClean="0">
                <a:ea typeface="宋体" pitchFamily="2" charset="-122"/>
              </a:rPr>
              <a:t> that has total weight </a:t>
            </a:r>
            <a:r>
              <a:rPr lang="en-US" altLang="zh-CN" i="1" smtClean="0">
                <a:ea typeface="宋体" pitchFamily="2" charset="-122"/>
              </a:rPr>
              <a:t>w</a:t>
            </a:r>
            <a:r>
              <a:rPr lang="en-US" altLang="zh-CN" smtClean="0">
                <a:ea typeface="宋体" pitchFamily="2" charset="-122"/>
              </a:rPr>
              <a:t> is one of the two:</a:t>
            </a:r>
          </a:p>
          <a:p>
            <a:pPr>
              <a:buFont typeface="Monotype Sorts" pitchFamily="2" charset="2"/>
              <a:buNone/>
            </a:pPr>
            <a:r>
              <a:rPr lang="en-US" altLang="zh-CN" smtClean="0">
                <a:ea typeface="宋体" pitchFamily="2" charset="-122"/>
              </a:rPr>
              <a:t>1) the best subset of </a:t>
            </a:r>
            <a:r>
              <a:rPr lang="en-US" altLang="zh-CN" i="1" smtClean="0">
                <a:ea typeface="宋体" pitchFamily="2" charset="-122"/>
              </a:rPr>
              <a:t>S</a:t>
            </a:r>
            <a:r>
              <a:rPr lang="en-US" altLang="zh-CN" i="1" baseline="-25000" smtClean="0">
                <a:ea typeface="宋体" pitchFamily="2" charset="-122"/>
              </a:rPr>
              <a:t>k-1</a:t>
            </a:r>
            <a:r>
              <a:rPr lang="en-US" altLang="zh-CN" smtClean="0">
                <a:ea typeface="宋体" pitchFamily="2" charset="-122"/>
              </a:rPr>
              <a:t> that has total weight </a:t>
            </a:r>
            <a:r>
              <a:rPr lang="en-US" altLang="zh-CN" i="1" smtClean="0">
                <a:ea typeface="宋体" pitchFamily="2" charset="-122"/>
              </a:rPr>
              <a:t>w</a:t>
            </a:r>
            <a:r>
              <a:rPr lang="en-US" altLang="zh-CN" smtClean="0">
                <a:ea typeface="宋体" pitchFamily="2" charset="-122"/>
              </a:rPr>
              <a:t>,    </a:t>
            </a:r>
            <a:r>
              <a:rPr lang="en-US" altLang="zh-CN" b="1" smtClean="0">
                <a:ea typeface="宋体" pitchFamily="2" charset="-122"/>
              </a:rPr>
              <a:t>or</a:t>
            </a:r>
            <a:endParaRPr lang="en-US" altLang="zh-CN" smtClean="0">
              <a:ea typeface="宋体" pitchFamily="2" charset="-122"/>
            </a:endParaRPr>
          </a:p>
          <a:p>
            <a:pPr>
              <a:buFont typeface="Monotype Sorts" pitchFamily="2" charset="2"/>
              <a:buNone/>
            </a:pPr>
            <a:r>
              <a:rPr lang="en-US" altLang="zh-CN" smtClean="0">
                <a:ea typeface="宋体" pitchFamily="2" charset="-122"/>
              </a:rPr>
              <a:t>2) the best subset of </a:t>
            </a:r>
            <a:r>
              <a:rPr lang="en-US" altLang="zh-CN" i="1" smtClean="0">
                <a:ea typeface="宋体" pitchFamily="2" charset="-122"/>
              </a:rPr>
              <a:t>S</a:t>
            </a:r>
            <a:r>
              <a:rPr lang="en-US" altLang="zh-CN" i="1" baseline="-25000" smtClean="0">
                <a:ea typeface="宋体" pitchFamily="2" charset="-122"/>
              </a:rPr>
              <a:t>k-1</a:t>
            </a:r>
            <a:r>
              <a:rPr lang="en-US" altLang="zh-CN" smtClean="0">
                <a:ea typeface="宋体" pitchFamily="2" charset="-122"/>
              </a:rPr>
              <a:t> that has total weight </a:t>
            </a:r>
            <a:r>
              <a:rPr lang="en-US" altLang="zh-CN" i="1" smtClean="0">
                <a:ea typeface="宋体" pitchFamily="2" charset="-122"/>
              </a:rPr>
              <a:t>w-w</a:t>
            </a:r>
            <a:r>
              <a:rPr lang="en-US" altLang="zh-CN" i="1" baseline="-25000" smtClean="0">
                <a:ea typeface="宋体" pitchFamily="2" charset="-122"/>
              </a:rPr>
              <a:t>k</a:t>
            </a:r>
            <a:r>
              <a:rPr lang="en-US" altLang="zh-CN" smtClean="0">
                <a:ea typeface="宋体" pitchFamily="2" charset="-122"/>
              </a:rPr>
              <a:t> plus the item </a:t>
            </a:r>
            <a:r>
              <a:rPr lang="en-US" altLang="zh-CN" i="1" smtClean="0">
                <a:ea typeface="宋体" pitchFamily="2" charset="-122"/>
              </a:rPr>
              <a:t>k</a:t>
            </a:r>
            <a:endParaRPr lang="en-US" altLang="zh-CN" smtClean="0">
              <a:ea typeface="宋体" pitchFamily="2" charset="-122"/>
            </a:endParaRPr>
          </a:p>
        </p:txBody>
      </p:sp>
      <p:graphicFrame>
        <p:nvGraphicFramePr>
          <p:cNvPr id="4098" name="Object 2"/>
          <p:cNvGraphicFramePr>
            <a:graphicFrameLocks noChangeAspect="1"/>
          </p:cNvGraphicFramePr>
          <p:nvPr/>
        </p:nvGraphicFramePr>
        <p:xfrm>
          <a:off x="1219200" y="1905000"/>
          <a:ext cx="7924800" cy="1114425"/>
        </p:xfrm>
        <a:graphic>
          <a:graphicData uri="http://schemas.openxmlformats.org/presentationml/2006/ole">
            <p:oleObj spid="_x0000_s4098" name="Equation" r:id="rId3" imgW="3238200" imgH="482400" progId="Equation.3">
              <p:embed/>
            </p:oleObj>
          </a:graphicData>
        </a:graphic>
      </p:graphicFrame>
      <p:sp>
        <p:nvSpPr>
          <p:cNvPr id="4101" name="Rectangle 5"/>
          <p:cNvSpPr>
            <a:spLocks noChangeArrowheads="1"/>
          </p:cNvSpPr>
          <p:nvPr/>
        </p:nvSpPr>
        <p:spPr bwMode="auto">
          <a:xfrm>
            <a:off x="1219200" y="1371600"/>
            <a:ext cx="7666038" cy="6096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Char char="n"/>
            </a:pPr>
            <a:r>
              <a:rPr kumimoji="1" lang="en-US" altLang="zh-CN" sz="3200">
                <a:ea typeface="宋体" pitchFamily="2" charset="-122"/>
              </a:rPr>
              <a:t>Recursive formula for subproblems:</a:t>
            </a:r>
            <a:endParaRPr kumimoji="1" lang="en-US" altLang="zh-CN" sz="4000">
              <a:latin typeface="Arial" pitchFamily="34" charset="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143000" y="152400"/>
            <a:ext cx="7772400" cy="685800"/>
          </a:xfrm>
        </p:spPr>
        <p:txBody>
          <a:bodyPr/>
          <a:lstStyle/>
          <a:p>
            <a:r>
              <a:rPr lang="en-US" altLang="zh-CN" smtClean="0">
                <a:ea typeface="宋体" pitchFamily="2" charset="-122"/>
              </a:rPr>
              <a:t>Recursive Formula</a:t>
            </a:r>
          </a:p>
        </p:txBody>
      </p:sp>
      <p:sp>
        <p:nvSpPr>
          <p:cNvPr id="117763" name="Rectangle 3"/>
          <p:cNvSpPr>
            <a:spLocks noGrp="1" noChangeArrowheads="1"/>
          </p:cNvSpPr>
          <p:nvPr>
            <p:ph type="body" idx="1"/>
          </p:nvPr>
        </p:nvSpPr>
        <p:spPr>
          <a:xfrm>
            <a:off x="1173163" y="2133600"/>
            <a:ext cx="7666037" cy="4191000"/>
          </a:xfrm>
        </p:spPr>
        <p:txBody>
          <a:bodyPr/>
          <a:lstStyle/>
          <a:p>
            <a:r>
              <a:rPr lang="en-US" altLang="zh-CN" smtClean="0">
                <a:ea typeface="宋体" pitchFamily="2" charset="-122"/>
              </a:rPr>
              <a:t>The best subset of </a:t>
            </a:r>
            <a:r>
              <a:rPr lang="en-US" altLang="zh-CN" i="1" smtClean="0">
                <a:ea typeface="宋体" pitchFamily="2" charset="-122"/>
              </a:rPr>
              <a:t>S</a:t>
            </a:r>
            <a:r>
              <a:rPr lang="en-US" altLang="zh-CN" i="1" baseline="-25000" smtClean="0">
                <a:ea typeface="宋体" pitchFamily="2" charset="-122"/>
              </a:rPr>
              <a:t>k</a:t>
            </a:r>
            <a:r>
              <a:rPr lang="en-US" altLang="zh-CN" smtClean="0">
                <a:ea typeface="宋体" pitchFamily="2" charset="-122"/>
              </a:rPr>
              <a:t> that has the total weight </a:t>
            </a:r>
            <a:r>
              <a:rPr lang="en-US" altLang="zh-CN" i="1" smtClean="0">
                <a:ea typeface="宋体" pitchFamily="2" charset="-122"/>
              </a:rPr>
              <a:t>w,</a:t>
            </a:r>
            <a:r>
              <a:rPr lang="en-US" altLang="zh-CN" smtClean="0">
                <a:ea typeface="宋体" pitchFamily="2" charset="-122"/>
              </a:rPr>
              <a:t> either contains item </a:t>
            </a:r>
            <a:r>
              <a:rPr lang="en-US" altLang="zh-CN" i="1" smtClean="0">
                <a:ea typeface="宋体" pitchFamily="2" charset="-122"/>
              </a:rPr>
              <a:t>k</a:t>
            </a:r>
            <a:r>
              <a:rPr lang="en-US" altLang="zh-CN" smtClean="0">
                <a:ea typeface="宋体" pitchFamily="2" charset="-122"/>
              </a:rPr>
              <a:t> or not.</a:t>
            </a:r>
          </a:p>
          <a:p>
            <a:r>
              <a:rPr lang="en-US" altLang="zh-CN" smtClean="0">
                <a:ea typeface="宋体" pitchFamily="2" charset="-122"/>
              </a:rPr>
              <a:t>First case: </a:t>
            </a:r>
            <a:r>
              <a:rPr lang="en-US" altLang="zh-CN" i="1" smtClean="0">
                <a:ea typeface="宋体" pitchFamily="2" charset="-122"/>
              </a:rPr>
              <a:t>w</a:t>
            </a:r>
            <a:r>
              <a:rPr lang="en-US" altLang="zh-CN" i="1" baseline="-25000" smtClean="0">
                <a:ea typeface="宋体" pitchFamily="2" charset="-122"/>
              </a:rPr>
              <a:t>k</a:t>
            </a:r>
            <a:r>
              <a:rPr lang="en-US" altLang="zh-CN" i="1" smtClean="0">
                <a:ea typeface="宋体" pitchFamily="2" charset="-122"/>
              </a:rPr>
              <a:t>&gt;w</a:t>
            </a:r>
            <a:r>
              <a:rPr lang="en-US" altLang="zh-CN" smtClean="0">
                <a:ea typeface="宋体" pitchFamily="2" charset="-122"/>
              </a:rPr>
              <a:t>. Item </a:t>
            </a:r>
            <a:r>
              <a:rPr lang="en-US" altLang="zh-CN" i="1" smtClean="0">
                <a:ea typeface="宋体" pitchFamily="2" charset="-122"/>
              </a:rPr>
              <a:t>k</a:t>
            </a:r>
            <a:r>
              <a:rPr lang="en-US" altLang="zh-CN" smtClean="0">
                <a:ea typeface="宋体" pitchFamily="2" charset="-122"/>
              </a:rPr>
              <a:t> can’t be part of the solution, since if it was, the total weight would be </a:t>
            </a:r>
            <a:r>
              <a:rPr lang="en-US" altLang="zh-CN" i="1" smtClean="0">
                <a:ea typeface="宋体" pitchFamily="2" charset="-122"/>
              </a:rPr>
              <a:t>&gt; w</a:t>
            </a:r>
            <a:r>
              <a:rPr lang="en-US" altLang="zh-CN" smtClean="0">
                <a:ea typeface="宋体" pitchFamily="2" charset="-122"/>
              </a:rPr>
              <a:t>, which is unacceptable</a:t>
            </a:r>
          </a:p>
          <a:p>
            <a:r>
              <a:rPr lang="en-US" altLang="zh-CN" smtClean="0">
                <a:ea typeface="宋体" pitchFamily="2" charset="-122"/>
              </a:rPr>
              <a:t>Second case: </a:t>
            </a:r>
            <a:r>
              <a:rPr lang="en-US" altLang="zh-CN" i="1" smtClean="0">
                <a:ea typeface="宋体" pitchFamily="2" charset="-122"/>
              </a:rPr>
              <a:t>w</a:t>
            </a:r>
            <a:r>
              <a:rPr lang="en-US" altLang="zh-CN" i="1" baseline="-25000" smtClean="0">
                <a:ea typeface="宋体" pitchFamily="2" charset="-122"/>
              </a:rPr>
              <a:t>k</a:t>
            </a:r>
            <a:r>
              <a:rPr lang="en-US" altLang="zh-CN" i="1" smtClean="0">
                <a:ea typeface="宋体" pitchFamily="2" charset="-122"/>
              </a:rPr>
              <a:t> &lt;=w</a:t>
            </a:r>
            <a:r>
              <a:rPr lang="en-US" altLang="zh-CN" smtClean="0">
                <a:ea typeface="宋体" pitchFamily="2" charset="-122"/>
              </a:rPr>
              <a:t>. Then the item </a:t>
            </a:r>
            <a:r>
              <a:rPr lang="en-US" altLang="zh-CN" i="1" smtClean="0">
                <a:ea typeface="宋体" pitchFamily="2" charset="-122"/>
              </a:rPr>
              <a:t>k</a:t>
            </a:r>
            <a:r>
              <a:rPr lang="en-US" altLang="zh-CN" smtClean="0">
                <a:ea typeface="宋体" pitchFamily="2" charset="-122"/>
              </a:rPr>
              <a:t> </a:t>
            </a:r>
            <a:r>
              <a:rPr lang="en-US" altLang="zh-CN" u="sng" smtClean="0">
                <a:ea typeface="宋体" pitchFamily="2" charset="-122"/>
              </a:rPr>
              <a:t>can</a:t>
            </a:r>
            <a:r>
              <a:rPr lang="en-US" altLang="zh-CN" smtClean="0">
                <a:ea typeface="宋体" pitchFamily="2" charset="-122"/>
              </a:rPr>
              <a:t> be in the solution, and we choose the case with greater value</a:t>
            </a:r>
          </a:p>
        </p:txBody>
      </p:sp>
      <p:graphicFrame>
        <p:nvGraphicFramePr>
          <p:cNvPr id="5122" name="Object 2"/>
          <p:cNvGraphicFramePr>
            <a:graphicFrameLocks noChangeAspect="1"/>
          </p:cNvGraphicFramePr>
          <p:nvPr/>
        </p:nvGraphicFramePr>
        <p:xfrm>
          <a:off x="1219200" y="914400"/>
          <a:ext cx="7924800" cy="1114425"/>
        </p:xfrm>
        <a:graphic>
          <a:graphicData uri="http://schemas.openxmlformats.org/presentationml/2006/ole">
            <p:oleObj spid="_x0000_s5122" name="Equation" r:id="rId3" imgW="323820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77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mtClean="0">
                <a:ea typeface="宋体" pitchFamily="2" charset="-122"/>
              </a:rPr>
              <a:t/>
            </a:r>
            <a:br>
              <a:rPr lang="en-US" altLang="zh-CN" smtClean="0">
                <a:ea typeface="宋体" pitchFamily="2" charset="-122"/>
              </a:rPr>
            </a:br>
            <a:r>
              <a:rPr lang="en-US" altLang="zh-CN" smtClean="0">
                <a:ea typeface="宋体" pitchFamily="2" charset="-122"/>
              </a:rPr>
              <a:t>The Knapsack Problem  </a:t>
            </a:r>
            <a:br>
              <a:rPr lang="en-US" altLang="zh-CN" smtClean="0">
                <a:ea typeface="宋体" pitchFamily="2" charset="-122"/>
              </a:rPr>
            </a:br>
            <a:r>
              <a:rPr lang="en-US" altLang="zh-CN" smtClean="0">
                <a:ea typeface="宋体" pitchFamily="2" charset="-122"/>
              </a:rPr>
              <a:t>And Optimal Substructure</a:t>
            </a:r>
          </a:p>
        </p:txBody>
      </p:sp>
      <p:sp>
        <p:nvSpPr>
          <p:cNvPr id="1584131" name="Rectangle 3"/>
          <p:cNvSpPr>
            <a:spLocks noGrp="1" noChangeArrowheads="1"/>
          </p:cNvSpPr>
          <p:nvPr>
            <p:ph type="body" idx="1"/>
          </p:nvPr>
        </p:nvSpPr>
        <p:spPr>
          <a:xfrm>
            <a:off x="304800" y="1752600"/>
            <a:ext cx="8458200" cy="5105400"/>
          </a:xfrm>
        </p:spPr>
        <p:txBody>
          <a:bodyPr/>
          <a:lstStyle/>
          <a:p>
            <a:r>
              <a:rPr lang="en-US" altLang="zh-CN" smtClean="0">
                <a:ea typeface="宋体" pitchFamily="2" charset="-122"/>
              </a:rPr>
              <a:t>Both variations exhibit optimal substructure</a:t>
            </a:r>
          </a:p>
          <a:p>
            <a:r>
              <a:rPr lang="en-US" altLang="zh-CN" smtClean="0">
                <a:ea typeface="宋体" pitchFamily="2" charset="-122"/>
              </a:rPr>
              <a:t>To show this for the 0-1 problem, consider the most valuable load weighing at most </a:t>
            </a:r>
            <a:r>
              <a:rPr lang="en-US" altLang="zh-CN" i="1" smtClean="0">
                <a:ea typeface="宋体" pitchFamily="2" charset="-122"/>
              </a:rPr>
              <a:t>W</a:t>
            </a:r>
            <a:r>
              <a:rPr lang="en-US" altLang="zh-CN" smtClean="0">
                <a:ea typeface="宋体" pitchFamily="2" charset="-122"/>
              </a:rPr>
              <a:t> pounds</a:t>
            </a:r>
          </a:p>
          <a:p>
            <a:pPr lvl="1"/>
            <a:r>
              <a:rPr lang="en-US" altLang="zh-CN" i="1" smtClean="0">
                <a:solidFill>
                  <a:schemeClr val="accent1"/>
                </a:solidFill>
                <a:ea typeface="宋体" pitchFamily="2" charset="-122"/>
              </a:rPr>
              <a:t>If we remove item j from the load, what do we know about the remaining load?</a:t>
            </a:r>
          </a:p>
          <a:p>
            <a:pPr lvl="1"/>
            <a:r>
              <a:rPr lang="en-US" altLang="zh-CN" smtClean="0">
                <a:ea typeface="宋体" pitchFamily="2" charset="-122"/>
              </a:rPr>
              <a:t>A: remainder must be the most valuable load weighing at most </a:t>
            </a:r>
            <a:r>
              <a:rPr lang="en-US" altLang="zh-CN" i="1" smtClean="0">
                <a:ea typeface="宋体" pitchFamily="2" charset="-122"/>
              </a:rPr>
              <a:t>W</a:t>
            </a:r>
            <a:r>
              <a:rPr lang="en-US" altLang="zh-CN" smtClean="0">
                <a:ea typeface="宋体" pitchFamily="2" charset="-122"/>
              </a:rPr>
              <a:t> - </a:t>
            </a:r>
            <a:r>
              <a:rPr lang="en-US" altLang="zh-CN" i="1" smtClean="0">
                <a:ea typeface="宋体" pitchFamily="2" charset="-122"/>
              </a:rPr>
              <a:t>w</a:t>
            </a:r>
            <a:r>
              <a:rPr lang="en-US" altLang="zh-CN" i="1" baseline="-25000" smtClean="0">
                <a:ea typeface="宋体" pitchFamily="2" charset="-122"/>
              </a:rPr>
              <a:t>j</a:t>
            </a:r>
            <a:r>
              <a:rPr lang="en-US" altLang="zh-CN" i="1" smtClean="0">
                <a:ea typeface="宋体" pitchFamily="2" charset="-122"/>
              </a:rPr>
              <a:t> </a:t>
            </a:r>
            <a:r>
              <a:rPr lang="en-US" altLang="zh-CN" smtClean="0">
                <a:ea typeface="宋体" pitchFamily="2" charset="-122"/>
              </a:rPr>
              <a:t>that thief could take from museum, excluding item j </a:t>
            </a:r>
            <a:endParaRPr lang="en-US" altLang="zh-CN" i="1"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4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4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4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4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4131"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mtClean="0">
                <a:ea typeface="宋体" pitchFamily="2" charset="-122"/>
              </a:rPr>
              <a:t>Solving The Knapsack Problem</a:t>
            </a:r>
          </a:p>
        </p:txBody>
      </p:sp>
      <p:sp>
        <p:nvSpPr>
          <p:cNvPr id="1585155" name="Rectangle 3"/>
          <p:cNvSpPr>
            <a:spLocks noGrp="1" noChangeArrowheads="1"/>
          </p:cNvSpPr>
          <p:nvPr>
            <p:ph type="body" idx="1"/>
          </p:nvPr>
        </p:nvSpPr>
        <p:spPr/>
        <p:txBody>
          <a:bodyPr/>
          <a:lstStyle/>
          <a:p>
            <a:r>
              <a:rPr lang="en-US" altLang="zh-CN" smtClean="0">
                <a:ea typeface="宋体" pitchFamily="2" charset="-122"/>
              </a:rPr>
              <a:t>The optimal solution to the fractional knapsack problem can be found with a greedy algorithm</a:t>
            </a:r>
          </a:p>
          <a:p>
            <a:pPr lvl="1"/>
            <a:r>
              <a:rPr lang="en-US" altLang="zh-CN" i="1" smtClean="0">
                <a:solidFill>
                  <a:schemeClr val="accent1"/>
                </a:solidFill>
                <a:ea typeface="宋体" pitchFamily="2" charset="-122"/>
              </a:rPr>
              <a:t>How?</a:t>
            </a:r>
            <a:endParaRPr lang="en-US" altLang="zh-CN" smtClean="0">
              <a:solidFill>
                <a:schemeClr val="accent1"/>
              </a:solidFill>
              <a:ea typeface="宋体" pitchFamily="2" charset="-122"/>
            </a:endParaRPr>
          </a:p>
          <a:p>
            <a:r>
              <a:rPr lang="en-US" altLang="zh-CN" smtClean="0">
                <a:ea typeface="宋体" pitchFamily="2" charset="-122"/>
              </a:rPr>
              <a:t>The optimal solution to the 0-1 problem cannot be found with the same greedy strategy</a:t>
            </a:r>
          </a:p>
          <a:p>
            <a:pPr lvl="1"/>
            <a:r>
              <a:rPr lang="en-US" altLang="zh-CN" smtClean="0">
                <a:ea typeface="宋体" pitchFamily="2" charset="-122"/>
              </a:rPr>
              <a:t>Greedy strategy: take in order of dollars/pound</a:t>
            </a:r>
          </a:p>
          <a:p>
            <a:pPr lvl="1"/>
            <a:r>
              <a:rPr lang="en-US" altLang="zh-CN" smtClean="0">
                <a:ea typeface="宋体" pitchFamily="2" charset="-122"/>
              </a:rPr>
              <a:t>Example: 3 items weighing 10, 20, and 30 pounds, knapsack can hold 50 pounds</a:t>
            </a:r>
          </a:p>
          <a:p>
            <a:pPr lvl="2"/>
            <a:r>
              <a:rPr lang="en-US" altLang="zh-CN" i="1" smtClean="0">
                <a:solidFill>
                  <a:schemeClr val="accent1"/>
                </a:solidFill>
                <a:ea typeface="宋体" pitchFamily="2" charset="-122"/>
              </a:rPr>
              <a:t>Suppose item 2 is worth $100.  Assign values to the other items so that the greedy strategy will fail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85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85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85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85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85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0" y="0"/>
            <a:ext cx="9144000" cy="776288"/>
          </a:xfrm>
          <a:prstGeom prst="rect">
            <a:avLst/>
          </a:prstGeom>
          <a:noFill/>
          <a:ln w="9525">
            <a:noFill/>
            <a:miter lim="800000"/>
            <a:headEnd/>
            <a:tailEnd/>
          </a:ln>
        </p:spPr>
        <p:txBody>
          <a:bodyPr>
            <a:spAutoFit/>
          </a:bodyPr>
          <a:lstStyle/>
          <a:p>
            <a:pPr algn="ctr">
              <a:spcBef>
                <a:spcPct val="20000"/>
              </a:spcBef>
            </a:pPr>
            <a:r>
              <a:rPr lang="en-US" altLang="zh-CN" sz="900" b="1">
                <a:latin typeface="Arial" pitchFamily="34" charset="0"/>
                <a:ea typeface="宋体" pitchFamily="2" charset="-122"/>
              </a:rPr>
              <a:t>Copyright </a:t>
            </a:r>
            <a:r>
              <a:rPr lang="en-US" altLang="zh-CN" sz="900" b="1">
                <a:latin typeface="Arial" pitchFamily="34" charset="0"/>
                <a:ea typeface="宋体" pitchFamily="2" charset="-122"/>
                <a:cs typeface="Arial" pitchFamily="34" charset="0"/>
              </a:rPr>
              <a:t>© The McGraw-Hill Companies, Inc. Permission required for reproduction or display.</a:t>
            </a:r>
            <a:endParaRPr lang="en-US" altLang="zh-CN" sz="900" b="1">
              <a:latin typeface="Arial" pitchFamily="34" charset="0"/>
              <a:ea typeface="宋体" pitchFamily="2" charset="-122"/>
            </a:endParaRPr>
          </a:p>
          <a:p>
            <a:pPr>
              <a:spcBef>
                <a:spcPct val="50000"/>
              </a:spcBef>
            </a:pPr>
            <a:endParaRPr lang="en-US" altLang="zh-CN">
              <a:ea typeface="宋体" pitchFamily="2" charset="-122"/>
            </a:endParaRPr>
          </a:p>
        </p:txBody>
      </p:sp>
      <p:pic>
        <p:nvPicPr>
          <p:cNvPr id="38915" name="Picture 8" descr="D:\McGraw-Hill Projects\Cormen\images\fig16-2.gif"/>
          <p:cNvPicPr>
            <a:picLocks noChangeAspect="1" noChangeArrowheads="1"/>
          </p:cNvPicPr>
          <p:nvPr/>
        </p:nvPicPr>
        <p:blipFill>
          <a:blip r:embed="rId2"/>
          <a:srcRect/>
          <a:stretch>
            <a:fillRect/>
          </a:stretch>
        </p:blipFill>
        <p:spPr bwMode="auto">
          <a:xfrm>
            <a:off x="0" y="1103313"/>
            <a:ext cx="9144000" cy="46513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88" y="381000"/>
            <a:ext cx="9142412" cy="914400"/>
          </a:xfrm>
        </p:spPr>
        <p:txBody>
          <a:bodyPr/>
          <a:lstStyle/>
          <a:p>
            <a:r>
              <a:rPr lang="en-US" altLang="zh-CN" smtClean="0">
                <a:ea typeface="宋体" pitchFamily="2" charset="-122"/>
              </a:rPr>
              <a:t>The Knapsack Problem: </a:t>
            </a:r>
            <a:br>
              <a:rPr lang="en-US" altLang="zh-CN" smtClean="0">
                <a:ea typeface="宋体" pitchFamily="2" charset="-122"/>
              </a:rPr>
            </a:br>
            <a:r>
              <a:rPr lang="en-US" altLang="zh-CN" smtClean="0">
                <a:ea typeface="宋体" pitchFamily="2" charset="-122"/>
              </a:rPr>
              <a:t>Greedy Vs. Dynamic</a:t>
            </a:r>
          </a:p>
        </p:txBody>
      </p:sp>
      <p:sp>
        <p:nvSpPr>
          <p:cNvPr id="39939" name="Rectangle 3"/>
          <p:cNvSpPr>
            <a:spLocks noGrp="1" noChangeArrowheads="1"/>
          </p:cNvSpPr>
          <p:nvPr>
            <p:ph type="body" idx="1"/>
          </p:nvPr>
        </p:nvSpPr>
        <p:spPr>
          <a:xfrm>
            <a:off x="381000" y="1600200"/>
            <a:ext cx="8458200" cy="5105400"/>
          </a:xfrm>
        </p:spPr>
        <p:txBody>
          <a:bodyPr/>
          <a:lstStyle/>
          <a:p>
            <a:r>
              <a:rPr lang="en-US" altLang="zh-CN" smtClean="0">
                <a:ea typeface="宋体" pitchFamily="2" charset="-122"/>
              </a:rPr>
              <a:t>The fractional problem can be solved greedily</a:t>
            </a:r>
          </a:p>
          <a:p>
            <a:r>
              <a:rPr lang="en-US" altLang="zh-CN" smtClean="0">
                <a:ea typeface="宋体" pitchFamily="2" charset="-122"/>
              </a:rPr>
              <a:t>The 0-1 problem cannot be solved with a greedy approach</a:t>
            </a:r>
          </a:p>
          <a:p>
            <a:pPr lvl="1"/>
            <a:r>
              <a:rPr lang="en-US" altLang="zh-CN" smtClean="0">
                <a:ea typeface="宋体" pitchFamily="2" charset="-122"/>
              </a:rPr>
              <a:t>As you have seen, however, it can be solved with dynamic programming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none" dirty="0" smtClean="0"/>
              <a:t>Fractional-knapsack</a:t>
            </a:r>
            <a:endParaRPr lang="en-US" u="none" dirty="0"/>
          </a:p>
        </p:txBody>
      </p:sp>
      <p:sp>
        <p:nvSpPr>
          <p:cNvPr id="3" name="Content Placeholder 2"/>
          <p:cNvSpPr>
            <a:spLocks noGrp="1"/>
          </p:cNvSpPr>
          <p:nvPr>
            <p:ph idx="1"/>
          </p:nvPr>
        </p:nvSpPr>
        <p:spPr/>
        <p:txBody>
          <a:bodyPr/>
          <a:lstStyle/>
          <a:p>
            <a:r>
              <a:rPr lang="en-US" b="1" dirty="0" smtClean="0"/>
              <a:t>Greedy-fractional-knapsack (</a:t>
            </a:r>
            <a:r>
              <a:rPr lang="en-US" b="1" i="1" dirty="0" smtClean="0"/>
              <a:t>w, v, W</a:t>
            </a:r>
            <a:r>
              <a:rPr lang="en-US" b="1" dirty="0" smtClean="0"/>
              <a:t>)</a:t>
            </a:r>
            <a:endParaRPr lang="en-US" dirty="0" smtClean="0"/>
          </a:p>
          <a:p>
            <a:r>
              <a:rPr lang="en-US" dirty="0" smtClean="0"/>
              <a:t>FOR</a:t>
            </a:r>
            <a:r>
              <a:rPr lang="en-US" i="1" dirty="0" smtClean="0"/>
              <a:t> </a:t>
            </a:r>
            <a:r>
              <a:rPr lang="en-US" i="1" dirty="0" err="1" smtClean="0"/>
              <a:t>i</a:t>
            </a:r>
            <a:r>
              <a:rPr lang="en-US" i="1" dirty="0" smtClean="0"/>
              <a:t> </a:t>
            </a:r>
            <a:r>
              <a:rPr lang="en-US" dirty="0" smtClean="0"/>
              <a:t>=1 to </a:t>
            </a:r>
            <a:r>
              <a:rPr lang="en-US" i="1" dirty="0" smtClean="0"/>
              <a:t>n</a:t>
            </a:r>
            <a:r>
              <a:rPr lang="en-US" dirty="0" smtClean="0"/>
              <a:t/>
            </a:r>
            <a:br>
              <a:rPr lang="en-US" dirty="0" smtClean="0"/>
            </a:br>
            <a:r>
              <a:rPr lang="en-US" dirty="0" smtClean="0"/>
              <a:t>    do </a:t>
            </a:r>
            <a:r>
              <a:rPr lang="en-US" i="1" dirty="0" smtClean="0"/>
              <a:t>x</a:t>
            </a:r>
            <a:r>
              <a:rPr lang="en-US" dirty="0" smtClean="0"/>
              <a:t>[</a:t>
            </a:r>
            <a:r>
              <a:rPr lang="en-US" i="1" dirty="0" err="1" smtClean="0"/>
              <a:t>i</a:t>
            </a:r>
            <a:r>
              <a:rPr lang="en-US" dirty="0" smtClean="0"/>
              <a:t>] =0</a:t>
            </a:r>
            <a:br>
              <a:rPr lang="en-US" dirty="0" smtClean="0"/>
            </a:br>
            <a:r>
              <a:rPr lang="en-US" dirty="0" smtClean="0"/>
              <a:t>weight = 0</a:t>
            </a:r>
            <a:br>
              <a:rPr lang="en-US" dirty="0" smtClean="0"/>
            </a:br>
            <a:r>
              <a:rPr lang="en-US" dirty="0" smtClean="0"/>
              <a:t>while weight &lt; </a:t>
            </a:r>
            <a:r>
              <a:rPr lang="en-US" i="1" dirty="0" smtClean="0"/>
              <a:t>W</a:t>
            </a:r>
            <a:r>
              <a:rPr lang="en-US" dirty="0" smtClean="0"/>
              <a:t/>
            </a:r>
            <a:br>
              <a:rPr lang="en-US" dirty="0" smtClean="0"/>
            </a:br>
            <a:r>
              <a:rPr lang="en-US" dirty="0" smtClean="0"/>
              <a:t>    do</a:t>
            </a:r>
            <a:r>
              <a:rPr lang="en-US" i="1" dirty="0" smtClean="0"/>
              <a:t> </a:t>
            </a:r>
            <a:r>
              <a:rPr lang="en-US" i="1" dirty="0" err="1" smtClean="0"/>
              <a:t>i</a:t>
            </a:r>
            <a:r>
              <a:rPr lang="en-US" dirty="0" smtClean="0"/>
              <a:t> = best remaining item</a:t>
            </a:r>
            <a:br>
              <a:rPr lang="en-US" dirty="0" smtClean="0"/>
            </a:br>
            <a:r>
              <a:rPr lang="en-US" dirty="0" smtClean="0"/>
              <a:t>        IF weight + </a:t>
            </a:r>
            <a:r>
              <a:rPr lang="en-US" i="1" dirty="0" smtClean="0"/>
              <a:t>w</a:t>
            </a:r>
            <a:r>
              <a:rPr lang="en-US" dirty="0" smtClean="0"/>
              <a:t>[</a:t>
            </a:r>
            <a:r>
              <a:rPr lang="en-US" i="1" dirty="0" err="1" smtClean="0"/>
              <a:t>i</a:t>
            </a:r>
            <a:r>
              <a:rPr lang="en-US" dirty="0" smtClean="0"/>
              <a:t>] ≤ </a:t>
            </a:r>
            <a:r>
              <a:rPr lang="en-US" i="1" dirty="0" smtClean="0"/>
              <a:t>W</a:t>
            </a:r>
            <a:r>
              <a:rPr lang="en-US" dirty="0" smtClean="0"/>
              <a:t/>
            </a:r>
            <a:br>
              <a:rPr lang="en-US" dirty="0" smtClean="0"/>
            </a:br>
            <a:r>
              <a:rPr lang="en-US" dirty="0" smtClean="0"/>
              <a:t>            then </a:t>
            </a:r>
            <a:r>
              <a:rPr lang="en-US" i="1" dirty="0" smtClean="0"/>
              <a:t>x</a:t>
            </a:r>
            <a:r>
              <a:rPr lang="en-US" dirty="0" smtClean="0"/>
              <a:t>[</a:t>
            </a:r>
            <a:r>
              <a:rPr lang="en-US" i="1" dirty="0" err="1" smtClean="0"/>
              <a:t>i</a:t>
            </a:r>
            <a:r>
              <a:rPr lang="en-US" dirty="0" smtClean="0"/>
              <a:t>] = 1</a:t>
            </a:r>
            <a:br>
              <a:rPr lang="en-US" dirty="0" smtClean="0"/>
            </a:br>
            <a:r>
              <a:rPr lang="en-US" dirty="0" smtClean="0"/>
              <a:t>                weight = weight + </a:t>
            </a:r>
            <a:r>
              <a:rPr lang="en-US" i="1" dirty="0" smtClean="0"/>
              <a:t>w</a:t>
            </a:r>
            <a:r>
              <a:rPr lang="en-US" dirty="0" smtClean="0"/>
              <a:t>[</a:t>
            </a:r>
            <a:r>
              <a:rPr lang="en-US" i="1" dirty="0" err="1" smtClean="0"/>
              <a:t>i</a:t>
            </a:r>
            <a:r>
              <a:rPr lang="en-US" dirty="0" smtClean="0"/>
              <a:t>]</a:t>
            </a:r>
            <a:br>
              <a:rPr lang="en-US" dirty="0" smtClean="0"/>
            </a:br>
            <a:r>
              <a:rPr lang="en-US" dirty="0" smtClean="0"/>
              <a:t>            else</a:t>
            </a:r>
            <a:br>
              <a:rPr lang="en-US" dirty="0" smtClean="0"/>
            </a:br>
            <a:r>
              <a:rPr lang="en-US" i="1" dirty="0" smtClean="0"/>
              <a:t>                x</a:t>
            </a:r>
            <a:r>
              <a:rPr lang="en-US" dirty="0" smtClean="0"/>
              <a:t>[</a:t>
            </a:r>
            <a:r>
              <a:rPr lang="en-US" i="1" dirty="0" err="1" smtClean="0"/>
              <a:t>i</a:t>
            </a:r>
            <a:r>
              <a:rPr lang="en-US" dirty="0" smtClean="0"/>
              <a:t>] = (</a:t>
            </a:r>
            <a:r>
              <a:rPr lang="en-US" i="1" dirty="0" smtClean="0"/>
              <a:t>w</a:t>
            </a:r>
            <a:r>
              <a:rPr lang="en-US" dirty="0" smtClean="0"/>
              <a:t> - weight) /</a:t>
            </a:r>
            <a:r>
              <a:rPr lang="en-US" i="1" dirty="0" smtClean="0"/>
              <a:t> w</a:t>
            </a:r>
            <a:r>
              <a:rPr lang="en-US" dirty="0" smtClean="0"/>
              <a:t>[</a:t>
            </a:r>
            <a:r>
              <a:rPr lang="en-US" i="1" dirty="0" err="1" smtClean="0"/>
              <a:t>i</a:t>
            </a:r>
            <a:r>
              <a:rPr lang="en-US" dirty="0" smtClean="0"/>
              <a:t>]</a:t>
            </a:r>
            <a:br>
              <a:rPr lang="en-US" dirty="0" smtClean="0"/>
            </a:br>
            <a:r>
              <a:rPr lang="en-US" dirty="0" smtClean="0"/>
              <a:t>                weight = </a:t>
            </a:r>
            <a:r>
              <a:rPr lang="en-US" i="1" dirty="0" smtClean="0"/>
              <a:t>W</a:t>
            </a:r>
            <a:r>
              <a:rPr lang="en-US" dirty="0" smtClean="0"/>
              <a:t/>
            </a:r>
            <a:br>
              <a:rPr lang="en-US" dirty="0" smtClean="0"/>
            </a:br>
            <a:r>
              <a:rPr lang="en-US" dirty="0" smtClean="0"/>
              <a:t>return </a:t>
            </a:r>
            <a:r>
              <a:rPr lang="en-US" i="1" dirty="0" smtClean="0"/>
              <a:t>x</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66800" y="0"/>
            <a:ext cx="7772400" cy="762000"/>
          </a:xfrm>
        </p:spPr>
        <p:txBody>
          <a:bodyPr/>
          <a:lstStyle/>
          <a:p>
            <a:r>
              <a:rPr lang="en-US" altLang="zh-CN" smtClean="0">
                <a:ea typeface="宋体" pitchFamily="2" charset="-122"/>
              </a:rPr>
              <a:t>0-1 Knapsack Algorithm</a:t>
            </a:r>
          </a:p>
        </p:txBody>
      </p:sp>
      <p:sp>
        <p:nvSpPr>
          <p:cNvPr id="115715" name="Rectangle 3"/>
          <p:cNvSpPr>
            <a:spLocks noGrp="1" noChangeArrowheads="1"/>
          </p:cNvSpPr>
          <p:nvPr>
            <p:ph type="body" idx="1"/>
          </p:nvPr>
        </p:nvSpPr>
        <p:spPr>
          <a:xfrm>
            <a:off x="1066800" y="838200"/>
            <a:ext cx="7878763" cy="5867400"/>
          </a:xfrm>
        </p:spPr>
        <p:txBody>
          <a:bodyPr/>
          <a:lstStyle/>
          <a:p>
            <a:pPr>
              <a:buFont typeface="Monotype Sorts" pitchFamily="2" charset="2"/>
              <a:buNone/>
            </a:pPr>
            <a:r>
              <a:rPr lang="en-US" altLang="zh-CN" smtClean="0">
                <a:ea typeface="宋体" pitchFamily="2" charset="-122"/>
              </a:rPr>
              <a:t>for w = 0 to W</a:t>
            </a:r>
          </a:p>
          <a:p>
            <a:pPr>
              <a:buFont typeface="Monotype Sorts" pitchFamily="2" charset="2"/>
              <a:buNone/>
            </a:pPr>
            <a:r>
              <a:rPr lang="en-US" altLang="zh-CN" smtClean="0">
                <a:ea typeface="宋体" pitchFamily="2" charset="-122"/>
              </a:rPr>
              <a:t>	B[0,w] = 0</a:t>
            </a:r>
          </a:p>
          <a:p>
            <a:pPr>
              <a:buFont typeface="Monotype Sorts" pitchFamily="2" charset="2"/>
              <a:buNone/>
            </a:pPr>
            <a:r>
              <a:rPr lang="en-US" altLang="zh-CN" smtClean="0">
                <a:ea typeface="宋体" pitchFamily="2" charset="-122"/>
              </a:rPr>
              <a:t>for i = 0 to n</a:t>
            </a:r>
          </a:p>
          <a:p>
            <a:pPr>
              <a:buFont typeface="Monotype Sorts" pitchFamily="2" charset="2"/>
              <a:buNone/>
            </a:pPr>
            <a:r>
              <a:rPr lang="en-US" altLang="zh-CN" smtClean="0">
                <a:ea typeface="宋体" pitchFamily="2" charset="-122"/>
              </a:rPr>
              <a:t>	B[i,0] = 0</a:t>
            </a:r>
          </a:p>
          <a:p>
            <a:pPr>
              <a:buFont typeface="Monotype Sorts" pitchFamily="2" charset="2"/>
              <a:buNone/>
            </a:pPr>
            <a:r>
              <a:rPr lang="en-US" altLang="zh-CN" smtClean="0">
                <a:ea typeface="宋体" pitchFamily="2" charset="-122"/>
              </a:rPr>
              <a:t>	for w = 0 to W</a:t>
            </a:r>
          </a:p>
          <a:p>
            <a:pPr>
              <a:buFont typeface="Monotype Sorts" pitchFamily="2" charset="2"/>
              <a:buNone/>
            </a:pPr>
            <a:r>
              <a:rPr lang="en-US" altLang="zh-CN" smtClean="0">
                <a:ea typeface="宋体" pitchFamily="2" charset="-122"/>
              </a:rPr>
              <a:t>		if w</a:t>
            </a:r>
            <a:r>
              <a:rPr lang="en-US" altLang="zh-CN" baseline="-25000" smtClean="0">
                <a:ea typeface="宋体" pitchFamily="2" charset="-122"/>
              </a:rPr>
              <a:t>i</a:t>
            </a:r>
            <a:r>
              <a:rPr lang="en-US" altLang="zh-CN" smtClean="0">
                <a:ea typeface="宋体" pitchFamily="2" charset="-122"/>
              </a:rPr>
              <a:t> &lt;= w </a:t>
            </a:r>
            <a:r>
              <a:rPr lang="en-US" altLang="zh-CN" smtClean="0">
                <a:solidFill>
                  <a:srgbClr val="008000"/>
                </a:solidFill>
                <a:ea typeface="宋体" pitchFamily="2" charset="-122"/>
              </a:rPr>
              <a:t>// item i can be part of the solution</a:t>
            </a:r>
            <a:endParaRPr lang="en-US" altLang="zh-CN" smtClean="0">
              <a:ea typeface="宋体" pitchFamily="2" charset="-122"/>
            </a:endParaRPr>
          </a:p>
          <a:p>
            <a:pPr>
              <a:buFont typeface="Monotype Sorts" pitchFamily="2" charset="2"/>
              <a:buNone/>
            </a:pPr>
            <a:r>
              <a:rPr lang="en-US" altLang="zh-CN" smtClean="0">
                <a:ea typeface="宋体" pitchFamily="2" charset="-122"/>
              </a:rPr>
              <a:t>			if b</a:t>
            </a:r>
            <a:r>
              <a:rPr lang="en-US" altLang="zh-CN" baseline="-25000" smtClean="0">
                <a:ea typeface="宋体" pitchFamily="2" charset="-122"/>
              </a:rPr>
              <a:t>i</a:t>
            </a:r>
            <a:r>
              <a:rPr lang="en-US" altLang="zh-CN" smtClean="0">
                <a:ea typeface="宋体" pitchFamily="2" charset="-122"/>
              </a:rPr>
              <a:t> + B[i-1,w-w</a:t>
            </a:r>
            <a:r>
              <a:rPr lang="en-US" altLang="zh-CN" baseline="-25000" smtClean="0">
                <a:ea typeface="宋体" pitchFamily="2" charset="-122"/>
              </a:rPr>
              <a:t>i</a:t>
            </a:r>
            <a:r>
              <a:rPr lang="en-US" altLang="zh-CN" smtClean="0">
                <a:ea typeface="宋体" pitchFamily="2" charset="-122"/>
              </a:rPr>
              <a:t>] &gt; B[i-1,w]</a:t>
            </a:r>
          </a:p>
          <a:p>
            <a:pPr>
              <a:buFont typeface="Monotype Sorts" pitchFamily="2" charset="2"/>
              <a:buNone/>
            </a:pPr>
            <a:r>
              <a:rPr lang="en-US" altLang="zh-CN" smtClean="0">
                <a:ea typeface="宋体" pitchFamily="2" charset="-122"/>
              </a:rPr>
              <a:t>				B[i,w] = b</a:t>
            </a:r>
            <a:r>
              <a:rPr lang="en-US" altLang="zh-CN" baseline="-25000" smtClean="0">
                <a:ea typeface="宋体" pitchFamily="2" charset="-122"/>
              </a:rPr>
              <a:t>i</a:t>
            </a:r>
            <a:r>
              <a:rPr lang="en-US" altLang="zh-CN" smtClean="0">
                <a:ea typeface="宋体" pitchFamily="2" charset="-122"/>
              </a:rPr>
              <a:t> + B[i-1,w- w</a:t>
            </a:r>
            <a:r>
              <a:rPr lang="en-US" altLang="zh-CN" baseline="-25000" smtClean="0">
                <a:ea typeface="宋体" pitchFamily="2" charset="-122"/>
              </a:rPr>
              <a:t>i</a:t>
            </a:r>
            <a:r>
              <a:rPr lang="en-US" altLang="zh-CN" smtClean="0">
                <a:ea typeface="宋体" pitchFamily="2" charset="-122"/>
              </a:rPr>
              <a:t>]</a:t>
            </a:r>
          </a:p>
          <a:p>
            <a:pPr>
              <a:buFont typeface="Monotype Sorts" pitchFamily="2" charset="2"/>
              <a:buNone/>
            </a:pPr>
            <a:r>
              <a:rPr lang="en-US" altLang="zh-CN" smtClean="0">
                <a:ea typeface="宋体" pitchFamily="2" charset="-122"/>
              </a:rPr>
              <a:t>			else</a:t>
            </a:r>
          </a:p>
          <a:p>
            <a:pPr>
              <a:buFont typeface="Monotype Sorts" pitchFamily="2" charset="2"/>
              <a:buNone/>
            </a:pPr>
            <a:r>
              <a:rPr lang="en-US" altLang="zh-CN" smtClean="0">
                <a:ea typeface="宋体" pitchFamily="2" charset="-122"/>
              </a:rPr>
              <a:t>				B[i,w] = B[i-1,w]</a:t>
            </a:r>
          </a:p>
          <a:p>
            <a:pPr>
              <a:buFont typeface="Monotype Sorts" pitchFamily="2" charset="2"/>
              <a:buNone/>
            </a:pPr>
            <a:r>
              <a:rPr lang="en-US" altLang="zh-CN" smtClean="0">
                <a:ea typeface="宋体" pitchFamily="2" charset="-122"/>
              </a:rPr>
              <a:t>		else B[i,w] = B[i-1,w]  </a:t>
            </a:r>
            <a:r>
              <a:rPr lang="en-US" altLang="zh-CN" smtClean="0">
                <a:solidFill>
                  <a:srgbClr val="008000"/>
                </a:solidFill>
                <a:ea typeface="宋体" pitchFamily="2" charset="-122"/>
              </a:rPr>
              <a:t>// w</a:t>
            </a:r>
            <a:r>
              <a:rPr lang="en-US" altLang="zh-CN" baseline="-25000" smtClean="0">
                <a:solidFill>
                  <a:srgbClr val="008000"/>
                </a:solidFill>
                <a:ea typeface="宋体" pitchFamily="2" charset="-122"/>
              </a:rPr>
              <a:t>i</a:t>
            </a:r>
            <a:r>
              <a:rPr lang="en-US" altLang="zh-CN" smtClean="0">
                <a:solidFill>
                  <a:srgbClr val="008000"/>
                </a:solidFill>
                <a:ea typeface="宋体" pitchFamily="2" charset="-122"/>
              </a:rPr>
              <a:t> &gt; w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57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57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57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mtClean="0">
                <a:ea typeface="宋体" pitchFamily="2" charset="-122"/>
              </a:rPr>
              <a:t> </a:t>
            </a:r>
            <a:br>
              <a:rPr lang="en-US" altLang="zh-CN" smtClean="0">
                <a:ea typeface="宋体" pitchFamily="2" charset="-122"/>
              </a:rPr>
            </a:br>
            <a:r>
              <a:rPr lang="en-US" altLang="zh-CN" smtClean="0">
                <a:ea typeface="宋体" pitchFamily="2" charset="-122"/>
              </a:rPr>
              <a:t>The Knapsack Problem</a:t>
            </a:r>
          </a:p>
        </p:txBody>
      </p:sp>
      <p:sp>
        <p:nvSpPr>
          <p:cNvPr id="27651" name="Rectangle 3"/>
          <p:cNvSpPr>
            <a:spLocks noGrp="1" noChangeArrowheads="1"/>
          </p:cNvSpPr>
          <p:nvPr>
            <p:ph type="body" idx="1"/>
          </p:nvPr>
        </p:nvSpPr>
        <p:spPr>
          <a:xfrm>
            <a:off x="304800" y="1295400"/>
            <a:ext cx="8458200" cy="5105400"/>
          </a:xfrm>
        </p:spPr>
        <p:txBody>
          <a:bodyPr/>
          <a:lstStyle/>
          <a:p>
            <a:r>
              <a:rPr lang="en-US" altLang="zh-CN" smtClean="0">
                <a:ea typeface="宋体" pitchFamily="2" charset="-122"/>
              </a:rPr>
              <a:t>The famous </a:t>
            </a:r>
            <a:r>
              <a:rPr lang="en-US" altLang="zh-CN" i="1" smtClean="0">
                <a:solidFill>
                  <a:schemeClr val="tx2"/>
                </a:solidFill>
                <a:ea typeface="宋体" pitchFamily="2" charset="-122"/>
              </a:rPr>
              <a:t>knapsack problem</a:t>
            </a:r>
            <a:r>
              <a:rPr lang="en-US" altLang="zh-CN" smtClean="0">
                <a:ea typeface="宋体" pitchFamily="2" charset="-122"/>
              </a:rPr>
              <a:t>:</a:t>
            </a:r>
          </a:p>
          <a:p>
            <a:pPr lvl="1"/>
            <a:r>
              <a:rPr lang="en-US" altLang="zh-CN" smtClean="0">
                <a:ea typeface="宋体" pitchFamily="2" charset="-122"/>
              </a:rPr>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43000" y="228600"/>
            <a:ext cx="7772400" cy="838200"/>
          </a:xfrm>
        </p:spPr>
        <p:txBody>
          <a:bodyPr/>
          <a:lstStyle/>
          <a:p>
            <a:r>
              <a:rPr lang="en-US" altLang="zh-CN" smtClean="0">
                <a:ea typeface="宋体" pitchFamily="2" charset="-122"/>
              </a:rPr>
              <a:t>Running time</a:t>
            </a:r>
          </a:p>
        </p:txBody>
      </p:sp>
      <p:sp>
        <p:nvSpPr>
          <p:cNvPr id="41987" name="Rectangle 3"/>
          <p:cNvSpPr>
            <a:spLocks noGrp="1" noChangeArrowheads="1"/>
          </p:cNvSpPr>
          <p:nvPr>
            <p:ph type="body" idx="1"/>
          </p:nvPr>
        </p:nvSpPr>
        <p:spPr>
          <a:xfrm>
            <a:off x="1173163" y="1143000"/>
            <a:ext cx="7772400" cy="3124200"/>
          </a:xfrm>
        </p:spPr>
        <p:txBody>
          <a:bodyPr/>
          <a:lstStyle/>
          <a:p>
            <a:pPr>
              <a:buFont typeface="Monotype Sorts" pitchFamily="2" charset="2"/>
              <a:buNone/>
            </a:pPr>
            <a:r>
              <a:rPr lang="en-US" altLang="zh-CN" smtClean="0">
                <a:ea typeface="宋体" pitchFamily="2" charset="-122"/>
              </a:rPr>
              <a:t>for w = 0 to W</a:t>
            </a:r>
          </a:p>
          <a:p>
            <a:pPr>
              <a:buFont typeface="Monotype Sorts" pitchFamily="2" charset="2"/>
              <a:buNone/>
            </a:pPr>
            <a:r>
              <a:rPr lang="en-US" altLang="zh-CN" smtClean="0">
                <a:ea typeface="宋体" pitchFamily="2" charset="-122"/>
              </a:rPr>
              <a:t>	B[0,w] = 0</a:t>
            </a:r>
          </a:p>
          <a:p>
            <a:pPr>
              <a:buFont typeface="Monotype Sorts" pitchFamily="2" charset="2"/>
              <a:buNone/>
            </a:pPr>
            <a:r>
              <a:rPr lang="en-US" altLang="zh-CN" smtClean="0">
                <a:ea typeface="宋体" pitchFamily="2" charset="-122"/>
              </a:rPr>
              <a:t>for i = 0 to n</a:t>
            </a:r>
          </a:p>
          <a:p>
            <a:pPr>
              <a:buFont typeface="Monotype Sorts" pitchFamily="2" charset="2"/>
              <a:buNone/>
            </a:pPr>
            <a:r>
              <a:rPr lang="en-US" altLang="zh-CN" smtClean="0">
                <a:ea typeface="宋体" pitchFamily="2" charset="-122"/>
              </a:rPr>
              <a:t>	B[i,0] = 0</a:t>
            </a:r>
          </a:p>
          <a:p>
            <a:pPr>
              <a:buFont typeface="Monotype Sorts" pitchFamily="2" charset="2"/>
              <a:buNone/>
            </a:pPr>
            <a:r>
              <a:rPr lang="en-US" altLang="zh-CN" smtClean="0">
                <a:ea typeface="宋体" pitchFamily="2" charset="-122"/>
              </a:rPr>
              <a:t>	for w = 0 to W</a:t>
            </a:r>
          </a:p>
          <a:p>
            <a:pPr>
              <a:buFont typeface="Monotype Sorts" pitchFamily="2" charset="2"/>
              <a:buNone/>
            </a:pPr>
            <a:r>
              <a:rPr lang="en-US" altLang="zh-CN" smtClean="0">
                <a:ea typeface="宋体" pitchFamily="2" charset="-122"/>
              </a:rPr>
              <a:t>		&lt; the rest of the code &gt;</a:t>
            </a:r>
          </a:p>
        </p:txBody>
      </p:sp>
      <p:sp>
        <p:nvSpPr>
          <p:cNvPr id="118788" name="Text Box 4"/>
          <p:cNvSpPr txBox="1">
            <a:spLocks noChangeArrowheads="1"/>
          </p:cNvSpPr>
          <p:nvPr/>
        </p:nvSpPr>
        <p:spPr bwMode="auto">
          <a:xfrm>
            <a:off x="1279525" y="4286250"/>
            <a:ext cx="7216775" cy="579438"/>
          </a:xfrm>
          <a:prstGeom prst="rect">
            <a:avLst/>
          </a:prstGeom>
          <a:noFill/>
          <a:ln w="9525">
            <a:noFill/>
            <a:miter lim="800000"/>
            <a:headEnd/>
            <a:tailEnd/>
          </a:ln>
        </p:spPr>
        <p:txBody>
          <a:bodyPr>
            <a:spAutoFit/>
          </a:bodyPr>
          <a:lstStyle/>
          <a:p>
            <a:r>
              <a:rPr lang="en-US" altLang="zh-CN" sz="3200">
                <a:solidFill>
                  <a:schemeClr val="accent2"/>
                </a:solidFill>
                <a:ea typeface="宋体" pitchFamily="2" charset="-122"/>
              </a:rPr>
              <a:t>What is the running time of this algorithm?</a:t>
            </a:r>
            <a:endParaRPr lang="en-US" altLang="zh-CN">
              <a:ea typeface="宋体" pitchFamily="2" charset="-122"/>
            </a:endParaRPr>
          </a:p>
        </p:txBody>
      </p:sp>
      <p:sp>
        <p:nvSpPr>
          <p:cNvPr id="118789" name="Text Box 5"/>
          <p:cNvSpPr txBox="1">
            <a:spLocks noChangeArrowheads="1"/>
          </p:cNvSpPr>
          <p:nvPr/>
        </p:nvSpPr>
        <p:spPr bwMode="auto">
          <a:xfrm>
            <a:off x="4251325" y="1238250"/>
            <a:ext cx="1085850" cy="579438"/>
          </a:xfrm>
          <a:prstGeom prst="rect">
            <a:avLst/>
          </a:prstGeom>
          <a:noFill/>
          <a:ln w="9525">
            <a:noFill/>
            <a:miter lim="800000"/>
            <a:headEnd/>
            <a:tailEnd/>
          </a:ln>
        </p:spPr>
        <p:txBody>
          <a:bodyPr wrap="none">
            <a:spAutoFit/>
          </a:bodyPr>
          <a:lstStyle/>
          <a:p>
            <a:r>
              <a:rPr lang="en-US" altLang="zh-CN" sz="3200" i="1">
                <a:solidFill>
                  <a:schemeClr val="accent2"/>
                </a:solidFill>
                <a:ea typeface="宋体" pitchFamily="2" charset="-122"/>
              </a:rPr>
              <a:t>O(W)</a:t>
            </a:r>
            <a:endParaRPr lang="en-US" altLang="zh-CN" sz="3200">
              <a:solidFill>
                <a:schemeClr val="accent2"/>
              </a:solidFill>
              <a:ea typeface="宋体" pitchFamily="2" charset="-122"/>
            </a:endParaRPr>
          </a:p>
        </p:txBody>
      </p:sp>
      <p:sp>
        <p:nvSpPr>
          <p:cNvPr id="118790" name="Text Box 6"/>
          <p:cNvSpPr txBox="1">
            <a:spLocks noChangeArrowheads="1"/>
          </p:cNvSpPr>
          <p:nvPr/>
        </p:nvSpPr>
        <p:spPr bwMode="auto">
          <a:xfrm>
            <a:off x="4800600" y="3200400"/>
            <a:ext cx="1085850" cy="579438"/>
          </a:xfrm>
          <a:prstGeom prst="rect">
            <a:avLst/>
          </a:prstGeom>
          <a:noFill/>
          <a:ln w="9525">
            <a:noFill/>
            <a:miter lim="800000"/>
            <a:headEnd/>
            <a:tailEnd/>
          </a:ln>
        </p:spPr>
        <p:txBody>
          <a:bodyPr wrap="none">
            <a:spAutoFit/>
          </a:bodyPr>
          <a:lstStyle/>
          <a:p>
            <a:r>
              <a:rPr lang="en-US" altLang="zh-CN" sz="3200" i="1">
                <a:solidFill>
                  <a:schemeClr val="accent2"/>
                </a:solidFill>
                <a:ea typeface="宋体" pitchFamily="2" charset="-122"/>
              </a:rPr>
              <a:t>O(W)</a:t>
            </a:r>
            <a:endParaRPr lang="en-US" altLang="zh-CN" sz="3200">
              <a:solidFill>
                <a:schemeClr val="accent2"/>
              </a:solidFill>
              <a:ea typeface="宋体" pitchFamily="2" charset="-122"/>
            </a:endParaRPr>
          </a:p>
        </p:txBody>
      </p:sp>
      <p:sp>
        <p:nvSpPr>
          <p:cNvPr id="118791" name="Text Box 7"/>
          <p:cNvSpPr txBox="1">
            <a:spLocks noChangeArrowheads="1"/>
          </p:cNvSpPr>
          <p:nvPr/>
        </p:nvSpPr>
        <p:spPr bwMode="auto">
          <a:xfrm>
            <a:off x="4343400" y="2286000"/>
            <a:ext cx="2601913" cy="579438"/>
          </a:xfrm>
          <a:prstGeom prst="rect">
            <a:avLst/>
          </a:prstGeom>
          <a:noFill/>
          <a:ln w="9525">
            <a:noFill/>
            <a:miter lim="800000"/>
            <a:headEnd/>
            <a:tailEnd/>
          </a:ln>
        </p:spPr>
        <p:txBody>
          <a:bodyPr wrap="none">
            <a:spAutoFit/>
          </a:bodyPr>
          <a:lstStyle/>
          <a:p>
            <a:r>
              <a:rPr lang="en-US" altLang="zh-CN" sz="3200">
                <a:solidFill>
                  <a:schemeClr val="accent2"/>
                </a:solidFill>
                <a:ea typeface="宋体" pitchFamily="2" charset="-122"/>
              </a:rPr>
              <a:t>Repeat </a:t>
            </a:r>
            <a:r>
              <a:rPr lang="en-US" altLang="zh-CN" sz="3200" i="1">
                <a:solidFill>
                  <a:schemeClr val="accent2"/>
                </a:solidFill>
                <a:ea typeface="宋体" pitchFamily="2" charset="-122"/>
              </a:rPr>
              <a:t>n</a:t>
            </a:r>
            <a:r>
              <a:rPr lang="en-US" altLang="zh-CN" sz="3200">
                <a:solidFill>
                  <a:schemeClr val="accent2"/>
                </a:solidFill>
                <a:ea typeface="宋体" pitchFamily="2" charset="-122"/>
              </a:rPr>
              <a:t> times</a:t>
            </a:r>
          </a:p>
        </p:txBody>
      </p:sp>
      <p:sp>
        <p:nvSpPr>
          <p:cNvPr id="118792" name="Text Box 8"/>
          <p:cNvSpPr txBox="1">
            <a:spLocks noChangeArrowheads="1"/>
          </p:cNvSpPr>
          <p:nvPr/>
        </p:nvSpPr>
        <p:spPr bwMode="auto">
          <a:xfrm>
            <a:off x="1447800" y="4953000"/>
            <a:ext cx="1538288" cy="579438"/>
          </a:xfrm>
          <a:prstGeom prst="rect">
            <a:avLst/>
          </a:prstGeom>
          <a:noFill/>
          <a:ln w="9525">
            <a:noFill/>
            <a:miter lim="800000"/>
            <a:headEnd/>
            <a:tailEnd/>
          </a:ln>
        </p:spPr>
        <p:txBody>
          <a:bodyPr wrap="none">
            <a:spAutoFit/>
          </a:bodyPr>
          <a:lstStyle/>
          <a:p>
            <a:r>
              <a:rPr lang="en-US" altLang="zh-CN" sz="3200">
                <a:solidFill>
                  <a:schemeClr val="accent2"/>
                </a:solidFill>
                <a:ea typeface="宋体" pitchFamily="2" charset="-122"/>
              </a:rPr>
              <a:t>O(n*W)</a:t>
            </a:r>
          </a:p>
        </p:txBody>
      </p:sp>
      <p:sp>
        <p:nvSpPr>
          <p:cNvPr id="118793" name="Text Box 9"/>
          <p:cNvSpPr txBox="1">
            <a:spLocks noChangeArrowheads="1"/>
          </p:cNvSpPr>
          <p:nvPr/>
        </p:nvSpPr>
        <p:spPr bwMode="auto">
          <a:xfrm>
            <a:off x="1203325" y="5429250"/>
            <a:ext cx="6967538" cy="1066800"/>
          </a:xfrm>
          <a:prstGeom prst="rect">
            <a:avLst/>
          </a:prstGeom>
          <a:noFill/>
          <a:ln w="9525">
            <a:noFill/>
            <a:miter lim="800000"/>
            <a:headEnd/>
            <a:tailEnd/>
          </a:ln>
        </p:spPr>
        <p:txBody>
          <a:bodyPr wrap="none">
            <a:spAutoFit/>
          </a:bodyPr>
          <a:lstStyle/>
          <a:p>
            <a:pPr algn="ctr"/>
            <a:r>
              <a:rPr lang="en-US" altLang="zh-CN" sz="3200">
                <a:ea typeface="宋体" pitchFamily="2" charset="-122"/>
              </a:rPr>
              <a:t>Remember that the brute-force algorithm </a:t>
            </a:r>
          </a:p>
          <a:p>
            <a:pPr algn="ctr"/>
            <a:r>
              <a:rPr lang="en-US" altLang="zh-CN" sz="3200">
                <a:ea typeface="宋体" pitchFamily="2" charset="-122"/>
              </a:rPr>
              <a:t>takes O(2</a:t>
            </a:r>
            <a:r>
              <a:rPr lang="en-US" altLang="zh-CN" sz="3200" baseline="30000">
                <a:ea typeface="宋体" pitchFamily="2" charset="-122"/>
              </a:rPr>
              <a:t>n</a:t>
            </a:r>
            <a:r>
              <a:rPr lang="en-US" altLang="zh-CN" sz="3200">
                <a:ea typeface="宋体" pitchFamily="2" charset="-122"/>
              </a:rPr>
              <a:t>)</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89" grpId="0" autoUpdateAnimBg="0"/>
      <p:bldP spid="118790" grpId="0" autoUpdateAnimBg="0"/>
      <p:bldP spid="118791" grpId="0" autoUpdateAnimBg="0"/>
      <p:bldP spid="118792" grpId="0" autoUpdateAnimBg="0"/>
      <p:bldP spid="11879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43000" y="304800"/>
            <a:ext cx="7772400" cy="609600"/>
          </a:xfrm>
        </p:spPr>
        <p:txBody>
          <a:bodyPr/>
          <a:lstStyle/>
          <a:p>
            <a:r>
              <a:rPr lang="en-US" altLang="zh-CN" smtClean="0">
                <a:ea typeface="宋体" pitchFamily="2" charset="-122"/>
              </a:rPr>
              <a:t>Example</a:t>
            </a:r>
          </a:p>
        </p:txBody>
      </p:sp>
      <p:sp>
        <p:nvSpPr>
          <p:cNvPr id="43011" name="Text Box 27"/>
          <p:cNvSpPr txBox="1">
            <a:spLocks noChangeArrowheads="1"/>
          </p:cNvSpPr>
          <p:nvPr/>
        </p:nvSpPr>
        <p:spPr bwMode="auto">
          <a:xfrm>
            <a:off x="2590800" y="1425575"/>
            <a:ext cx="5822950" cy="3937000"/>
          </a:xfrm>
          <a:prstGeom prst="rect">
            <a:avLst/>
          </a:prstGeom>
          <a:noFill/>
          <a:ln w="9525">
            <a:noFill/>
            <a:miter lim="800000"/>
            <a:headEnd/>
            <a:tailEnd/>
          </a:ln>
        </p:spPr>
        <p:txBody>
          <a:bodyPr wrap="none">
            <a:spAutoFit/>
          </a:bodyPr>
          <a:lstStyle/>
          <a:p>
            <a:r>
              <a:rPr lang="en-US" altLang="zh-CN" sz="3600">
                <a:solidFill>
                  <a:schemeClr val="accent2"/>
                </a:solidFill>
                <a:ea typeface="宋体" pitchFamily="2" charset="-122"/>
              </a:rPr>
              <a:t>Let’s run our algorithm on the </a:t>
            </a:r>
          </a:p>
          <a:p>
            <a:r>
              <a:rPr lang="en-US" altLang="zh-CN" sz="3600">
                <a:solidFill>
                  <a:schemeClr val="accent2"/>
                </a:solidFill>
                <a:ea typeface="宋体" pitchFamily="2" charset="-122"/>
              </a:rPr>
              <a:t>following data:</a:t>
            </a:r>
          </a:p>
          <a:p>
            <a:endParaRPr lang="en-US" altLang="zh-CN" sz="3600">
              <a:ea typeface="宋体" pitchFamily="2" charset="-122"/>
            </a:endParaRPr>
          </a:p>
          <a:p>
            <a:r>
              <a:rPr lang="en-US" altLang="zh-CN" sz="3600">
                <a:ea typeface="宋体" pitchFamily="2" charset="-122"/>
              </a:rPr>
              <a:t>n = 4 (# of elements)</a:t>
            </a:r>
          </a:p>
          <a:p>
            <a:r>
              <a:rPr lang="en-US" altLang="zh-CN" sz="3600">
                <a:ea typeface="宋体" pitchFamily="2" charset="-122"/>
              </a:rPr>
              <a:t>W = 5 (max weight)</a:t>
            </a:r>
          </a:p>
          <a:p>
            <a:r>
              <a:rPr lang="en-US" altLang="zh-CN" sz="3600">
                <a:ea typeface="宋体" pitchFamily="2" charset="-122"/>
              </a:rPr>
              <a:t>Elements (weight, benefit):</a:t>
            </a:r>
          </a:p>
          <a:p>
            <a:r>
              <a:rPr lang="en-US" altLang="zh-CN" sz="3600">
                <a:ea typeface="宋体" pitchFamily="2" charset="-122"/>
              </a:rPr>
              <a:t>(2,3), (3,4), (4,5), (5,6)</a:t>
            </a:r>
            <a:endParaRPr lang="en-US" altLang="zh-CN">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43000" y="304800"/>
            <a:ext cx="7772400" cy="609600"/>
          </a:xfrm>
        </p:spPr>
        <p:txBody>
          <a:bodyPr/>
          <a:lstStyle/>
          <a:p>
            <a:r>
              <a:rPr lang="en-US" altLang="zh-CN" smtClean="0">
                <a:ea typeface="宋体" pitchFamily="2" charset="-122"/>
              </a:rPr>
              <a:t>Example (2)</a:t>
            </a:r>
          </a:p>
        </p:txBody>
      </p:sp>
      <p:sp>
        <p:nvSpPr>
          <p:cNvPr id="44035" name="Line 121"/>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44036" name="Text Box 138"/>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a:ea typeface="宋体" pitchFamily="2" charset="-122"/>
              </a:rPr>
              <a:t>for w = 0 to W</a:t>
            </a:r>
          </a:p>
          <a:p>
            <a:r>
              <a:rPr lang="en-US" altLang="zh-CN" sz="2800">
                <a:ea typeface="宋体" pitchFamily="2" charset="-122"/>
              </a:rPr>
              <a:t>	B[0,w] = 0</a:t>
            </a:r>
          </a:p>
        </p:txBody>
      </p:sp>
      <p:sp>
        <p:nvSpPr>
          <p:cNvPr id="44037" name="Line 151"/>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44038" name="Line 152"/>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44039" name="Line 153"/>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44040" name="Line 154"/>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44041" name="Line 155"/>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44042" name="Line 156"/>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44043" name="Line 157"/>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44044" name="Line 158"/>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44045" name="Line 160"/>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44046" name="Line 161"/>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44047" name="Line 162"/>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44048" name="Line 163"/>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44049" name="Line 164"/>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120997" name="Text Box 165"/>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120998" name="Text Box 166"/>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120999" name="Text Box 167"/>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121000" name="Text Box 168"/>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121002" name="Text Box 170"/>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121003" name="Text Box 171"/>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4056" name="Text Box 178"/>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44057" name="Text Box 179"/>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4058" name="Text Box 180"/>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44059" name="Text Box 181"/>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44060" name="Text Box 182"/>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44061" name="Text Box 183"/>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44062" name="Text Box 184"/>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44063" name="Text Box 185"/>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44064" name="Text Box 18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4065" name="Text Box 18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44066" name="Text Box 18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44067" name="Text Box 19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44068" name="Text Box 19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9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9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9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0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0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97" grpId="0" autoUpdateAnimBg="0"/>
      <p:bldP spid="120998" grpId="0" autoUpdateAnimBg="0"/>
      <p:bldP spid="120999" grpId="0" autoUpdateAnimBg="0"/>
      <p:bldP spid="121000" grpId="0" autoUpdateAnimBg="0"/>
      <p:bldP spid="121002" grpId="0" autoUpdateAnimBg="0"/>
      <p:bldP spid="12100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43000" y="304800"/>
            <a:ext cx="7772400" cy="609600"/>
          </a:xfrm>
        </p:spPr>
        <p:txBody>
          <a:bodyPr/>
          <a:lstStyle/>
          <a:p>
            <a:r>
              <a:rPr lang="en-US" altLang="zh-CN" smtClean="0">
                <a:ea typeface="宋体" pitchFamily="2" charset="-122"/>
              </a:rPr>
              <a:t>Example (3)</a:t>
            </a:r>
          </a:p>
        </p:txBody>
      </p:sp>
      <p:sp>
        <p:nvSpPr>
          <p:cNvPr id="4505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45060" name="Text Box 4"/>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a:ea typeface="宋体" pitchFamily="2" charset="-122"/>
              </a:rPr>
              <a:t>for i = 0 to n</a:t>
            </a:r>
          </a:p>
          <a:p>
            <a:r>
              <a:rPr lang="en-US" altLang="zh-CN" sz="2800">
                <a:ea typeface="宋体" pitchFamily="2" charset="-122"/>
              </a:rPr>
              <a:t>	B[i,0] = 0</a:t>
            </a:r>
          </a:p>
        </p:txBody>
      </p:sp>
      <p:sp>
        <p:nvSpPr>
          <p:cNvPr id="4506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4506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4506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4506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4506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4506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4506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4506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4506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4507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4507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4507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4507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4507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507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507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507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507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507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508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4508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508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4508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4508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4508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4508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4508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4508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508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4509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4509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13725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13725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13725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13725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5096" name="Text Box 40"/>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52" grpId="0" autoUpdateAnimBg="0"/>
      <p:bldP spid="137253" grpId="0" autoUpdateAnimBg="0"/>
      <p:bldP spid="137254" grpId="0" autoUpdateAnimBg="0"/>
      <p:bldP spid="13725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(4)</a:t>
            </a:r>
          </a:p>
        </p:txBody>
      </p:sp>
      <p:sp>
        <p:nvSpPr>
          <p:cNvPr id="46083"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46084"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w</a:t>
            </a:r>
            <a:r>
              <a:rPr lang="en-US" altLang="zh-CN" sz="2000" baseline="-25000">
                <a:ea typeface="宋体" pitchFamily="2" charset="-122"/>
              </a:rPr>
              <a:t>i</a:t>
            </a:r>
            <a:r>
              <a:rPr lang="en-US" altLang="zh-CN" sz="2000">
                <a:ea typeface="宋体" pitchFamily="2" charset="-122"/>
              </a:rPr>
              <a:t> &lt;= w </a:t>
            </a:r>
            <a:r>
              <a:rPr lang="en-US" altLang="zh-CN" sz="2000">
                <a:solidFill>
                  <a:srgbClr val="008000"/>
                </a:solidFill>
                <a:ea typeface="宋体" pitchFamily="2" charset="-122"/>
              </a:rPr>
              <a:t>// item i can be part of the solution</a:t>
            </a:r>
            <a:endParaRPr lang="en-US" altLang="zh-CN" sz="2000">
              <a:ea typeface="宋体" pitchFamily="2" charset="-122"/>
            </a:endParaRPr>
          </a:p>
          <a:p>
            <a:r>
              <a:rPr lang="en-US" altLang="zh-CN" sz="2000">
                <a:ea typeface="宋体" pitchFamily="2" charset="-122"/>
              </a:rPr>
              <a:t>        if b</a:t>
            </a:r>
            <a:r>
              <a:rPr lang="en-US" altLang="zh-CN" sz="2000" baseline="-25000">
                <a:ea typeface="宋体" pitchFamily="2" charset="-122"/>
              </a:rPr>
              <a:t>i</a:t>
            </a:r>
            <a:r>
              <a:rPr lang="en-US" altLang="zh-CN" sz="2000">
                <a:ea typeface="宋体" pitchFamily="2" charset="-122"/>
              </a:rPr>
              <a:t> + B[i-1,w-w</a:t>
            </a:r>
            <a:r>
              <a:rPr lang="en-US" altLang="zh-CN" sz="2000" baseline="-25000">
                <a:ea typeface="宋体" pitchFamily="2" charset="-122"/>
              </a:rPr>
              <a:t>i</a:t>
            </a:r>
            <a:r>
              <a:rPr lang="en-US" altLang="zh-CN" sz="2000">
                <a:ea typeface="宋体" pitchFamily="2" charset="-122"/>
              </a:rPr>
              <a:t>] &gt; B[i-1,w]</a:t>
            </a:r>
          </a:p>
          <a:p>
            <a:r>
              <a:rPr lang="en-US" altLang="zh-CN" sz="2000">
                <a:ea typeface="宋体" pitchFamily="2" charset="-122"/>
              </a:rPr>
              <a:t>            B[i,w] = b</a:t>
            </a:r>
            <a:r>
              <a:rPr lang="en-US" altLang="zh-CN" sz="2000" baseline="-25000">
                <a:ea typeface="宋体" pitchFamily="2" charset="-122"/>
              </a:rPr>
              <a:t>i</a:t>
            </a:r>
            <a:r>
              <a:rPr lang="en-US" altLang="zh-CN" sz="2000">
                <a:ea typeface="宋体" pitchFamily="2" charset="-122"/>
              </a:rPr>
              <a:t> + B[i-1,w- w</a:t>
            </a:r>
            <a:r>
              <a:rPr lang="en-US" altLang="zh-CN" sz="2000" baseline="-25000">
                <a:ea typeface="宋体" pitchFamily="2" charset="-122"/>
              </a:rPr>
              <a:t>i</a:t>
            </a:r>
            <a:r>
              <a:rPr lang="en-US" altLang="zh-CN" sz="2000">
                <a:ea typeface="宋体" pitchFamily="2" charset="-122"/>
              </a:rPr>
              <a:t>]</a:t>
            </a:r>
          </a:p>
          <a:p>
            <a:r>
              <a:rPr lang="en-US" altLang="zh-CN" sz="2000">
                <a:ea typeface="宋体" pitchFamily="2" charset="-122"/>
              </a:rPr>
              <a:t>        else</a:t>
            </a:r>
          </a:p>
          <a:p>
            <a:r>
              <a:rPr lang="en-US" altLang="zh-CN" sz="2000">
                <a:ea typeface="宋体" pitchFamily="2" charset="-122"/>
              </a:rPr>
              <a:t>            B[i,w] = B[i-1,w]</a:t>
            </a:r>
          </a:p>
          <a:p>
            <a:r>
              <a:rPr lang="en-US" altLang="zh-CN" sz="2000">
                <a:ea typeface="宋体" pitchFamily="2" charset="-122"/>
              </a:rPr>
              <a:t>    </a:t>
            </a:r>
            <a:r>
              <a:rPr lang="en-US" altLang="zh-CN" sz="2000">
                <a:solidFill>
                  <a:srgbClr val="FF0000"/>
                </a:solidFill>
                <a:ea typeface="宋体" pitchFamily="2" charset="-122"/>
              </a:rPr>
              <a:t>else </a:t>
            </a:r>
            <a:r>
              <a:rPr lang="en-US" altLang="zh-CN" sz="2000" b="1">
                <a:ea typeface="宋体" pitchFamily="2" charset="-122"/>
              </a:rPr>
              <a:t>B[i,w] = B[i-1,w]</a:t>
            </a:r>
            <a:r>
              <a:rPr lang="en-US" altLang="zh-CN" sz="2000">
                <a:ea typeface="宋体" pitchFamily="2" charset="-122"/>
              </a:rPr>
              <a:t>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46085"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46086"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46087"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46088"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46089"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46090"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46091"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46092"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46093"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46094"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46095"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46096"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46097"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46098"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6099"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6100"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6101"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6102"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6103"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6104"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46105"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6106"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46107"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46108"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46109"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46110"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46111"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46112"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6113"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46114"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46115"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46116"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6117"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6118"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6119"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6120" name="Text Box 40"/>
          <p:cNvSpPr txBox="1">
            <a:spLocks noChangeArrowheads="1"/>
          </p:cNvSpPr>
          <p:nvPr/>
        </p:nvSpPr>
        <p:spPr bwMode="auto">
          <a:xfrm>
            <a:off x="6172200" y="1752600"/>
            <a:ext cx="1470025" cy="2441575"/>
          </a:xfrm>
          <a:prstGeom prst="rect">
            <a:avLst/>
          </a:prstGeom>
          <a:noFill/>
          <a:ln w="9525">
            <a:noFill/>
            <a:miter lim="800000"/>
            <a:headEnd/>
            <a:tailEnd/>
          </a:ln>
        </p:spPr>
        <p:txBody>
          <a:bodyPr>
            <a:spAutoFit/>
          </a:bodyPr>
          <a:lstStyle/>
          <a:p>
            <a:pPr>
              <a:lnSpc>
                <a:spcPct val="110000"/>
              </a:lnSpc>
            </a:pPr>
            <a:r>
              <a:rPr lang="en-US" altLang="zh-CN" sz="2800">
                <a:ea typeface="宋体" pitchFamily="2" charset="-122"/>
              </a:rPr>
              <a:t>i=1</a:t>
            </a: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=3</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=2</a:t>
            </a:r>
          </a:p>
          <a:p>
            <a:pPr>
              <a:lnSpc>
                <a:spcPct val="110000"/>
              </a:lnSpc>
            </a:pPr>
            <a:r>
              <a:rPr lang="en-US" altLang="zh-CN" sz="2800">
                <a:ea typeface="宋体" pitchFamily="2" charset="-122"/>
              </a:rPr>
              <a:t>w=</a:t>
            </a:r>
            <a:r>
              <a:rPr lang="en-US" altLang="zh-CN" sz="2800">
                <a:solidFill>
                  <a:srgbClr val="FF0000"/>
                </a:solidFill>
                <a:ea typeface="宋体" pitchFamily="2" charset="-122"/>
              </a:rPr>
              <a:t>1</a:t>
            </a:r>
            <a:endParaRPr lang="en-US" altLang="zh-CN" sz="2800">
              <a:ea typeface="宋体" pitchFamily="2" charset="-122"/>
            </a:endParaRPr>
          </a:p>
          <a:p>
            <a:pPr>
              <a:lnSpc>
                <a:spcPct val="110000"/>
              </a:lnSpc>
            </a:pPr>
            <a:r>
              <a:rPr lang="en-US" altLang="zh-CN" sz="2800">
                <a:ea typeface="宋体" pitchFamily="2" charset="-122"/>
              </a:rPr>
              <a:t>w-w</a:t>
            </a:r>
            <a:r>
              <a:rPr lang="en-US" altLang="zh-CN" sz="2800" baseline="-25000">
                <a:ea typeface="宋体" pitchFamily="2" charset="-122"/>
              </a:rPr>
              <a:t>i</a:t>
            </a:r>
            <a:r>
              <a:rPr lang="en-US" altLang="zh-CN" sz="2800">
                <a:ea typeface="宋体" pitchFamily="2" charset="-122"/>
              </a:rPr>
              <a:t> =-1</a:t>
            </a:r>
          </a:p>
        </p:txBody>
      </p:sp>
      <p:sp>
        <p:nvSpPr>
          <p:cNvPr id="46121"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46122"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138283"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solidFill>
                  <a:srgbClr val="FF0000"/>
                </a:solidFill>
                <a:ea typeface="宋体" pitchFamily="2" charset="-122"/>
              </a:rPr>
              <a:t>0</a:t>
            </a:r>
          </a:p>
        </p:txBody>
      </p:sp>
      <p:sp>
        <p:nvSpPr>
          <p:cNvPr id="46124" name="Rectangle 44"/>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138285" name="Line 45"/>
          <p:cNvSpPr>
            <a:spLocks noChangeShapeType="1"/>
          </p:cNvSpPr>
          <p:nvPr/>
        </p:nvSpPr>
        <p:spPr bwMode="auto">
          <a:xfrm>
            <a:off x="2362200" y="2209800"/>
            <a:ext cx="304800" cy="0"/>
          </a:xfrm>
          <a:prstGeom prst="line">
            <a:avLst/>
          </a:prstGeom>
          <a:noFill/>
          <a:ln w="38100">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83" grpId="0" autoUpdateAnimBg="0"/>
      <p:bldP spid="13828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(5)</a:t>
            </a:r>
          </a:p>
        </p:txBody>
      </p:sp>
      <p:sp>
        <p:nvSpPr>
          <p:cNvPr id="47107"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47108"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a:t>
            </a:r>
            <a:r>
              <a:rPr lang="en-US" altLang="zh-CN" sz="2000">
                <a:solidFill>
                  <a:srgbClr val="FF0000"/>
                </a:solidFill>
                <a:ea typeface="宋体" pitchFamily="2" charset="-122"/>
              </a:rPr>
              <a:t>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&lt;= w</a:t>
            </a:r>
            <a:r>
              <a:rPr lang="en-US" altLang="zh-CN" sz="2000">
                <a:ea typeface="宋体" pitchFamily="2" charset="-122"/>
              </a:rPr>
              <a:t> </a:t>
            </a:r>
            <a:r>
              <a:rPr lang="en-US" altLang="zh-CN" sz="2000">
                <a:solidFill>
                  <a:srgbClr val="008000"/>
                </a:solidFill>
                <a:ea typeface="宋体" pitchFamily="2" charset="-122"/>
              </a:rPr>
              <a:t>// item i can be part of the solution</a:t>
            </a:r>
          </a:p>
          <a:p>
            <a:r>
              <a:rPr lang="en-US" altLang="zh-CN" sz="2000">
                <a:ea typeface="宋体" pitchFamily="2" charset="-122"/>
              </a:rPr>
              <a:t>        if </a:t>
            </a:r>
            <a:r>
              <a:rPr lang="en-US" altLang="zh-CN" sz="2000">
                <a:solidFill>
                  <a:srgbClr val="FF0000"/>
                </a:solidFill>
                <a:ea typeface="宋体" pitchFamily="2" charset="-122"/>
              </a:rPr>
              <a:t>b</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 B[i-1,w-w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&gt; B[i-1,w]</a:t>
            </a:r>
            <a:endParaRPr lang="en-US" altLang="zh-CN" sz="2000">
              <a:ea typeface="宋体" pitchFamily="2" charset="-122"/>
            </a:endParaRPr>
          </a:p>
          <a:p>
            <a:r>
              <a:rPr lang="en-US" altLang="zh-CN" sz="2000">
                <a:ea typeface="宋体" pitchFamily="2" charset="-122"/>
              </a:rPr>
              <a:t>            </a:t>
            </a:r>
            <a:r>
              <a:rPr lang="en-US" altLang="zh-CN" sz="2000" b="1">
                <a:ea typeface="宋体" pitchFamily="2" charset="-122"/>
              </a:rPr>
              <a:t>B[i,w] = b</a:t>
            </a:r>
            <a:r>
              <a:rPr lang="en-US" altLang="zh-CN" sz="2000" b="1" baseline="-25000">
                <a:ea typeface="宋体" pitchFamily="2" charset="-122"/>
              </a:rPr>
              <a:t>i</a:t>
            </a:r>
            <a:r>
              <a:rPr lang="en-US" altLang="zh-CN" sz="2000" b="1">
                <a:ea typeface="宋体" pitchFamily="2" charset="-122"/>
              </a:rPr>
              <a:t> + B[i-1,w- w</a:t>
            </a:r>
            <a:r>
              <a:rPr lang="en-US" altLang="zh-CN" sz="2000" b="1" baseline="-25000">
                <a:ea typeface="宋体" pitchFamily="2" charset="-122"/>
              </a:rPr>
              <a:t>i</a:t>
            </a:r>
            <a:r>
              <a:rPr lang="en-US" altLang="zh-CN" sz="2000" b="1">
                <a:ea typeface="宋体" pitchFamily="2" charset="-122"/>
              </a:rPr>
              <a:t>]</a:t>
            </a:r>
          </a:p>
          <a:p>
            <a:r>
              <a:rPr lang="en-US" altLang="zh-CN" sz="2000">
                <a:ea typeface="宋体" pitchFamily="2" charset="-122"/>
              </a:rPr>
              <a:t>        else</a:t>
            </a:r>
          </a:p>
          <a:p>
            <a:r>
              <a:rPr lang="en-US" altLang="zh-CN" sz="2000">
                <a:ea typeface="宋体" pitchFamily="2" charset="-122"/>
              </a:rPr>
              <a:t>            B[i,w] = B[i-1,w]</a:t>
            </a:r>
            <a:endParaRPr lang="en-US" altLang="zh-CN" sz="2000">
              <a:solidFill>
                <a:srgbClr val="FF0000"/>
              </a:solidFill>
              <a:ea typeface="宋体" pitchFamily="2" charset="-122"/>
            </a:endParaRPr>
          </a:p>
          <a:p>
            <a:r>
              <a:rPr lang="en-US" altLang="zh-CN" sz="2000">
                <a:ea typeface="宋体" pitchFamily="2" charset="-122"/>
              </a:rPr>
              <a:t>    else B[i,w] = B[i-1,w]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47109"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47110"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47111"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47112"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47113"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47114"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47115"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47116"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47117"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47118"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47119"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47120"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47121"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47122"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7123"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7124"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7125"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7126"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7127"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7128"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47129"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7130"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47131"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47132"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47133"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47134"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47135"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47136"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7137"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47138"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47139"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47140"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7141"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7142"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7143"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7144" name="Text Box 40"/>
          <p:cNvSpPr txBox="1">
            <a:spLocks noChangeArrowheads="1"/>
          </p:cNvSpPr>
          <p:nvPr/>
        </p:nvSpPr>
        <p:spPr bwMode="auto">
          <a:xfrm>
            <a:off x="6172200" y="1752600"/>
            <a:ext cx="1350963" cy="2441575"/>
          </a:xfrm>
          <a:prstGeom prst="rect">
            <a:avLst/>
          </a:prstGeom>
          <a:noFill/>
          <a:ln w="9525">
            <a:noFill/>
            <a:miter lim="800000"/>
            <a:headEnd/>
            <a:tailEnd/>
          </a:ln>
        </p:spPr>
        <p:txBody>
          <a:bodyPr>
            <a:spAutoFit/>
          </a:bodyPr>
          <a:lstStyle/>
          <a:p>
            <a:pPr>
              <a:lnSpc>
                <a:spcPct val="110000"/>
              </a:lnSpc>
            </a:pPr>
            <a:r>
              <a:rPr lang="en-US" altLang="zh-CN" sz="2800">
                <a:ea typeface="宋体" pitchFamily="2" charset="-122"/>
              </a:rPr>
              <a:t>i=1</a:t>
            </a: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=3</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=2</a:t>
            </a:r>
          </a:p>
          <a:p>
            <a:pPr>
              <a:lnSpc>
                <a:spcPct val="110000"/>
              </a:lnSpc>
            </a:pPr>
            <a:r>
              <a:rPr lang="en-US" altLang="zh-CN" sz="2800">
                <a:ea typeface="宋体" pitchFamily="2" charset="-122"/>
              </a:rPr>
              <a:t>w=</a:t>
            </a:r>
            <a:r>
              <a:rPr lang="en-US" altLang="zh-CN" sz="2800">
                <a:solidFill>
                  <a:srgbClr val="FF0000"/>
                </a:solidFill>
                <a:ea typeface="宋体" pitchFamily="2" charset="-122"/>
              </a:rPr>
              <a:t>2</a:t>
            </a:r>
            <a:endParaRPr lang="en-US" altLang="zh-CN" sz="2800">
              <a:ea typeface="宋体" pitchFamily="2" charset="-122"/>
            </a:endParaRPr>
          </a:p>
          <a:p>
            <a:pPr>
              <a:lnSpc>
                <a:spcPct val="110000"/>
              </a:lnSpc>
            </a:pPr>
            <a:r>
              <a:rPr lang="en-US" altLang="zh-CN" sz="2800">
                <a:ea typeface="宋体" pitchFamily="2" charset="-122"/>
              </a:rPr>
              <a:t>w-w</a:t>
            </a:r>
            <a:r>
              <a:rPr lang="en-US" altLang="zh-CN" sz="2800" baseline="-25000">
                <a:ea typeface="宋体" pitchFamily="2" charset="-122"/>
              </a:rPr>
              <a:t>i</a:t>
            </a:r>
            <a:r>
              <a:rPr lang="en-US" altLang="zh-CN" sz="2800">
                <a:ea typeface="宋体" pitchFamily="2" charset="-122"/>
              </a:rPr>
              <a:t> =0</a:t>
            </a:r>
          </a:p>
        </p:txBody>
      </p:sp>
      <p:sp>
        <p:nvSpPr>
          <p:cNvPr id="47145"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47146"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47147"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149548"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3</a:t>
            </a:r>
            <a:endParaRPr lang="en-US" altLang="zh-CN">
              <a:ea typeface="宋体" pitchFamily="2" charset="-122"/>
            </a:endParaRPr>
          </a:p>
        </p:txBody>
      </p:sp>
      <p:sp>
        <p:nvSpPr>
          <p:cNvPr id="149549" name="Line 45"/>
          <p:cNvSpPr>
            <a:spLocks noChangeShapeType="1"/>
          </p:cNvSpPr>
          <p:nvPr/>
        </p:nvSpPr>
        <p:spPr bwMode="auto">
          <a:xfrm>
            <a:off x="2362200" y="1828800"/>
            <a:ext cx="381000" cy="762000"/>
          </a:xfrm>
          <a:prstGeom prst="line">
            <a:avLst/>
          </a:prstGeom>
          <a:noFill/>
          <a:ln w="38100">
            <a:solidFill>
              <a:schemeClr val="tx1"/>
            </a:solidFill>
            <a:round/>
            <a:headEnd/>
            <a:tailEnd type="triangle" w="med" len="med"/>
          </a:ln>
        </p:spPr>
        <p:txBody>
          <a:bodyPr wrap="none" anchor="ctr"/>
          <a:lstStyle/>
          <a:p>
            <a:endParaRPr lang="en-US"/>
          </a:p>
        </p:txBody>
      </p:sp>
      <p:sp>
        <p:nvSpPr>
          <p:cNvPr id="47150" name="Rectangle 46"/>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9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48" grpId="0" autoUpdateAnimBg="0"/>
      <p:bldP spid="14954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(6)</a:t>
            </a:r>
          </a:p>
        </p:txBody>
      </p:sp>
      <p:sp>
        <p:nvSpPr>
          <p:cNvPr id="48131"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48132"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a:t>
            </a:r>
            <a:r>
              <a:rPr lang="en-US" altLang="zh-CN" sz="2000">
                <a:solidFill>
                  <a:srgbClr val="FF0000"/>
                </a:solidFill>
                <a:ea typeface="宋体" pitchFamily="2" charset="-122"/>
              </a:rPr>
              <a:t>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&lt;= w</a:t>
            </a:r>
            <a:r>
              <a:rPr lang="en-US" altLang="zh-CN" sz="2000">
                <a:ea typeface="宋体" pitchFamily="2" charset="-122"/>
              </a:rPr>
              <a:t> </a:t>
            </a:r>
            <a:r>
              <a:rPr lang="en-US" altLang="zh-CN" sz="2000">
                <a:solidFill>
                  <a:srgbClr val="008000"/>
                </a:solidFill>
                <a:ea typeface="宋体" pitchFamily="2" charset="-122"/>
              </a:rPr>
              <a:t>// item i can be part of the solution</a:t>
            </a:r>
            <a:endParaRPr lang="en-US" altLang="zh-CN" sz="2000">
              <a:ea typeface="宋体" pitchFamily="2" charset="-122"/>
            </a:endParaRPr>
          </a:p>
          <a:p>
            <a:r>
              <a:rPr lang="en-US" altLang="zh-CN" sz="2000">
                <a:ea typeface="宋体" pitchFamily="2" charset="-122"/>
              </a:rPr>
              <a:t>        if </a:t>
            </a:r>
            <a:r>
              <a:rPr lang="en-US" altLang="zh-CN" sz="2000">
                <a:solidFill>
                  <a:srgbClr val="FF0000"/>
                </a:solidFill>
                <a:ea typeface="宋体" pitchFamily="2" charset="-122"/>
              </a:rPr>
              <a:t>b</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 B[i-1,w-w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&gt; B[i-1,w]</a:t>
            </a:r>
            <a:endParaRPr lang="en-US" altLang="zh-CN" sz="2000">
              <a:ea typeface="宋体" pitchFamily="2" charset="-122"/>
            </a:endParaRPr>
          </a:p>
          <a:p>
            <a:r>
              <a:rPr lang="en-US" altLang="zh-CN" sz="2000">
                <a:ea typeface="宋体" pitchFamily="2" charset="-122"/>
              </a:rPr>
              <a:t>            </a:t>
            </a:r>
            <a:r>
              <a:rPr lang="en-US" altLang="zh-CN" sz="2000" b="1">
                <a:ea typeface="宋体" pitchFamily="2" charset="-122"/>
              </a:rPr>
              <a:t>B[i,w] = b</a:t>
            </a:r>
            <a:r>
              <a:rPr lang="en-US" altLang="zh-CN" sz="2000" b="1" baseline="-25000">
                <a:ea typeface="宋体" pitchFamily="2" charset="-122"/>
              </a:rPr>
              <a:t>i</a:t>
            </a:r>
            <a:r>
              <a:rPr lang="en-US" altLang="zh-CN" sz="2000" b="1">
                <a:ea typeface="宋体" pitchFamily="2" charset="-122"/>
              </a:rPr>
              <a:t> + B[i-1,w- w</a:t>
            </a:r>
            <a:r>
              <a:rPr lang="en-US" altLang="zh-CN" sz="2000" b="1" baseline="-25000">
                <a:ea typeface="宋体" pitchFamily="2" charset="-122"/>
              </a:rPr>
              <a:t>i</a:t>
            </a:r>
            <a:r>
              <a:rPr lang="en-US" altLang="zh-CN" sz="2000" b="1">
                <a:ea typeface="宋体" pitchFamily="2" charset="-122"/>
              </a:rPr>
              <a:t>]</a:t>
            </a:r>
            <a:endParaRPr lang="en-US" altLang="zh-CN" sz="2000">
              <a:ea typeface="宋体" pitchFamily="2" charset="-122"/>
            </a:endParaRPr>
          </a:p>
          <a:p>
            <a:r>
              <a:rPr lang="en-US" altLang="zh-CN" sz="2000">
                <a:ea typeface="宋体" pitchFamily="2" charset="-122"/>
              </a:rPr>
              <a:t>        else</a:t>
            </a:r>
          </a:p>
          <a:p>
            <a:r>
              <a:rPr lang="en-US" altLang="zh-CN" sz="2000">
                <a:ea typeface="宋体" pitchFamily="2" charset="-122"/>
              </a:rPr>
              <a:t>            B[i,w] = B[i-1,w]</a:t>
            </a:r>
          </a:p>
          <a:p>
            <a:r>
              <a:rPr lang="en-US" altLang="zh-CN" sz="2000">
                <a:ea typeface="宋体" pitchFamily="2" charset="-122"/>
              </a:rPr>
              <a:t>    else B[i,w] = B[i-1,w]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48133"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48134"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48135"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48136"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48137"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48138"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48139"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48140"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48141"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48142"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48143"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48144"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48145"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48146"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8147"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8148"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8149"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8150"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8151"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8152"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48153"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8154"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48155"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48156"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48157"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48158"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48159"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48160"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8161"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48162"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48163"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48164"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8165"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8166"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8167"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8168"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a:ea typeface="宋体" pitchFamily="2" charset="-122"/>
              </a:rPr>
              <a:t>i=1</a:t>
            </a: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=3</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=2</a:t>
            </a:r>
          </a:p>
          <a:p>
            <a:pPr>
              <a:lnSpc>
                <a:spcPct val="110000"/>
              </a:lnSpc>
            </a:pPr>
            <a:r>
              <a:rPr lang="en-US" altLang="zh-CN" sz="2800">
                <a:ea typeface="宋体" pitchFamily="2" charset="-122"/>
              </a:rPr>
              <a:t>w=</a:t>
            </a:r>
            <a:r>
              <a:rPr lang="en-US" altLang="zh-CN" sz="2800">
                <a:solidFill>
                  <a:srgbClr val="FF0000"/>
                </a:solidFill>
                <a:ea typeface="宋体" pitchFamily="2" charset="-122"/>
              </a:rPr>
              <a:t>3</a:t>
            </a:r>
            <a:endParaRPr lang="en-US" altLang="zh-CN" sz="2800">
              <a:ea typeface="宋体" pitchFamily="2" charset="-122"/>
            </a:endParaRPr>
          </a:p>
          <a:p>
            <a:pPr>
              <a:lnSpc>
                <a:spcPct val="110000"/>
              </a:lnSpc>
            </a:pPr>
            <a:r>
              <a:rPr lang="en-US" altLang="zh-CN" sz="2800">
                <a:ea typeface="宋体" pitchFamily="2" charset="-122"/>
              </a:rPr>
              <a:t>w-w</a:t>
            </a:r>
            <a:r>
              <a:rPr lang="en-US" altLang="zh-CN" sz="2800" baseline="-25000">
                <a:ea typeface="宋体" pitchFamily="2" charset="-122"/>
              </a:rPr>
              <a:t>i</a:t>
            </a:r>
            <a:r>
              <a:rPr lang="en-US" altLang="zh-CN" sz="2800">
                <a:ea typeface="宋体" pitchFamily="2" charset="-122"/>
              </a:rPr>
              <a:t>=1</a:t>
            </a:r>
          </a:p>
        </p:txBody>
      </p:sp>
      <p:sp>
        <p:nvSpPr>
          <p:cNvPr id="48169"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48170"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48171"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8172"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150573"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3</a:t>
            </a:r>
            <a:endParaRPr lang="en-US" altLang="zh-CN">
              <a:ea typeface="宋体" pitchFamily="2" charset="-122"/>
            </a:endParaRPr>
          </a:p>
        </p:txBody>
      </p:sp>
      <p:sp>
        <p:nvSpPr>
          <p:cNvPr id="150574" name="Line 46"/>
          <p:cNvSpPr>
            <a:spLocks noChangeShapeType="1"/>
          </p:cNvSpPr>
          <p:nvPr/>
        </p:nvSpPr>
        <p:spPr bwMode="auto">
          <a:xfrm>
            <a:off x="2286000" y="2286000"/>
            <a:ext cx="457200" cy="762000"/>
          </a:xfrm>
          <a:prstGeom prst="line">
            <a:avLst/>
          </a:prstGeom>
          <a:noFill/>
          <a:ln w="38100">
            <a:solidFill>
              <a:schemeClr val="tx1"/>
            </a:solidFill>
            <a:round/>
            <a:headEnd/>
            <a:tailEnd type="triangle" w="med" len="med"/>
          </a:ln>
        </p:spPr>
        <p:txBody>
          <a:bodyPr wrap="none" anchor="ctr"/>
          <a:lstStyle/>
          <a:p>
            <a:endParaRPr lang="en-US"/>
          </a:p>
        </p:txBody>
      </p:sp>
      <p:sp>
        <p:nvSpPr>
          <p:cNvPr id="48175" name="Rectangle 47"/>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73" grpId="0" autoUpdateAnimBg="0"/>
      <p:bldP spid="15057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(7)</a:t>
            </a:r>
          </a:p>
        </p:txBody>
      </p:sp>
      <p:sp>
        <p:nvSpPr>
          <p:cNvPr id="49155"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49156"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a:t>
            </a:r>
            <a:r>
              <a:rPr lang="en-US" altLang="zh-CN" sz="2000">
                <a:solidFill>
                  <a:srgbClr val="FF0000"/>
                </a:solidFill>
                <a:ea typeface="宋体" pitchFamily="2" charset="-122"/>
              </a:rPr>
              <a:t>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&lt;= w</a:t>
            </a:r>
            <a:r>
              <a:rPr lang="en-US" altLang="zh-CN" sz="2000">
                <a:ea typeface="宋体" pitchFamily="2" charset="-122"/>
              </a:rPr>
              <a:t> </a:t>
            </a:r>
            <a:r>
              <a:rPr lang="en-US" altLang="zh-CN" sz="2000">
                <a:solidFill>
                  <a:srgbClr val="008000"/>
                </a:solidFill>
                <a:ea typeface="宋体" pitchFamily="2" charset="-122"/>
              </a:rPr>
              <a:t>// item i can be part of the solution</a:t>
            </a:r>
            <a:endParaRPr lang="en-US" altLang="zh-CN" sz="2000">
              <a:ea typeface="宋体" pitchFamily="2" charset="-122"/>
            </a:endParaRPr>
          </a:p>
          <a:p>
            <a:r>
              <a:rPr lang="en-US" altLang="zh-CN" sz="2000">
                <a:ea typeface="宋体" pitchFamily="2" charset="-122"/>
              </a:rPr>
              <a:t>        if </a:t>
            </a:r>
            <a:r>
              <a:rPr lang="en-US" altLang="zh-CN" sz="2000">
                <a:solidFill>
                  <a:srgbClr val="FF0000"/>
                </a:solidFill>
                <a:ea typeface="宋体" pitchFamily="2" charset="-122"/>
              </a:rPr>
              <a:t>b</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 B[i-1,w-w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&gt; B[i-1,w]</a:t>
            </a:r>
            <a:endParaRPr lang="en-US" altLang="zh-CN" sz="2000">
              <a:ea typeface="宋体" pitchFamily="2" charset="-122"/>
            </a:endParaRPr>
          </a:p>
          <a:p>
            <a:r>
              <a:rPr lang="en-US" altLang="zh-CN" sz="2000">
                <a:ea typeface="宋体" pitchFamily="2" charset="-122"/>
              </a:rPr>
              <a:t>            </a:t>
            </a:r>
            <a:r>
              <a:rPr lang="en-US" altLang="zh-CN" sz="2000" b="1">
                <a:ea typeface="宋体" pitchFamily="2" charset="-122"/>
              </a:rPr>
              <a:t>B[i,w] = b</a:t>
            </a:r>
            <a:r>
              <a:rPr lang="en-US" altLang="zh-CN" sz="2000" b="1" baseline="-25000">
                <a:ea typeface="宋体" pitchFamily="2" charset="-122"/>
              </a:rPr>
              <a:t>i</a:t>
            </a:r>
            <a:r>
              <a:rPr lang="en-US" altLang="zh-CN" sz="2000" b="1">
                <a:ea typeface="宋体" pitchFamily="2" charset="-122"/>
              </a:rPr>
              <a:t> + B[i-1,w- w</a:t>
            </a:r>
            <a:r>
              <a:rPr lang="en-US" altLang="zh-CN" sz="2000" b="1" baseline="-25000">
                <a:ea typeface="宋体" pitchFamily="2" charset="-122"/>
              </a:rPr>
              <a:t>i</a:t>
            </a:r>
            <a:r>
              <a:rPr lang="en-US" altLang="zh-CN" sz="2000" b="1">
                <a:ea typeface="宋体" pitchFamily="2" charset="-122"/>
              </a:rPr>
              <a:t>]</a:t>
            </a:r>
            <a:endParaRPr lang="en-US" altLang="zh-CN" sz="2000">
              <a:ea typeface="宋体" pitchFamily="2" charset="-122"/>
            </a:endParaRPr>
          </a:p>
          <a:p>
            <a:r>
              <a:rPr lang="en-US" altLang="zh-CN" sz="2000">
                <a:ea typeface="宋体" pitchFamily="2" charset="-122"/>
              </a:rPr>
              <a:t>        else</a:t>
            </a:r>
          </a:p>
          <a:p>
            <a:r>
              <a:rPr lang="en-US" altLang="zh-CN" sz="2000">
                <a:ea typeface="宋体" pitchFamily="2" charset="-122"/>
              </a:rPr>
              <a:t>            B[i,w] = B[i-1,w]</a:t>
            </a:r>
          </a:p>
          <a:p>
            <a:r>
              <a:rPr lang="en-US" altLang="zh-CN" sz="2000">
                <a:ea typeface="宋体" pitchFamily="2" charset="-122"/>
              </a:rPr>
              <a:t>    else B[i,w] = B[i-1,w]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49157"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49158"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49159"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49160"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49161"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49162"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49163"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49164"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49165"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49166"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49167"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49168"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49169"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49170"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9171"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9172"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9173"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9174"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9175"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9176"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49177"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9178"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49179"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49180"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49181"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49182"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49183"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49184"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9185"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49186"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49187"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49188"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9189"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9190"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9191"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9192"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a:ea typeface="宋体" pitchFamily="2" charset="-122"/>
              </a:rPr>
              <a:t>i=1</a:t>
            </a: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=3</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=2</a:t>
            </a:r>
          </a:p>
          <a:p>
            <a:pPr>
              <a:lnSpc>
                <a:spcPct val="110000"/>
              </a:lnSpc>
            </a:pPr>
            <a:r>
              <a:rPr lang="en-US" altLang="zh-CN" sz="2800">
                <a:ea typeface="宋体" pitchFamily="2" charset="-122"/>
              </a:rPr>
              <a:t>w=</a:t>
            </a:r>
            <a:r>
              <a:rPr lang="en-US" altLang="zh-CN" sz="2800">
                <a:solidFill>
                  <a:srgbClr val="FF0000"/>
                </a:solidFill>
                <a:ea typeface="宋体" pitchFamily="2" charset="-122"/>
              </a:rPr>
              <a:t>4</a:t>
            </a:r>
            <a:endParaRPr lang="en-US" altLang="zh-CN" sz="2800">
              <a:ea typeface="宋体" pitchFamily="2" charset="-122"/>
            </a:endParaRPr>
          </a:p>
          <a:p>
            <a:pPr>
              <a:lnSpc>
                <a:spcPct val="110000"/>
              </a:lnSpc>
            </a:pPr>
            <a:r>
              <a:rPr lang="en-US" altLang="zh-CN" sz="2800">
                <a:ea typeface="宋体" pitchFamily="2" charset="-122"/>
              </a:rPr>
              <a:t>w-w</a:t>
            </a:r>
            <a:r>
              <a:rPr lang="en-US" altLang="zh-CN" sz="2800" baseline="-25000">
                <a:ea typeface="宋体" pitchFamily="2" charset="-122"/>
              </a:rPr>
              <a:t>i</a:t>
            </a:r>
            <a:r>
              <a:rPr lang="en-US" altLang="zh-CN" sz="2800">
                <a:ea typeface="宋体" pitchFamily="2" charset="-122"/>
              </a:rPr>
              <a:t>=2</a:t>
            </a:r>
          </a:p>
        </p:txBody>
      </p:sp>
      <p:sp>
        <p:nvSpPr>
          <p:cNvPr id="49193"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49194"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49195"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49196"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49197"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152622" name="Line 46"/>
          <p:cNvSpPr>
            <a:spLocks noChangeShapeType="1"/>
          </p:cNvSpPr>
          <p:nvPr/>
        </p:nvSpPr>
        <p:spPr bwMode="auto">
          <a:xfrm>
            <a:off x="2362200" y="2667000"/>
            <a:ext cx="304800" cy="838200"/>
          </a:xfrm>
          <a:prstGeom prst="line">
            <a:avLst/>
          </a:prstGeom>
          <a:noFill/>
          <a:ln w="38100">
            <a:solidFill>
              <a:schemeClr val="tx1"/>
            </a:solidFill>
            <a:round/>
            <a:headEnd/>
            <a:tailEnd type="triangle" w="med" len="med"/>
          </a:ln>
        </p:spPr>
        <p:txBody>
          <a:bodyPr wrap="none" anchor="ctr"/>
          <a:lstStyle/>
          <a:p>
            <a:endParaRPr lang="en-US"/>
          </a:p>
        </p:txBody>
      </p:sp>
      <p:sp>
        <p:nvSpPr>
          <p:cNvPr id="152623"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3</a:t>
            </a:r>
            <a:endParaRPr lang="en-US" altLang="zh-CN">
              <a:ea typeface="宋体" pitchFamily="2" charset="-122"/>
            </a:endParaRPr>
          </a:p>
        </p:txBody>
      </p:sp>
      <p:sp>
        <p:nvSpPr>
          <p:cNvPr id="49200" name="Rectangle 48"/>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6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22" grpId="0" animBg="1"/>
      <p:bldP spid="15262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(8)</a:t>
            </a:r>
          </a:p>
        </p:txBody>
      </p:sp>
      <p:sp>
        <p:nvSpPr>
          <p:cNvPr id="5017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50180"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a:t>
            </a:r>
            <a:r>
              <a:rPr lang="en-US" altLang="zh-CN" sz="2000">
                <a:solidFill>
                  <a:srgbClr val="FF0000"/>
                </a:solidFill>
                <a:ea typeface="宋体" pitchFamily="2" charset="-122"/>
              </a:rPr>
              <a:t>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&lt;= w</a:t>
            </a:r>
            <a:r>
              <a:rPr lang="en-US" altLang="zh-CN" sz="2000">
                <a:ea typeface="宋体" pitchFamily="2" charset="-122"/>
              </a:rPr>
              <a:t> </a:t>
            </a:r>
            <a:r>
              <a:rPr lang="en-US" altLang="zh-CN" sz="2000">
                <a:solidFill>
                  <a:srgbClr val="008000"/>
                </a:solidFill>
                <a:ea typeface="宋体" pitchFamily="2" charset="-122"/>
              </a:rPr>
              <a:t>// item i can be part of the solution</a:t>
            </a:r>
            <a:endParaRPr lang="en-US" altLang="zh-CN" sz="2000">
              <a:ea typeface="宋体" pitchFamily="2" charset="-122"/>
            </a:endParaRPr>
          </a:p>
          <a:p>
            <a:r>
              <a:rPr lang="en-US" altLang="zh-CN" sz="2000">
                <a:ea typeface="宋体" pitchFamily="2" charset="-122"/>
              </a:rPr>
              <a:t>        if </a:t>
            </a:r>
            <a:r>
              <a:rPr lang="en-US" altLang="zh-CN" sz="2000">
                <a:solidFill>
                  <a:srgbClr val="FF0000"/>
                </a:solidFill>
                <a:ea typeface="宋体" pitchFamily="2" charset="-122"/>
              </a:rPr>
              <a:t>b</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 B[i-1,w-w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&gt; B[i-1,w]</a:t>
            </a:r>
            <a:endParaRPr lang="en-US" altLang="zh-CN" sz="2000">
              <a:ea typeface="宋体" pitchFamily="2" charset="-122"/>
            </a:endParaRPr>
          </a:p>
          <a:p>
            <a:r>
              <a:rPr lang="en-US" altLang="zh-CN" sz="2000">
                <a:ea typeface="宋体" pitchFamily="2" charset="-122"/>
              </a:rPr>
              <a:t>            </a:t>
            </a:r>
            <a:r>
              <a:rPr lang="en-US" altLang="zh-CN" sz="2000" b="1">
                <a:ea typeface="宋体" pitchFamily="2" charset="-122"/>
              </a:rPr>
              <a:t>B[i,w] = b</a:t>
            </a:r>
            <a:r>
              <a:rPr lang="en-US" altLang="zh-CN" sz="2000" b="1" baseline="-25000">
                <a:ea typeface="宋体" pitchFamily="2" charset="-122"/>
              </a:rPr>
              <a:t>i</a:t>
            </a:r>
            <a:r>
              <a:rPr lang="en-US" altLang="zh-CN" sz="2000" b="1">
                <a:ea typeface="宋体" pitchFamily="2" charset="-122"/>
              </a:rPr>
              <a:t> + B[i-1,w- w</a:t>
            </a:r>
            <a:r>
              <a:rPr lang="en-US" altLang="zh-CN" sz="2000" b="1" baseline="-25000">
                <a:ea typeface="宋体" pitchFamily="2" charset="-122"/>
              </a:rPr>
              <a:t>i</a:t>
            </a:r>
            <a:r>
              <a:rPr lang="en-US" altLang="zh-CN" sz="2000" b="1">
                <a:ea typeface="宋体" pitchFamily="2" charset="-122"/>
              </a:rPr>
              <a:t>]</a:t>
            </a:r>
            <a:endParaRPr lang="en-US" altLang="zh-CN" sz="2000">
              <a:ea typeface="宋体" pitchFamily="2" charset="-122"/>
            </a:endParaRPr>
          </a:p>
          <a:p>
            <a:r>
              <a:rPr lang="en-US" altLang="zh-CN" sz="2000">
                <a:ea typeface="宋体" pitchFamily="2" charset="-122"/>
              </a:rPr>
              <a:t>        else</a:t>
            </a:r>
          </a:p>
          <a:p>
            <a:r>
              <a:rPr lang="en-US" altLang="zh-CN" sz="2000">
                <a:ea typeface="宋体" pitchFamily="2" charset="-122"/>
              </a:rPr>
              <a:t>            B[i,w] = B[i-1,w]</a:t>
            </a:r>
          </a:p>
          <a:p>
            <a:r>
              <a:rPr lang="en-US" altLang="zh-CN" sz="2000">
                <a:ea typeface="宋体" pitchFamily="2" charset="-122"/>
              </a:rPr>
              <a:t>    else B[i,w] = B[i-1,w]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5018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5018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5018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5018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5018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5018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5018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5018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5018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5019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5019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5019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5019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5019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019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019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019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019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019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020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5020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020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020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020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020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020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5020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5020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020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021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021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021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021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021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021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0216"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a:ea typeface="宋体" pitchFamily="2" charset="-122"/>
              </a:rPr>
              <a:t>i=1</a:t>
            </a: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=3</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=2</a:t>
            </a:r>
          </a:p>
          <a:p>
            <a:pPr>
              <a:lnSpc>
                <a:spcPct val="110000"/>
              </a:lnSpc>
            </a:pPr>
            <a:r>
              <a:rPr lang="en-US" altLang="zh-CN" sz="2800">
                <a:ea typeface="宋体" pitchFamily="2" charset="-122"/>
              </a:rPr>
              <a:t>w=</a:t>
            </a:r>
            <a:r>
              <a:rPr lang="en-US" altLang="zh-CN" sz="2800">
                <a:solidFill>
                  <a:srgbClr val="FF0000"/>
                </a:solidFill>
                <a:ea typeface="宋体" pitchFamily="2" charset="-122"/>
              </a:rPr>
              <a:t>5</a:t>
            </a:r>
            <a:endParaRPr lang="en-US" altLang="zh-CN" sz="2800">
              <a:ea typeface="宋体" pitchFamily="2" charset="-122"/>
            </a:endParaRPr>
          </a:p>
          <a:p>
            <a:pPr>
              <a:lnSpc>
                <a:spcPct val="110000"/>
              </a:lnSpc>
            </a:pPr>
            <a:r>
              <a:rPr lang="en-US" altLang="zh-CN" sz="2800">
                <a:ea typeface="宋体" pitchFamily="2" charset="-122"/>
              </a:rPr>
              <a:t>w-w</a:t>
            </a:r>
            <a:r>
              <a:rPr lang="en-US" altLang="zh-CN" sz="2800" baseline="-25000">
                <a:ea typeface="宋体" pitchFamily="2" charset="-122"/>
              </a:rPr>
              <a:t>i</a:t>
            </a:r>
            <a:r>
              <a:rPr lang="en-US" altLang="zh-CN" sz="2800">
                <a:ea typeface="宋体" pitchFamily="2" charset="-122"/>
              </a:rPr>
              <a:t>=2</a:t>
            </a:r>
          </a:p>
        </p:txBody>
      </p:sp>
      <p:sp>
        <p:nvSpPr>
          <p:cNvPr id="5021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5021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021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0220"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0221"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153646" name="Line 46"/>
          <p:cNvSpPr>
            <a:spLocks noChangeShapeType="1"/>
          </p:cNvSpPr>
          <p:nvPr/>
        </p:nvSpPr>
        <p:spPr bwMode="auto">
          <a:xfrm>
            <a:off x="2362200" y="3124200"/>
            <a:ext cx="304800" cy="838200"/>
          </a:xfrm>
          <a:prstGeom prst="line">
            <a:avLst/>
          </a:prstGeom>
          <a:noFill/>
          <a:ln w="38100">
            <a:solidFill>
              <a:schemeClr val="tx1"/>
            </a:solidFill>
            <a:round/>
            <a:headEnd/>
            <a:tailEnd type="triangle" w="med" len="med"/>
          </a:ln>
        </p:spPr>
        <p:txBody>
          <a:bodyPr wrap="none" anchor="ctr"/>
          <a:lstStyle/>
          <a:p>
            <a:endParaRPr lang="en-US"/>
          </a:p>
        </p:txBody>
      </p:sp>
      <p:sp>
        <p:nvSpPr>
          <p:cNvPr id="50223"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0224" name="Rectangle 48"/>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153649" name="Text Box 49"/>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3</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6" grpId="0" animBg="1"/>
      <p:bldP spid="15364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(9)</a:t>
            </a:r>
          </a:p>
        </p:txBody>
      </p:sp>
      <p:sp>
        <p:nvSpPr>
          <p:cNvPr id="51203"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51204"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w</a:t>
            </a:r>
            <a:r>
              <a:rPr lang="en-US" altLang="zh-CN" sz="2000" baseline="-25000">
                <a:ea typeface="宋体" pitchFamily="2" charset="-122"/>
              </a:rPr>
              <a:t>i</a:t>
            </a:r>
            <a:r>
              <a:rPr lang="en-US" altLang="zh-CN" sz="2000">
                <a:ea typeface="宋体" pitchFamily="2" charset="-122"/>
              </a:rPr>
              <a:t> &lt;= w </a:t>
            </a:r>
            <a:r>
              <a:rPr lang="en-US" altLang="zh-CN" sz="2000">
                <a:solidFill>
                  <a:srgbClr val="008000"/>
                </a:solidFill>
                <a:ea typeface="宋体" pitchFamily="2" charset="-122"/>
              </a:rPr>
              <a:t>// item i can be part of the solution</a:t>
            </a:r>
            <a:endParaRPr lang="en-US" altLang="zh-CN" sz="2000">
              <a:ea typeface="宋体" pitchFamily="2" charset="-122"/>
            </a:endParaRPr>
          </a:p>
          <a:p>
            <a:r>
              <a:rPr lang="en-US" altLang="zh-CN" sz="2000">
                <a:ea typeface="宋体" pitchFamily="2" charset="-122"/>
              </a:rPr>
              <a:t>        if b</a:t>
            </a:r>
            <a:r>
              <a:rPr lang="en-US" altLang="zh-CN" sz="2000" baseline="-25000">
                <a:ea typeface="宋体" pitchFamily="2" charset="-122"/>
              </a:rPr>
              <a:t>i</a:t>
            </a:r>
            <a:r>
              <a:rPr lang="en-US" altLang="zh-CN" sz="2000">
                <a:ea typeface="宋体" pitchFamily="2" charset="-122"/>
              </a:rPr>
              <a:t> + B[i-1,w-w</a:t>
            </a:r>
            <a:r>
              <a:rPr lang="en-US" altLang="zh-CN" sz="2000" baseline="-25000">
                <a:ea typeface="宋体" pitchFamily="2" charset="-122"/>
              </a:rPr>
              <a:t>i</a:t>
            </a:r>
            <a:r>
              <a:rPr lang="en-US" altLang="zh-CN" sz="2000">
                <a:ea typeface="宋体" pitchFamily="2" charset="-122"/>
              </a:rPr>
              <a:t>] &gt; B[i-1,w]</a:t>
            </a:r>
          </a:p>
          <a:p>
            <a:r>
              <a:rPr lang="en-US" altLang="zh-CN" sz="2000">
                <a:ea typeface="宋体" pitchFamily="2" charset="-122"/>
              </a:rPr>
              <a:t>            B[i,w] = b</a:t>
            </a:r>
            <a:r>
              <a:rPr lang="en-US" altLang="zh-CN" sz="2000" baseline="-25000">
                <a:ea typeface="宋体" pitchFamily="2" charset="-122"/>
              </a:rPr>
              <a:t>i</a:t>
            </a:r>
            <a:r>
              <a:rPr lang="en-US" altLang="zh-CN" sz="2000">
                <a:ea typeface="宋体" pitchFamily="2" charset="-122"/>
              </a:rPr>
              <a:t> + B[i-1,w- w</a:t>
            </a:r>
            <a:r>
              <a:rPr lang="en-US" altLang="zh-CN" sz="2000" baseline="-25000">
                <a:ea typeface="宋体" pitchFamily="2" charset="-122"/>
              </a:rPr>
              <a:t>i</a:t>
            </a:r>
            <a:r>
              <a:rPr lang="en-US" altLang="zh-CN" sz="2000">
                <a:ea typeface="宋体" pitchFamily="2" charset="-122"/>
              </a:rPr>
              <a:t>]</a:t>
            </a:r>
          </a:p>
          <a:p>
            <a:r>
              <a:rPr lang="en-US" altLang="zh-CN" sz="2000">
                <a:ea typeface="宋体" pitchFamily="2" charset="-122"/>
              </a:rPr>
              <a:t>        else</a:t>
            </a:r>
          </a:p>
          <a:p>
            <a:r>
              <a:rPr lang="en-US" altLang="zh-CN" sz="2000">
                <a:ea typeface="宋体" pitchFamily="2" charset="-122"/>
              </a:rPr>
              <a:t>            B[i,w] = B[i-1,w]</a:t>
            </a:r>
          </a:p>
          <a:p>
            <a:r>
              <a:rPr lang="en-US" altLang="zh-CN" sz="2000">
                <a:ea typeface="宋体" pitchFamily="2" charset="-122"/>
              </a:rPr>
              <a:t>    </a:t>
            </a:r>
            <a:r>
              <a:rPr lang="en-US" altLang="zh-CN" sz="2000">
                <a:solidFill>
                  <a:srgbClr val="FF0000"/>
                </a:solidFill>
                <a:ea typeface="宋体" pitchFamily="2" charset="-122"/>
              </a:rPr>
              <a:t>else</a:t>
            </a:r>
            <a:r>
              <a:rPr lang="en-US" altLang="zh-CN" sz="2000">
                <a:ea typeface="宋体" pitchFamily="2" charset="-122"/>
              </a:rPr>
              <a:t> </a:t>
            </a:r>
            <a:r>
              <a:rPr lang="en-US" altLang="zh-CN" sz="2000" b="1">
                <a:ea typeface="宋体" pitchFamily="2" charset="-122"/>
              </a:rPr>
              <a:t>B[i,w] = B[i-1,w]</a:t>
            </a:r>
            <a:r>
              <a:rPr lang="en-US" altLang="zh-CN" sz="2000">
                <a:ea typeface="宋体" pitchFamily="2" charset="-122"/>
              </a:rPr>
              <a:t>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51205"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51206"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51207"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51208"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51209"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51210"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51211"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51212"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51213"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51214"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51215"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51216"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51217"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51218"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1219"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1220"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1221"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1222"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1223"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1224"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51225"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1226"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1227"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1228"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1229"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1230"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51231"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51232"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1233"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1234"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1235"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1236"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1237"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1238"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1239"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1240"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a:solidFill>
                  <a:srgbClr val="FF0000"/>
                </a:solidFill>
                <a:ea typeface="宋体" pitchFamily="2" charset="-122"/>
              </a:rPr>
              <a:t>i=2</a:t>
            </a:r>
            <a:endParaRPr lang="en-US" altLang="zh-CN" sz="2800">
              <a:ea typeface="宋体" pitchFamily="2" charset="-122"/>
            </a:endParaRP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=4</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=3</a:t>
            </a:r>
          </a:p>
          <a:p>
            <a:pPr>
              <a:lnSpc>
                <a:spcPct val="110000"/>
              </a:lnSpc>
            </a:pPr>
            <a:r>
              <a:rPr lang="en-US" altLang="zh-CN" sz="2800">
                <a:ea typeface="宋体" pitchFamily="2" charset="-122"/>
              </a:rPr>
              <a:t>w=</a:t>
            </a:r>
            <a:r>
              <a:rPr lang="en-US" altLang="zh-CN" sz="2800">
                <a:solidFill>
                  <a:srgbClr val="FF0000"/>
                </a:solidFill>
                <a:ea typeface="宋体" pitchFamily="2" charset="-122"/>
              </a:rPr>
              <a:t>1</a:t>
            </a:r>
            <a:endParaRPr lang="en-US" altLang="zh-CN" sz="2800">
              <a:ea typeface="宋体" pitchFamily="2" charset="-122"/>
            </a:endParaRPr>
          </a:p>
          <a:p>
            <a:pPr>
              <a:lnSpc>
                <a:spcPct val="110000"/>
              </a:lnSpc>
            </a:pPr>
            <a:r>
              <a:rPr lang="en-US" altLang="zh-CN" sz="2800">
                <a:ea typeface="宋体" pitchFamily="2" charset="-122"/>
              </a:rPr>
              <a:t>w-w</a:t>
            </a:r>
            <a:r>
              <a:rPr lang="en-US" altLang="zh-CN" sz="2800" baseline="-25000">
                <a:ea typeface="宋体" pitchFamily="2" charset="-122"/>
              </a:rPr>
              <a:t>i</a:t>
            </a:r>
            <a:r>
              <a:rPr lang="en-US" altLang="zh-CN" sz="2800">
                <a:ea typeface="宋体" pitchFamily="2" charset="-122"/>
              </a:rPr>
              <a:t>=-2</a:t>
            </a:r>
          </a:p>
        </p:txBody>
      </p:sp>
      <p:sp>
        <p:nvSpPr>
          <p:cNvPr id="51241"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51242"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1243"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1244"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1245"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1246" name="Rectangle 48"/>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51247" name="Text Box 49"/>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1248" name="Text Box 50"/>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154675" name="Line 51"/>
          <p:cNvSpPr>
            <a:spLocks noChangeShapeType="1"/>
          </p:cNvSpPr>
          <p:nvPr/>
        </p:nvSpPr>
        <p:spPr bwMode="auto">
          <a:xfrm>
            <a:off x="3200400" y="2209800"/>
            <a:ext cx="381000" cy="0"/>
          </a:xfrm>
          <a:prstGeom prst="line">
            <a:avLst/>
          </a:prstGeom>
          <a:noFill/>
          <a:ln w="38100">
            <a:solidFill>
              <a:schemeClr val="tx1"/>
            </a:solidFill>
            <a:round/>
            <a:headEnd/>
            <a:tailEnd type="triangle" w="med" len="med"/>
          </a:ln>
        </p:spPr>
        <p:txBody>
          <a:bodyPr wrap="none" anchor="ctr"/>
          <a:lstStyle/>
          <a:p>
            <a:endParaRPr lang="en-US"/>
          </a:p>
        </p:txBody>
      </p:sp>
      <p:sp>
        <p:nvSpPr>
          <p:cNvPr id="154676" name="Text Box 5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0</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75" grpId="0" animBg="1"/>
      <p:bldP spid="15467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43000" y="228600"/>
            <a:ext cx="7772400" cy="1143000"/>
          </a:xfrm>
        </p:spPr>
        <p:txBody>
          <a:bodyPr/>
          <a:lstStyle/>
          <a:p>
            <a:r>
              <a:rPr lang="en-US" altLang="zh-CN" smtClean="0">
                <a:ea typeface="宋体" pitchFamily="2" charset="-122"/>
              </a:rPr>
              <a:t>0-1 Knapsack problem</a:t>
            </a:r>
          </a:p>
        </p:txBody>
      </p:sp>
      <p:sp>
        <p:nvSpPr>
          <p:cNvPr id="28675" name="Rectangle 3"/>
          <p:cNvSpPr>
            <a:spLocks noGrp="1" noChangeArrowheads="1"/>
          </p:cNvSpPr>
          <p:nvPr>
            <p:ph type="body" idx="1"/>
          </p:nvPr>
        </p:nvSpPr>
        <p:spPr/>
        <p:txBody>
          <a:bodyPr/>
          <a:lstStyle/>
          <a:p>
            <a:pPr>
              <a:lnSpc>
                <a:spcPct val="110000"/>
              </a:lnSpc>
            </a:pPr>
            <a:r>
              <a:rPr lang="en-US" altLang="zh-CN" smtClean="0">
                <a:ea typeface="宋体" pitchFamily="2" charset="-122"/>
              </a:rPr>
              <a:t>Given a knapsack with maximum capacity </a:t>
            </a:r>
            <a:r>
              <a:rPr lang="en-US" altLang="zh-CN" i="1" smtClean="0">
                <a:ea typeface="宋体" pitchFamily="2" charset="-122"/>
              </a:rPr>
              <a:t>W</a:t>
            </a:r>
            <a:r>
              <a:rPr lang="en-US" altLang="zh-CN" smtClean="0">
                <a:ea typeface="宋体" pitchFamily="2" charset="-122"/>
              </a:rPr>
              <a:t>, and a set </a:t>
            </a:r>
            <a:r>
              <a:rPr lang="en-US" altLang="zh-CN" i="1" smtClean="0">
                <a:ea typeface="宋体" pitchFamily="2" charset="-122"/>
              </a:rPr>
              <a:t>S</a:t>
            </a:r>
            <a:r>
              <a:rPr lang="en-US" altLang="zh-CN" smtClean="0">
                <a:ea typeface="宋体" pitchFamily="2" charset="-122"/>
              </a:rPr>
              <a:t> consisting of </a:t>
            </a:r>
            <a:r>
              <a:rPr lang="en-US" altLang="zh-CN" i="1" smtClean="0">
                <a:ea typeface="宋体" pitchFamily="2" charset="-122"/>
              </a:rPr>
              <a:t>n</a:t>
            </a:r>
            <a:r>
              <a:rPr lang="en-US" altLang="zh-CN" smtClean="0">
                <a:ea typeface="宋体" pitchFamily="2" charset="-122"/>
              </a:rPr>
              <a:t> items</a:t>
            </a:r>
          </a:p>
          <a:p>
            <a:pPr>
              <a:lnSpc>
                <a:spcPct val="110000"/>
              </a:lnSpc>
            </a:pPr>
            <a:r>
              <a:rPr lang="en-US" altLang="zh-CN" smtClean="0">
                <a:ea typeface="宋体" pitchFamily="2" charset="-122"/>
              </a:rPr>
              <a:t>Each item </a:t>
            </a:r>
            <a:r>
              <a:rPr lang="en-US" altLang="zh-CN" i="1" smtClean="0">
                <a:ea typeface="宋体" pitchFamily="2" charset="-122"/>
              </a:rPr>
              <a:t>i</a:t>
            </a:r>
            <a:r>
              <a:rPr lang="en-US" altLang="zh-CN" smtClean="0">
                <a:ea typeface="宋体" pitchFamily="2" charset="-122"/>
              </a:rPr>
              <a:t> has some weight </a:t>
            </a:r>
            <a:r>
              <a:rPr lang="en-US" altLang="zh-CN" i="1" smtClean="0">
                <a:ea typeface="宋体" pitchFamily="2" charset="-122"/>
              </a:rPr>
              <a:t>w</a:t>
            </a:r>
            <a:r>
              <a:rPr lang="en-US" altLang="zh-CN" i="1" baseline="-25000" smtClean="0">
                <a:ea typeface="宋体" pitchFamily="2" charset="-122"/>
              </a:rPr>
              <a:t>i</a:t>
            </a:r>
            <a:r>
              <a:rPr lang="en-US" altLang="zh-CN" smtClean="0">
                <a:ea typeface="宋体" pitchFamily="2" charset="-122"/>
              </a:rPr>
              <a:t> and benefit value </a:t>
            </a:r>
            <a:r>
              <a:rPr lang="en-US" altLang="zh-CN" i="1" smtClean="0">
                <a:ea typeface="宋体" pitchFamily="2" charset="-122"/>
              </a:rPr>
              <a:t>b</a:t>
            </a:r>
            <a:r>
              <a:rPr lang="en-US" altLang="zh-CN" i="1" baseline="-25000" smtClean="0">
                <a:ea typeface="宋体" pitchFamily="2" charset="-122"/>
              </a:rPr>
              <a:t>i</a:t>
            </a:r>
            <a:r>
              <a:rPr lang="en-US" altLang="zh-CN" baseline="-25000" smtClean="0">
                <a:ea typeface="宋体" pitchFamily="2" charset="-122"/>
              </a:rPr>
              <a:t>  </a:t>
            </a:r>
            <a:r>
              <a:rPr lang="en-US" altLang="zh-CN" smtClean="0">
                <a:ea typeface="宋体" pitchFamily="2" charset="-122"/>
              </a:rPr>
              <a:t>(all </a:t>
            </a:r>
            <a:r>
              <a:rPr lang="en-US" altLang="zh-CN" i="1" smtClean="0">
                <a:ea typeface="宋体" pitchFamily="2" charset="-122"/>
              </a:rPr>
              <a:t>w</a:t>
            </a:r>
            <a:r>
              <a:rPr lang="en-US" altLang="zh-CN" i="1" baseline="-25000" smtClean="0">
                <a:ea typeface="宋体" pitchFamily="2" charset="-122"/>
              </a:rPr>
              <a:t>i</a:t>
            </a:r>
            <a:r>
              <a:rPr lang="en-US" altLang="zh-CN" i="1" smtClean="0">
                <a:ea typeface="宋体" pitchFamily="2" charset="-122"/>
              </a:rPr>
              <a:t> , b</a:t>
            </a:r>
            <a:r>
              <a:rPr lang="en-US" altLang="zh-CN" i="1" baseline="-25000" smtClean="0">
                <a:ea typeface="宋体" pitchFamily="2" charset="-122"/>
              </a:rPr>
              <a:t>i</a:t>
            </a:r>
            <a:r>
              <a:rPr lang="en-US" altLang="zh-CN" baseline="-25000" smtClean="0">
                <a:ea typeface="宋体" pitchFamily="2" charset="-122"/>
              </a:rPr>
              <a:t> </a:t>
            </a:r>
            <a:r>
              <a:rPr lang="en-US" altLang="zh-CN" smtClean="0">
                <a:ea typeface="宋体" pitchFamily="2" charset="-122"/>
              </a:rPr>
              <a:t>and </a:t>
            </a:r>
            <a:r>
              <a:rPr lang="en-US" altLang="zh-CN" i="1" smtClean="0">
                <a:ea typeface="宋体" pitchFamily="2" charset="-122"/>
              </a:rPr>
              <a:t>W</a:t>
            </a:r>
            <a:r>
              <a:rPr lang="en-US" altLang="zh-CN" smtClean="0">
                <a:ea typeface="宋体" pitchFamily="2" charset="-122"/>
              </a:rPr>
              <a:t> are integer values)</a:t>
            </a:r>
          </a:p>
          <a:p>
            <a:pPr>
              <a:lnSpc>
                <a:spcPct val="110000"/>
              </a:lnSpc>
            </a:pPr>
            <a:r>
              <a:rPr lang="en-US" altLang="zh-CN" u="sng" smtClean="0">
                <a:ea typeface="宋体" pitchFamily="2" charset="-122"/>
              </a:rPr>
              <a:t>Problem</a:t>
            </a:r>
            <a:r>
              <a:rPr lang="en-US" altLang="zh-CN" smtClean="0">
                <a:ea typeface="宋体" pitchFamily="2" charset="-122"/>
              </a:rPr>
              <a:t>: How to pack the knapsack to achieve maximum total value of packed items?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(10)</a:t>
            </a:r>
          </a:p>
        </p:txBody>
      </p:sp>
      <p:sp>
        <p:nvSpPr>
          <p:cNvPr id="52227"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52228"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w</a:t>
            </a:r>
            <a:r>
              <a:rPr lang="en-US" altLang="zh-CN" sz="2000" baseline="-25000">
                <a:ea typeface="宋体" pitchFamily="2" charset="-122"/>
              </a:rPr>
              <a:t>i</a:t>
            </a:r>
            <a:r>
              <a:rPr lang="en-US" altLang="zh-CN" sz="2000">
                <a:ea typeface="宋体" pitchFamily="2" charset="-122"/>
              </a:rPr>
              <a:t> &lt;= w </a:t>
            </a:r>
            <a:r>
              <a:rPr lang="en-US" altLang="zh-CN" sz="2000">
                <a:solidFill>
                  <a:srgbClr val="008000"/>
                </a:solidFill>
                <a:ea typeface="宋体" pitchFamily="2" charset="-122"/>
              </a:rPr>
              <a:t>// item i can be part of the solution</a:t>
            </a:r>
            <a:endParaRPr lang="en-US" altLang="zh-CN" sz="2000">
              <a:ea typeface="宋体" pitchFamily="2" charset="-122"/>
            </a:endParaRPr>
          </a:p>
          <a:p>
            <a:r>
              <a:rPr lang="en-US" altLang="zh-CN" sz="2000">
                <a:ea typeface="宋体" pitchFamily="2" charset="-122"/>
              </a:rPr>
              <a:t>        if b</a:t>
            </a:r>
            <a:r>
              <a:rPr lang="en-US" altLang="zh-CN" sz="2000" baseline="-25000">
                <a:ea typeface="宋体" pitchFamily="2" charset="-122"/>
              </a:rPr>
              <a:t>i</a:t>
            </a:r>
            <a:r>
              <a:rPr lang="en-US" altLang="zh-CN" sz="2000">
                <a:ea typeface="宋体" pitchFamily="2" charset="-122"/>
              </a:rPr>
              <a:t> + B[i-1,w-w</a:t>
            </a:r>
            <a:r>
              <a:rPr lang="en-US" altLang="zh-CN" sz="2000" baseline="-25000">
                <a:ea typeface="宋体" pitchFamily="2" charset="-122"/>
              </a:rPr>
              <a:t>i</a:t>
            </a:r>
            <a:r>
              <a:rPr lang="en-US" altLang="zh-CN" sz="2000">
                <a:ea typeface="宋体" pitchFamily="2" charset="-122"/>
              </a:rPr>
              <a:t>] &gt; B[i-1,w]</a:t>
            </a:r>
          </a:p>
          <a:p>
            <a:r>
              <a:rPr lang="en-US" altLang="zh-CN" sz="2000">
                <a:ea typeface="宋体" pitchFamily="2" charset="-122"/>
              </a:rPr>
              <a:t>            B[i,w] = b</a:t>
            </a:r>
            <a:r>
              <a:rPr lang="en-US" altLang="zh-CN" sz="2000" baseline="-25000">
                <a:ea typeface="宋体" pitchFamily="2" charset="-122"/>
              </a:rPr>
              <a:t>i</a:t>
            </a:r>
            <a:r>
              <a:rPr lang="en-US" altLang="zh-CN" sz="2000">
                <a:ea typeface="宋体" pitchFamily="2" charset="-122"/>
              </a:rPr>
              <a:t> + B[i-1,w- w</a:t>
            </a:r>
            <a:r>
              <a:rPr lang="en-US" altLang="zh-CN" sz="2000" baseline="-25000">
                <a:ea typeface="宋体" pitchFamily="2" charset="-122"/>
              </a:rPr>
              <a:t>i</a:t>
            </a:r>
            <a:r>
              <a:rPr lang="en-US" altLang="zh-CN" sz="2000">
                <a:ea typeface="宋体" pitchFamily="2" charset="-122"/>
              </a:rPr>
              <a:t>]</a:t>
            </a:r>
          </a:p>
          <a:p>
            <a:r>
              <a:rPr lang="en-US" altLang="zh-CN" sz="2000">
                <a:ea typeface="宋体" pitchFamily="2" charset="-122"/>
              </a:rPr>
              <a:t>        else</a:t>
            </a:r>
          </a:p>
          <a:p>
            <a:r>
              <a:rPr lang="en-US" altLang="zh-CN" sz="2000">
                <a:ea typeface="宋体" pitchFamily="2" charset="-122"/>
              </a:rPr>
              <a:t>            B[i,w] = B[i-1,w]</a:t>
            </a:r>
          </a:p>
          <a:p>
            <a:r>
              <a:rPr lang="en-US" altLang="zh-CN" sz="2000">
                <a:ea typeface="宋体" pitchFamily="2" charset="-122"/>
              </a:rPr>
              <a:t>    </a:t>
            </a:r>
            <a:r>
              <a:rPr lang="en-US" altLang="zh-CN" sz="2000">
                <a:solidFill>
                  <a:srgbClr val="FF0000"/>
                </a:solidFill>
                <a:ea typeface="宋体" pitchFamily="2" charset="-122"/>
              </a:rPr>
              <a:t>else</a:t>
            </a:r>
            <a:r>
              <a:rPr lang="en-US" altLang="zh-CN" sz="2000">
                <a:ea typeface="宋体" pitchFamily="2" charset="-122"/>
              </a:rPr>
              <a:t> </a:t>
            </a:r>
            <a:r>
              <a:rPr lang="en-US" altLang="zh-CN" sz="2000" b="1">
                <a:ea typeface="宋体" pitchFamily="2" charset="-122"/>
              </a:rPr>
              <a:t>B[i,w] = B[i-1,w]</a:t>
            </a:r>
            <a:r>
              <a:rPr lang="en-US" altLang="zh-CN" sz="2000">
                <a:ea typeface="宋体" pitchFamily="2" charset="-122"/>
              </a:rPr>
              <a:t>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52229"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52230"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52231"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52232"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52233"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52234"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52235"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52236"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52237"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52238"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52239"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52240"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52241"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52242"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2243"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2244"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2245"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2246"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2247"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2248"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52249"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2250"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2251"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2252"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2253"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2254"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52255"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52256"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2257"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2258"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2259"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2260"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2261"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2262"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2263"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2264"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a:ea typeface="宋体" pitchFamily="2" charset="-122"/>
              </a:rPr>
              <a:t>i=2</a:t>
            </a: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=4</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=3</a:t>
            </a:r>
          </a:p>
          <a:p>
            <a:pPr>
              <a:lnSpc>
                <a:spcPct val="110000"/>
              </a:lnSpc>
            </a:pPr>
            <a:r>
              <a:rPr lang="en-US" altLang="zh-CN" sz="2800">
                <a:ea typeface="宋体" pitchFamily="2" charset="-122"/>
              </a:rPr>
              <a:t>w=</a:t>
            </a:r>
            <a:r>
              <a:rPr lang="en-US" altLang="zh-CN" sz="2800">
                <a:solidFill>
                  <a:srgbClr val="FF0000"/>
                </a:solidFill>
                <a:ea typeface="宋体" pitchFamily="2" charset="-122"/>
              </a:rPr>
              <a:t>2</a:t>
            </a:r>
            <a:endParaRPr lang="en-US" altLang="zh-CN" sz="2800">
              <a:ea typeface="宋体" pitchFamily="2" charset="-122"/>
            </a:endParaRPr>
          </a:p>
          <a:p>
            <a:pPr>
              <a:lnSpc>
                <a:spcPct val="110000"/>
              </a:lnSpc>
            </a:pPr>
            <a:r>
              <a:rPr lang="en-US" altLang="zh-CN" sz="2800">
                <a:ea typeface="宋体" pitchFamily="2" charset="-122"/>
              </a:rPr>
              <a:t>w-w</a:t>
            </a:r>
            <a:r>
              <a:rPr lang="en-US" altLang="zh-CN" sz="2800" baseline="-25000">
                <a:ea typeface="宋体" pitchFamily="2" charset="-122"/>
              </a:rPr>
              <a:t>i</a:t>
            </a:r>
            <a:r>
              <a:rPr lang="en-US" altLang="zh-CN" sz="2800">
                <a:ea typeface="宋体" pitchFamily="2" charset="-122"/>
              </a:rPr>
              <a:t>=-1</a:t>
            </a:r>
          </a:p>
        </p:txBody>
      </p:sp>
      <p:sp>
        <p:nvSpPr>
          <p:cNvPr id="52265"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52266"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2267"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2268"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2269"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2270"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52271"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2272"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2273"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156723" name="Line 51"/>
          <p:cNvSpPr>
            <a:spLocks noChangeShapeType="1"/>
          </p:cNvSpPr>
          <p:nvPr/>
        </p:nvSpPr>
        <p:spPr bwMode="auto">
          <a:xfrm>
            <a:off x="3124200" y="2667000"/>
            <a:ext cx="457200" cy="0"/>
          </a:xfrm>
          <a:prstGeom prst="line">
            <a:avLst/>
          </a:prstGeom>
          <a:noFill/>
          <a:ln w="38100">
            <a:solidFill>
              <a:schemeClr val="tx1"/>
            </a:solidFill>
            <a:round/>
            <a:headEnd/>
            <a:tailEnd type="triangle" w="med" len="med"/>
          </a:ln>
        </p:spPr>
        <p:txBody>
          <a:bodyPr wrap="none" anchor="ctr"/>
          <a:lstStyle/>
          <a:p>
            <a:endParaRPr lang="en-US"/>
          </a:p>
        </p:txBody>
      </p:sp>
      <p:sp>
        <p:nvSpPr>
          <p:cNvPr id="156724" name="Text Box 52"/>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3</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6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23" grpId="0" animBg="1"/>
      <p:bldP spid="15672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(11)</a:t>
            </a:r>
          </a:p>
        </p:txBody>
      </p:sp>
      <p:sp>
        <p:nvSpPr>
          <p:cNvPr id="53251"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53252"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a:t>
            </a:r>
            <a:r>
              <a:rPr lang="en-US" altLang="zh-CN" sz="2000">
                <a:solidFill>
                  <a:srgbClr val="FF0000"/>
                </a:solidFill>
                <a:ea typeface="宋体" pitchFamily="2" charset="-122"/>
              </a:rPr>
              <a:t>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&lt;= w</a:t>
            </a:r>
            <a:r>
              <a:rPr lang="en-US" altLang="zh-CN" sz="2000">
                <a:ea typeface="宋体" pitchFamily="2" charset="-122"/>
              </a:rPr>
              <a:t> </a:t>
            </a:r>
            <a:r>
              <a:rPr lang="en-US" altLang="zh-CN" sz="2000">
                <a:solidFill>
                  <a:srgbClr val="008000"/>
                </a:solidFill>
                <a:ea typeface="宋体" pitchFamily="2" charset="-122"/>
              </a:rPr>
              <a:t>// item i can be part of the solution</a:t>
            </a:r>
            <a:endParaRPr lang="en-US" altLang="zh-CN" sz="2000">
              <a:ea typeface="宋体" pitchFamily="2" charset="-122"/>
            </a:endParaRPr>
          </a:p>
          <a:p>
            <a:r>
              <a:rPr lang="en-US" altLang="zh-CN" sz="2000">
                <a:ea typeface="宋体" pitchFamily="2" charset="-122"/>
              </a:rPr>
              <a:t>        if </a:t>
            </a:r>
            <a:r>
              <a:rPr lang="en-US" altLang="zh-CN" sz="2000">
                <a:solidFill>
                  <a:srgbClr val="FF0000"/>
                </a:solidFill>
                <a:ea typeface="宋体" pitchFamily="2" charset="-122"/>
              </a:rPr>
              <a:t>b</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 B[i-1,w-w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&gt; B[i-1,w]</a:t>
            </a:r>
            <a:endParaRPr lang="en-US" altLang="zh-CN" sz="2000">
              <a:ea typeface="宋体" pitchFamily="2" charset="-122"/>
            </a:endParaRPr>
          </a:p>
          <a:p>
            <a:r>
              <a:rPr lang="en-US" altLang="zh-CN" sz="2000">
                <a:ea typeface="宋体" pitchFamily="2" charset="-122"/>
              </a:rPr>
              <a:t>            </a:t>
            </a:r>
            <a:r>
              <a:rPr lang="en-US" altLang="zh-CN" sz="2000" b="1">
                <a:ea typeface="宋体" pitchFamily="2" charset="-122"/>
              </a:rPr>
              <a:t>B[i,w] = b</a:t>
            </a:r>
            <a:r>
              <a:rPr lang="en-US" altLang="zh-CN" sz="2000" b="1" baseline="-25000">
                <a:ea typeface="宋体" pitchFamily="2" charset="-122"/>
              </a:rPr>
              <a:t>i</a:t>
            </a:r>
            <a:r>
              <a:rPr lang="en-US" altLang="zh-CN" sz="2000" b="1">
                <a:ea typeface="宋体" pitchFamily="2" charset="-122"/>
              </a:rPr>
              <a:t> + B[i-1,w- w</a:t>
            </a:r>
            <a:r>
              <a:rPr lang="en-US" altLang="zh-CN" sz="2000" b="1" baseline="-25000">
                <a:ea typeface="宋体" pitchFamily="2" charset="-122"/>
              </a:rPr>
              <a:t>i</a:t>
            </a:r>
            <a:r>
              <a:rPr lang="en-US" altLang="zh-CN" sz="2000" b="1">
                <a:ea typeface="宋体" pitchFamily="2" charset="-122"/>
              </a:rPr>
              <a:t>]</a:t>
            </a:r>
            <a:endParaRPr lang="en-US" altLang="zh-CN" sz="2000">
              <a:ea typeface="宋体" pitchFamily="2" charset="-122"/>
            </a:endParaRPr>
          </a:p>
          <a:p>
            <a:r>
              <a:rPr lang="en-US" altLang="zh-CN" sz="2000">
                <a:ea typeface="宋体" pitchFamily="2" charset="-122"/>
              </a:rPr>
              <a:t>        else</a:t>
            </a:r>
          </a:p>
          <a:p>
            <a:r>
              <a:rPr lang="en-US" altLang="zh-CN" sz="2000">
                <a:ea typeface="宋体" pitchFamily="2" charset="-122"/>
              </a:rPr>
              <a:t>            B[i,w] = B[i-1,w]</a:t>
            </a:r>
          </a:p>
          <a:p>
            <a:r>
              <a:rPr lang="en-US" altLang="zh-CN" sz="2000">
                <a:ea typeface="宋体" pitchFamily="2" charset="-122"/>
              </a:rPr>
              <a:t>    else B[i,w] = B[i-1,w]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53253"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53254"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53255"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53256"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53257"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53258"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53259"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53260"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53261"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53262"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53263"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53264"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53265"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53266"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3267"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3268"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3269"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3270"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3271"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3272"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53273"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3274"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3275"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3276"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3277"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3278"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53279"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53280"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3281"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3282"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3283"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3284"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3285"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3286"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3287"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3288"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a:ea typeface="宋体" pitchFamily="2" charset="-122"/>
              </a:rPr>
              <a:t>i=2</a:t>
            </a: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=4</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=3</a:t>
            </a:r>
          </a:p>
          <a:p>
            <a:pPr>
              <a:lnSpc>
                <a:spcPct val="110000"/>
              </a:lnSpc>
            </a:pPr>
            <a:r>
              <a:rPr lang="en-US" altLang="zh-CN" sz="2800">
                <a:ea typeface="宋体" pitchFamily="2" charset="-122"/>
              </a:rPr>
              <a:t>w=</a:t>
            </a:r>
            <a:r>
              <a:rPr lang="en-US" altLang="zh-CN" sz="2800">
                <a:solidFill>
                  <a:srgbClr val="FF0000"/>
                </a:solidFill>
                <a:ea typeface="宋体" pitchFamily="2" charset="-122"/>
              </a:rPr>
              <a:t>3</a:t>
            </a:r>
            <a:endParaRPr lang="en-US" altLang="zh-CN" sz="2800">
              <a:ea typeface="宋体" pitchFamily="2" charset="-122"/>
            </a:endParaRPr>
          </a:p>
          <a:p>
            <a:pPr>
              <a:lnSpc>
                <a:spcPct val="110000"/>
              </a:lnSpc>
            </a:pPr>
            <a:r>
              <a:rPr lang="en-US" altLang="zh-CN" sz="2800">
                <a:ea typeface="宋体" pitchFamily="2" charset="-122"/>
              </a:rPr>
              <a:t>w-w</a:t>
            </a:r>
            <a:r>
              <a:rPr lang="en-US" altLang="zh-CN" sz="2800" baseline="-25000">
                <a:ea typeface="宋体" pitchFamily="2" charset="-122"/>
              </a:rPr>
              <a:t>i</a:t>
            </a:r>
            <a:r>
              <a:rPr lang="en-US" altLang="zh-CN" sz="2800">
                <a:ea typeface="宋体" pitchFamily="2" charset="-122"/>
              </a:rPr>
              <a:t>=0</a:t>
            </a:r>
          </a:p>
        </p:txBody>
      </p:sp>
      <p:sp>
        <p:nvSpPr>
          <p:cNvPr id="53289"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53290"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3291"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3292"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3293"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3294"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53295"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3296"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3297"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3298"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157747"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4</a:t>
            </a:r>
            <a:endParaRPr lang="en-US" altLang="zh-CN">
              <a:ea typeface="宋体" pitchFamily="2" charset="-122"/>
            </a:endParaRPr>
          </a:p>
        </p:txBody>
      </p:sp>
      <p:sp>
        <p:nvSpPr>
          <p:cNvPr id="157748" name="Line 52"/>
          <p:cNvSpPr>
            <a:spLocks noChangeShapeType="1"/>
          </p:cNvSpPr>
          <p:nvPr/>
        </p:nvSpPr>
        <p:spPr bwMode="auto">
          <a:xfrm>
            <a:off x="3048000" y="1905000"/>
            <a:ext cx="533400" cy="1143000"/>
          </a:xfrm>
          <a:prstGeom prst="line">
            <a:avLst/>
          </a:prstGeom>
          <a:noFill/>
          <a:ln w="38100">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7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47" grpId="0" autoUpdateAnimBg="0"/>
      <p:bldP spid="15774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(12)</a:t>
            </a:r>
          </a:p>
        </p:txBody>
      </p:sp>
      <p:sp>
        <p:nvSpPr>
          <p:cNvPr id="54275"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54276"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a:t>
            </a:r>
            <a:r>
              <a:rPr lang="en-US" altLang="zh-CN" sz="2000">
                <a:solidFill>
                  <a:srgbClr val="FF0000"/>
                </a:solidFill>
                <a:ea typeface="宋体" pitchFamily="2" charset="-122"/>
              </a:rPr>
              <a:t>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&lt;= w</a:t>
            </a:r>
            <a:r>
              <a:rPr lang="en-US" altLang="zh-CN" sz="2000">
                <a:ea typeface="宋体" pitchFamily="2" charset="-122"/>
              </a:rPr>
              <a:t> </a:t>
            </a:r>
            <a:r>
              <a:rPr lang="en-US" altLang="zh-CN" sz="2000">
                <a:solidFill>
                  <a:srgbClr val="008000"/>
                </a:solidFill>
                <a:ea typeface="宋体" pitchFamily="2" charset="-122"/>
              </a:rPr>
              <a:t>// item i can be part of the solution</a:t>
            </a:r>
            <a:endParaRPr lang="en-US" altLang="zh-CN" sz="2000">
              <a:ea typeface="宋体" pitchFamily="2" charset="-122"/>
            </a:endParaRPr>
          </a:p>
          <a:p>
            <a:r>
              <a:rPr lang="en-US" altLang="zh-CN" sz="2000">
                <a:ea typeface="宋体" pitchFamily="2" charset="-122"/>
              </a:rPr>
              <a:t>        if </a:t>
            </a:r>
            <a:r>
              <a:rPr lang="en-US" altLang="zh-CN" sz="2000">
                <a:solidFill>
                  <a:srgbClr val="FF0000"/>
                </a:solidFill>
                <a:ea typeface="宋体" pitchFamily="2" charset="-122"/>
              </a:rPr>
              <a:t>b</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 B[i-1,w-w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&gt; B[i-1,w]</a:t>
            </a:r>
            <a:endParaRPr lang="en-US" altLang="zh-CN" sz="2000">
              <a:ea typeface="宋体" pitchFamily="2" charset="-122"/>
            </a:endParaRPr>
          </a:p>
          <a:p>
            <a:r>
              <a:rPr lang="en-US" altLang="zh-CN" sz="2000">
                <a:ea typeface="宋体" pitchFamily="2" charset="-122"/>
              </a:rPr>
              <a:t>            </a:t>
            </a:r>
            <a:r>
              <a:rPr lang="en-US" altLang="zh-CN" sz="2000" b="1">
                <a:ea typeface="宋体" pitchFamily="2" charset="-122"/>
              </a:rPr>
              <a:t>B[i,w] = b</a:t>
            </a:r>
            <a:r>
              <a:rPr lang="en-US" altLang="zh-CN" sz="2000" b="1" baseline="-25000">
                <a:ea typeface="宋体" pitchFamily="2" charset="-122"/>
              </a:rPr>
              <a:t>i</a:t>
            </a:r>
            <a:r>
              <a:rPr lang="en-US" altLang="zh-CN" sz="2000" b="1">
                <a:ea typeface="宋体" pitchFamily="2" charset="-122"/>
              </a:rPr>
              <a:t> + B[i-1,w- w</a:t>
            </a:r>
            <a:r>
              <a:rPr lang="en-US" altLang="zh-CN" sz="2000" b="1" baseline="-25000">
                <a:ea typeface="宋体" pitchFamily="2" charset="-122"/>
              </a:rPr>
              <a:t>i</a:t>
            </a:r>
            <a:r>
              <a:rPr lang="en-US" altLang="zh-CN" sz="2000" b="1">
                <a:ea typeface="宋体" pitchFamily="2" charset="-122"/>
              </a:rPr>
              <a:t>]</a:t>
            </a:r>
          </a:p>
          <a:p>
            <a:r>
              <a:rPr lang="en-US" altLang="zh-CN" sz="2000">
                <a:ea typeface="宋体" pitchFamily="2" charset="-122"/>
              </a:rPr>
              <a:t>        else</a:t>
            </a:r>
          </a:p>
          <a:p>
            <a:r>
              <a:rPr lang="en-US" altLang="zh-CN" sz="2000">
                <a:ea typeface="宋体" pitchFamily="2" charset="-122"/>
              </a:rPr>
              <a:t>            B[i,w] = B[i-1,w]</a:t>
            </a:r>
          </a:p>
          <a:p>
            <a:r>
              <a:rPr lang="en-US" altLang="zh-CN" sz="2000">
                <a:ea typeface="宋体" pitchFamily="2" charset="-122"/>
              </a:rPr>
              <a:t>    else B[i,w] = B[i-1,w]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54277"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54278"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54279"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54280"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54281"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54282"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54283"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54284"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54285"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54286"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54287"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54288"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54289"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54290"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4291"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4292"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4293"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4294"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4295"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4296"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54297"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4298"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4299"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4300"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4301"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4302"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54303"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54304"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4305"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4306"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4307"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4308"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4309"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4310"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4311"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4312"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a:ea typeface="宋体" pitchFamily="2" charset="-122"/>
              </a:rPr>
              <a:t>i=2</a:t>
            </a: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=4</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=3</a:t>
            </a:r>
          </a:p>
          <a:p>
            <a:pPr>
              <a:lnSpc>
                <a:spcPct val="110000"/>
              </a:lnSpc>
            </a:pPr>
            <a:r>
              <a:rPr lang="en-US" altLang="zh-CN" sz="2800">
                <a:ea typeface="宋体" pitchFamily="2" charset="-122"/>
              </a:rPr>
              <a:t>w=</a:t>
            </a:r>
            <a:r>
              <a:rPr lang="en-US" altLang="zh-CN" sz="2800">
                <a:solidFill>
                  <a:srgbClr val="FF0000"/>
                </a:solidFill>
                <a:ea typeface="宋体" pitchFamily="2" charset="-122"/>
              </a:rPr>
              <a:t>4</a:t>
            </a:r>
            <a:endParaRPr lang="en-US" altLang="zh-CN" sz="2800">
              <a:ea typeface="宋体" pitchFamily="2" charset="-122"/>
            </a:endParaRPr>
          </a:p>
          <a:p>
            <a:pPr>
              <a:lnSpc>
                <a:spcPct val="110000"/>
              </a:lnSpc>
            </a:pPr>
            <a:r>
              <a:rPr lang="en-US" altLang="zh-CN" sz="2800">
                <a:ea typeface="宋体" pitchFamily="2" charset="-122"/>
              </a:rPr>
              <a:t>w-w</a:t>
            </a:r>
            <a:r>
              <a:rPr lang="en-US" altLang="zh-CN" sz="2800" baseline="-25000">
                <a:ea typeface="宋体" pitchFamily="2" charset="-122"/>
              </a:rPr>
              <a:t>i</a:t>
            </a:r>
            <a:r>
              <a:rPr lang="en-US" altLang="zh-CN" sz="2800">
                <a:ea typeface="宋体" pitchFamily="2" charset="-122"/>
              </a:rPr>
              <a:t>=1</a:t>
            </a:r>
          </a:p>
        </p:txBody>
      </p:sp>
      <p:sp>
        <p:nvSpPr>
          <p:cNvPr id="54313"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54314"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4315"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4316"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4317"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4318"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54319"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4320"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4321"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4322"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4323"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158772" name="Text Box 52"/>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4</a:t>
            </a:r>
            <a:endParaRPr lang="en-US" altLang="zh-CN">
              <a:ea typeface="宋体" pitchFamily="2" charset="-122"/>
            </a:endParaRPr>
          </a:p>
        </p:txBody>
      </p:sp>
      <p:sp>
        <p:nvSpPr>
          <p:cNvPr id="158773" name="Line 53"/>
          <p:cNvSpPr>
            <a:spLocks noChangeShapeType="1"/>
          </p:cNvSpPr>
          <p:nvPr/>
        </p:nvSpPr>
        <p:spPr bwMode="auto">
          <a:xfrm>
            <a:off x="3048000" y="2362200"/>
            <a:ext cx="533400" cy="1143000"/>
          </a:xfrm>
          <a:prstGeom prst="line">
            <a:avLst/>
          </a:prstGeom>
          <a:noFill/>
          <a:ln w="38100">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2" grpId="0" autoUpdateAnimBg="0"/>
      <p:bldP spid="15877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(13)</a:t>
            </a:r>
          </a:p>
        </p:txBody>
      </p:sp>
      <p:sp>
        <p:nvSpPr>
          <p:cNvPr id="5529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55300"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a:t>
            </a:r>
            <a:r>
              <a:rPr lang="en-US" altLang="zh-CN" sz="2000">
                <a:solidFill>
                  <a:srgbClr val="FF0000"/>
                </a:solidFill>
                <a:ea typeface="宋体" pitchFamily="2" charset="-122"/>
              </a:rPr>
              <a:t>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&lt;= w</a:t>
            </a:r>
            <a:r>
              <a:rPr lang="en-US" altLang="zh-CN" sz="2000">
                <a:ea typeface="宋体" pitchFamily="2" charset="-122"/>
              </a:rPr>
              <a:t> </a:t>
            </a:r>
            <a:r>
              <a:rPr lang="en-US" altLang="zh-CN" sz="2000">
                <a:solidFill>
                  <a:srgbClr val="008000"/>
                </a:solidFill>
                <a:ea typeface="宋体" pitchFamily="2" charset="-122"/>
              </a:rPr>
              <a:t>// item i can be part of the solution</a:t>
            </a:r>
            <a:endParaRPr lang="en-US" altLang="zh-CN" sz="2000">
              <a:ea typeface="宋体" pitchFamily="2" charset="-122"/>
            </a:endParaRPr>
          </a:p>
          <a:p>
            <a:r>
              <a:rPr lang="en-US" altLang="zh-CN" sz="2000">
                <a:ea typeface="宋体" pitchFamily="2" charset="-122"/>
              </a:rPr>
              <a:t>        if </a:t>
            </a:r>
            <a:r>
              <a:rPr lang="en-US" altLang="zh-CN" sz="2000">
                <a:solidFill>
                  <a:srgbClr val="FF0000"/>
                </a:solidFill>
                <a:ea typeface="宋体" pitchFamily="2" charset="-122"/>
              </a:rPr>
              <a:t>b</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 B[i-1,w-w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&gt; B[i-1,w]</a:t>
            </a:r>
          </a:p>
          <a:p>
            <a:r>
              <a:rPr lang="en-US" altLang="zh-CN" sz="2000">
                <a:ea typeface="宋体" pitchFamily="2" charset="-122"/>
              </a:rPr>
              <a:t>            </a:t>
            </a:r>
            <a:r>
              <a:rPr lang="en-US" altLang="zh-CN" sz="2000" b="1">
                <a:ea typeface="宋体" pitchFamily="2" charset="-122"/>
              </a:rPr>
              <a:t>B[i,w] = b</a:t>
            </a:r>
            <a:r>
              <a:rPr lang="en-US" altLang="zh-CN" sz="2000" b="1" baseline="-25000">
                <a:ea typeface="宋体" pitchFamily="2" charset="-122"/>
              </a:rPr>
              <a:t>i</a:t>
            </a:r>
            <a:r>
              <a:rPr lang="en-US" altLang="zh-CN" sz="2000" b="1">
                <a:ea typeface="宋体" pitchFamily="2" charset="-122"/>
              </a:rPr>
              <a:t> + B[i-1,w- w</a:t>
            </a:r>
            <a:r>
              <a:rPr lang="en-US" altLang="zh-CN" sz="2000" b="1" baseline="-25000">
                <a:ea typeface="宋体" pitchFamily="2" charset="-122"/>
              </a:rPr>
              <a:t>i</a:t>
            </a:r>
            <a:r>
              <a:rPr lang="en-US" altLang="zh-CN" sz="2000" b="1">
                <a:ea typeface="宋体" pitchFamily="2" charset="-122"/>
              </a:rPr>
              <a:t>]</a:t>
            </a:r>
            <a:endParaRPr lang="en-US" altLang="zh-CN" sz="2000">
              <a:ea typeface="宋体" pitchFamily="2" charset="-122"/>
            </a:endParaRPr>
          </a:p>
          <a:p>
            <a:r>
              <a:rPr lang="en-US" altLang="zh-CN" sz="2000">
                <a:ea typeface="宋体" pitchFamily="2" charset="-122"/>
              </a:rPr>
              <a:t>        else</a:t>
            </a:r>
          </a:p>
          <a:p>
            <a:r>
              <a:rPr lang="en-US" altLang="zh-CN" sz="2000">
                <a:ea typeface="宋体" pitchFamily="2" charset="-122"/>
              </a:rPr>
              <a:t>            B[i,w] = B[i-1,w]</a:t>
            </a:r>
          </a:p>
          <a:p>
            <a:r>
              <a:rPr lang="en-US" altLang="zh-CN" sz="2000">
                <a:ea typeface="宋体" pitchFamily="2" charset="-122"/>
              </a:rPr>
              <a:t>    else B[i,w] = B[i-1,w]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5530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5530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5530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5530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5530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5530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5530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5530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5530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5531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5531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5531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5531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5531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531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531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531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531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531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532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5532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532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532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532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532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532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5532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5532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532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533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533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533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533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533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533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5336"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a:ea typeface="宋体" pitchFamily="2" charset="-122"/>
              </a:rPr>
              <a:t>i=2</a:t>
            </a: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=4</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=3</a:t>
            </a:r>
          </a:p>
          <a:p>
            <a:pPr>
              <a:lnSpc>
                <a:spcPct val="110000"/>
              </a:lnSpc>
            </a:pPr>
            <a:r>
              <a:rPr lang="en-US" altLang="zh-CN" sz="2800">
                <a:ea typeface="宋体" pitchFamily="2" charset="-122"/>
              </a:rPr>
              <a:t>w=</a:t>
            </a:r>
            <a:r>
              <a:rPr lang="en-US" altLang="zh-CN" sz="2800">
                <a:solidFill>
                  <a:srgbClr val="FF0000"/>
                </a:solidFill>
                <a:ea typeface="宋体" pitchFamily="2" charset="-122"/>
              </a:rPr>
              <a:t>5</a:t>
            </a:r>
            <a:endParaRPr lang="en-US" altLang="zh-CN" sz="2800">
              <a:ea typeface="宋体" pitchFamily="2" charset="-122"/>
            </a:endParaRPr>
          </a:p>
          <a:p>
            <a:pPr>
              <a:lnSpc>
                <a:spcPct val="110000"/>
              </a:lnSpc>
            </a:pPr>
            <a:r>
              <a:rPr lang="en-US" altLang="zh-CN" sz="2800">
                <a:ea typeface="宋体" pitchFamily="2" charset="-122"/>
              </a:rPr>
              <a:t>w-w</a:t>
            </a:r>
            <a:r>
              <a:rPr lang="en-US" altLang="zh-CN" sz="2800" baseline="-25000">
                <a:ea typeface="宋体" pitchFamily="2" charset="-122"/>
              </a:rPr>
              <a:t>i</a:t>
            </a:r>
            <a:r>
              <a:rPr lang="en-US" altLang="zh-CN" sz="2800">
                <a:ea typeface="宋体" pitchFamily="2" charset="-122"/>
              </a:rPr>
              <a:t>=2</a:t>
            </a:r>
          </a:p>
        </p:txBody>
      </p:sp>
      <p:sp>
        <p:nvSpPr>
          <p:cNvPr id="5533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5533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533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5340"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5341"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5342"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55343"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5344"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5345"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5346"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5347"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5348" name="Text Box 52"/>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159797" name="Text Box 53"/>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7</a:t>
            </a:r>
            <a:endParaRPr lang="en-US" altLang="zh-CN">
              <a:ea typeface="宋体" pitchFamily="2" charset="-122"/>
            </a:endParaRPr>
          </a:p>
        </p:txBody>
      </p:sp>
      <p:sp>
        <p:nvSpPr>
          <p:cNvPr id="159798" name="Line 54"/>
          <p:cNvSpPr>
            <a:spLocks noChangeShapeType="1"/>
          </p:cNvSpPr>
          <p:nvPr/>
        </p:nvSpPr>
        <p:spPr bwMode="auto">
          <a:xfrm>
            <a:off x="3048000" y="2819400"/>
            <a:ext cx="533400" cy="1143000"/>
          </a:xfrm>
          <a:prstGeom prst="line">
            <a:avLst/>
          </a:prstGeom>
          <a:noFill/>
          <a:ln w="38100">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97" grpId="0" autoUpdateAnimBg="0"/>
      <p:bldP spid="15979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(14)</a:t>
            </a:r>
          </a:p>
        </p:txBody>
      </p:sp>
      <p:sp>
        <p:nvSpPr>
          <p:cNvPr id="56323"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56324"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w</a:t>
            </a:r>
            <a:r>
              <a:rPr lang="en-US" altLang="zh-CN" sz="2000" baseline="-25000">
                <a:ea typeface="宋体" pitchFamily="2" charset="-122"/>
              </a:rPr>
              <a:t>i</a:t>
            </a:r>
            <a:r>
              <a:rPr lang="en-US" altLang="zh-CN" sz="2000">
                <a:ea typeface="宋体" pitchFamily="2" charset="-122"/>
              </a:rPr>
              <a:t> &lt;= w </a:t>
            </a:r>
            <a:r>
              <a:rPr lang="en-US" altLang="zh-CN" sz="2000">
                <a:solidFill>
                  <a:srgbClr val="008000"/>
                </a:solidFill>
                <a:ea typeface="宋体" pitchFamily="2" charset="-122"/>
              </a:rPr>
              <a:t>// item i can be part of the solution</a:t>
            </a:r>
            <a:endParaRPr lang="en-US" altLang="zh-CN" sz="2000">
              <a:ea typeface="宋体" pitchFamily="2" charset="-122"/>
            </a:endParaRPr>
          </a:p>
          <a:p>
            <a:r>
              <a:rPr lang="en-US" altLang="zh-CN" sz="2000">
                <a:ea typeface="宋体" pitchFamily="2" charset="-122"/>
              </a:rPr>
              <a:t>        if b</a:t>
            </a:r>
            <a:r>
              <a:rPr lang="en-US" altLang="zh-CN" sz="2000" baseline="-25000">
                <a:ea typeface="宋体" pitchFamily="2" charset="-122"/>
              </a:rPr>
              <a:t>i</a:t>
            </a:r>
            <a:r>
              <a:rPr lang="en-US" altLang="zh-CN" sz="2000">
                <a:ea typeface="宋体" pitchFamily="2" charset="-122"/>
              </a:rPr>
              <a:t> + B[i-1,w-w</a:t>
            </a:r>
            <a:r>
              <a:rPr lang="en-US" altLang="zh-CN" sz="2000" baseline="-25000">
                <a:ea typeface="宋体" pitchFamily="2" charset="-122"/>
              </a:rPr>
              <a:t>i</a:t>
            </a:r>
            <a:r>
              <a:rPr lang="en-US" altLang="zh-CN" sz="2000">
                <a:ea typeface="宋体" pitchFamily="2" charset="-122"/>
              </a:rPr>
              <a:t>] &gt; B[i-1,w]</a:t>
            </a:r>
          </a:p>
          <a:p>
            <a:r>
              <a:rPr lang="en-US" altLang="zh-CN" sz="2000">
                <a:ea typeface="宋体" pitchFamily="2" charset="-122"/>
              </a:rPr>
              <a:t>            B[i,w] = b</a:t>
            </a:r>
            <a:r>
              <a:rPr lang="en-US" altLang="zh-CN" sz="2000" baseline="-25000">
                <a:ea typeface="宋体" pitchFamily="2" charset="-122"/>
              </a:rPr>
              <a:t>i</a:t>
            </a:r>
            <a:r>
              <a:rPr lang="en-US" altLang="zh-CN" sz="2000">
                <a:ea typeface="宋体" pitchFamily="2" charset="-122"/>
              </a:rPr>
              <a:t> + B[i-1,w- w</a:t>
            </a:r>
            <a:r>
              <a:rPr lang="en-US" altLang="zh-CN" sz="2000" baseline="-25000">
                <a:ea typeface="宋体" pitchFamily="2" charset="-122"/>
              </a:rPr>
              <a:t>i</a:t>
            </a:r>
            <a:r>
              <a:rPr lang="en-US" altLang="zh-CN" sz="2000">
                <a:ea typeface="宋体" pitchFamily="2" charset="-122"/>
              </a:rPr>
              <a:t>]</a:t>
            </a:r>
          </a:p>
          <a:p>
            <a:r>
              <a:rPr lang="en-US" altLang="zh-CN" sz="2000">
                <a:ea typeface="宋体" pitchFamily="2" charset="-122"/>
              </a:rPr>
              <a:t>        else</a:t>
            </a:r>
          </a:p>
          <a:p>
            <a:r>
              <a:rPr lang="en-US" altLang="zh-CN" sz="2000">
                <a:ea typeface="宋体" pitchFamily="2" charset="-122"/>
              </a:rPr>
              <a:t>            B[i,w] = B[i-1,w]</a:t>
            </a:r>
          </a:p>
          <a:p>
            <a:r>
              <a:rPr lang="en-US" altLang="zh-CN" sz="2000">
                <a:ea typeface="宋体" pitchFamily="2" charset="-122"/>
              </a:rPr>
              <a:t>    </a:t>
            </a:r>
            <a:r>
              <a:rPr lang="en-US" altLang="zh-CN" sz="2000">
                <a:solidFill>
                  <a:srgbClr val="FF0000"/>
                </a:solidFill>
                <a:ea typeface="宋体" pitchFamily="2" charset="-122"/>
              </a:rPr>
              <a:t>else</a:t>
            </a:r>
            <a:r>
              <a:rPr lang="en-US" altLang="zh-CN" sz="2000">
                <a:ea typeface="宋体" pitchFamily="2" charset="-122"/>
              </a:rPr>
              <a:t> </a:t>
            </a:r>
            <a:r>
              <a:rPr lang="en-US" altLang="zh-CN" sz="2000" b="1">
                <a:ea typeface="宋体" pitchFamily="2" charset="-122"/>
              </a:rPr>
              <a:t>B[i,w] = B[i-1,w]</a:t>
            </a:r>
            <a:r>
              <a:rPr lang="en-US" altLang="zh-CN" sz="2000">
                <a:ea typeface="宋体" pitchFamily="2" charset="-122"/>
              </a:rPr>
              <a:t>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56325"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56326"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56327"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56328"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56329"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56330"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56331"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56332"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56333"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56334"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56335"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56336"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56337"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56338"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39"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40"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41"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42"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43"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44"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56345"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46"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6347"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6348"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6349"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6350"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56351"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56352"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53"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6354"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6355"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6356"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57"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58"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59"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60" name="Text Box 40"/>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a:ea typeface="宋体" pitchFamily="2" charset="-122"/>
              </a:rPr>
              <a:t>i=3</a:t>
            </a: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=5</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=4</a:t>
            </a:r>
          </a:p>
          <a:p>
            <a:pPr>
              <a:lnSpc>
                <a:spcPct val="110000"/>
              </a:lnSpc>
            </a:pPr>
            <a:r>
              <a:rPr lang="en-US" altLang="zh-CN" sz="2800">
                <a:ea typeface="宋体" pitchFamily="2" charset="-122"/>
              </a:rPr>
              <a:t>w=</a:t>
            </a:r>
            <a:r>
              <a:rPr lang="en-US" altLang="zh-CN" sz="2800">
                <a:solidFill>
                  <a:srgbClr val="FF0000"/>
                </a:solidFill>
                <a:ea typeface="宋体" pitchFamily="2" charset="-122"/>
              </a:rPr>
              <a:t>1..3</a:t>
            </a:r>
            <a:endParaRPr lang="en-US" altLang="zh-CN" sz="2800">
              <a:ea typeface="宋体" pitchFamily="2" charset="-122"/>
            </a:endParaRPr>
          </a:p>
        </p:txBody>
      </p:sp>
      <p:sp>
        <p:nvSpPr>
          <p:cNvPr id="56361"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56362"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6363"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64"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6365"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6366"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56367"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6368"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6369"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70"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6371"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6372"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6373"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6374"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7</a:t>
            </a:r>
          </a:p>
        </p:txBody>
      </p:sp>
      <p:sp>
        <p:nvSpPr>
          <p:cNvPr id="160823"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0</a:t>
            </a:r>
          </a:p>
        </p:txBody>
      </p:sp>
      <p:sp>
        <p:nvSpPr>
          <p:cNvPr id="160824"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3</a:t>
            </a:r>
          </a:p>
        </p:txBody>
      </p:sp>
      <p:sp>
        <p:nvSpPr>
          <p:cNvPr id="160825"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4</a:t>
            </a:r>
          </a:p>
        </p:txBody>
      </p:sp>
      <p:sp>
        <p:nvSpPr>
          <p:cNvPr id="160826" name="Line 58"/>
          <p:cNvSpPr>
            <a:spLocks noChangeShapeType="1"/>
          </p:cNvSpPr>
          <p:nvPr/>
        </p:nvSpPr>
        <p:spPr bwMode="auto">
          <a:xfrm>
            <a:off x="3962400" y="2209800"/>
            <a:ext cx="457200" cy="0"/>
          </a:xfrm>
          <a:prstGeom prst="line">
            <a:avLst/>
          </a:prstGeom>
          <a:noFill/>
          <a:ln w="38100">
            <a:solidFill>
              <a:schemeClr val="tx1"/>
            </a:solidFill>
            <a:round/>
            <a:headEnd/>
            <a:tailEnd type="triangle" w="med" len="med"/>
          </a:ln>
        </p:spPr>
        <p:txBody>
          <a:bodyPr wrap="none" anchor="ctr"/>
          <a:lstStyle/>
          <a:p>
            <a:endParaRPr lang="en-US"/>
          </a:p>
        </p:txBody>
      </p:sp>
      <p:sp>
        <p:nvSpPr>
          <p:cNvPr id="160827" name="Line 59"/>
          <p:cNvSpPr>
            <a:spLocks noChangeShapeType="1"/>
          </p:cNvSpPr>
          <p:nvPr/>
        </p:nvSpPr>
        <p:spPr bwMode="auto">
          <a:xfrm>
            <a:off x="3962400" y="2667000"/>
            <a:ext cx="457200" cy="0"/>
          </a:xfrm>
          <a:prstGeom prst="line">
            <a:avLst/>
          </a:prstGeom>
          <a:noFill/>
          <a:ln w="38100">
            <a:solidFill>
              <a:schemeClr val="tx1"/>
            </a:solidFill>
            <a:round/>
            <a:headEnd/>
            <a:tailEnd type="triangle" w="med" len="med"/>
          </a:ln>
        </p:spPr>
        <p:txBody>
          <a:bodyPr wrap="none" anchor="ctr"/>
          <a:lstStyle/>
          <a:p>
            <a:endParaRPr lang="en-US"/>
          </a:p>
        </p:txBody>
      </p:sp>
      <p:sp>
        <p:nvSpPr>
          <p:cNvPr id="160828" name="Line 60"/>
          <p:cNvSpPr>
            <a:spLocks noChangeShapeType="1"/>
          </p:cNvSpPr>
          <p:nvPr/>
        </p:nvSpPr>
        <p:spPr bwMode="auto">
          <a:xfrm>
            <a:off x="3962400" y="3124200"/>
            <a:ext cx="457200" cy="0"/>
          </a:xfrm>
          <a:prstGeom prst="line">
            <a:avLst/>
          </a:prstGeom>
          <a:noFill/>
          <a:ln w="38100">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8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8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8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8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0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23" grpId="0" autoUpdateAnimBg="0"/>
      <p:bldP spid="160824" grpId="0" autoUpdateAnimBg="0"/>
      <p:bldP spid="160825" grpId="0" autoUpdateAnimBg="0"/>
      <p:bldP spid="160826" grpId="0" animBg="1"/>
      <p:bldP spid="160827" grpId="0" animBg="1"/>
      <p:bldP spid="1608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(15)</a:t>
            </a:r>
          </a:p>
        </p:txBody>
      </p:sp>
      <p:sp>
        <p:nvSpPr>
          <p:cNvPr id="57347"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57348"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a:t>
            </a:r>
            <a:r>
              <a:rPr lang="en-US" altLang="zh-CN" sz="2000">
                <a:solidFill>
                  <a:srgbClr val="FF0000"/>
                </a:solidFill>
                <a:ea typeface="宋体" pitchFamily="2" charset="-122"/>
              </a:rPr>
              <a:t>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&lt;= w</a:t>
            </a:r>
            <a:r>
              <a:rPr lang="en-US" altLang="zh-CN" sz="2000">
                <a:ea typeface="宋体" pitchFamily="2" charset="-122"/>
              </a:rPr>
              <a:t> </a:t>
            </a:r>
            <a:r>
              <a:rPr lang="en-US" altLang="zh-CN" sz="2000">
                <a:solidFill>
                  <a:srgbClr val="008000"/>
                </a:solidFill>
                <a:ea typeface="宋体" pitchFamily="2" charset="-122"/>
              </a:rPr>
              <a:t>// item i can be part of the solution</a:t>
            </a:r>
            <a:endParaRPr lang="en-US" altLang="zh-CN" sz="2000">
              <a:ea typeface="宋体" pitchFamily="2" charset="-122"/>
            </a:endParaRPr>
          </a:p>
          <a:p>
            <a:r>
              <a:rPr lang="en-US" altLang="zh-CN" sz="2000">
                <a:ea typeface="宋体" pitchFamily="2" charset="-122"/>
              </a:rPr>
              <a:t>        if </a:t>
            </a:r>
            <a:r>
              <a:rPr lang="en-US" altLang="zh-CN" sz="2000">
                <a:solidFill>
                  <a:srgbClr val="FF0000"/>
                </a:solidFill>
                <a:ea typeface="宋体" pitchFamily="2" charset="-122"/>
              </a:rPr>
              <a:t>b</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 B[i-1,w-w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&gt; B[i-1,w]</a:t>
            </a:r>
            <a:endParaRPr lang="en-US" altLang="zh-CN" sz="2000">
              <a:ea typeface="宋体" pitchFamily="2" charset="-122"/>
            </a:endParaRPr>
          </a:p>
          <a:p>
            <a:r>
              <a:rPr lang="en-US" altLang="zh-CN" sz="2000">
                <a:ea typeface="宋体" pitchFamily="2" charset="-122"/>
              </a:rPr>
              <a:t>            </a:t>
            </a:r>
            <a:r>
              <a:rPr lang="en-US" altLang="zh-CN" sz="2000" b="1">
                <a:ea typeface="宋体" pitchFamily="2" charset="-122"/>
              </a:rPr>
              <a:t>B[i,w] = b</a:t>
            </a:r>
            <a:r>
              <a:rPr lang="en-US" altLang="zh-CN" sz="2000" b="1" baseline="-25000">
                <a:ea typeface="宋体" pitchFamily="2" charset="-122"/>
              </a:rPr>
              <a:t>i</a:t>
            </a:r>
            <a:r>
              <a:rPr lang="en-US" altLang="zh-CN" sz="2000" b="1">
                <a:ea typeface="宋体" pitchFamily="2" charset="-122"/>
              </a:rPr>
              <a:t> + B[i-1,w- w</a:t>
            </a:r>
            <a:r>
              <a:rPr lang="en-US" altLang="zh-CN" sz="2000" b="1" baseline="-25000">
                <a:ea typeface="宋体" pitchFamily="2" charset="-122"/>
              </a:rPr>
              <a:t>i</a:t>
            </a:r>
            <a:r>
              <a:rPr lang="en-US" altLang="zh-CN" sz="2000" b="1">
                <a:ea typeface="宋体" pitchFamily="2" charset="-122"/>
              </a:rPr>
              <a:t>]</a:t>
            </a:r>
            <a:endParaRPr lang="en-US" altLang="zh-CN" sz="2000">
              <a:ea typeface="宋体" pitchFamily="2" charset="-122"/>
            </a:endParaRPr>
          </a:p>
          <a:p>
            <a:r>
              <a:rPr lang="en-US" altLang="zh-CN" sz="2000">
                <a:ea typeface="宋体" pitchFamily="2" charset="-122"/>
              </a:rPr>
              <a:t>        else</a:t>
            </a:r>
          </a:p>
          <a:p>
            <a:r>
              <a:rPr lang="en-US" altLang="zh-CN" sz="2000">
                <a:ea typeface="宋体" pitchFamily="2" charset="-122"/>
              </a:rPr>
              <a:t>            B[i,w] = B[i-1,w]</a:t>
            </a:r>
          </a:p>
          <a:p>
            <a:r>
              <a:rPr lang="en-US" altLang="zh-CN" sz="2000">
                <a:ea typeface="宋体" pitchFamily="2" charset="-122"/>
              </a:rPr>
              <a:t>    else B[i,w] = B[i-1,w]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57349"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57350"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57351"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57352"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57353"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57354"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57355"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57356"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57357"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57358"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57359"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57360"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57361"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57362"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63"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64"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65"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66"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67"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68"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57369"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70"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7371"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7372"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7373"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7374"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57375"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57376"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77"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7378"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7379"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7380"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81"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82"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83"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84"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a:ea typeface="宋体" pitchFamily="2" charset="-122"/>
              </a:rPr>
              <a:t>i=3</a:t>
            </a: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=5</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=4</a:t>
            </a:r>
          </a:p>
          <a:p>
            <a:pPr>
              <a:lnSpc>
                <a:spcPct val="110000"/>
              </a:lnSpc>
            </a:pPr>
            <a:r>
              <a:rPr lang="en-US" altLang="zh-CN" sz="2800">
                <a:ea typeface="宋体" pitchFamily="2" charset="-122"/>
              </a:rPr>
              <a:t>w=</a:t>
            </a:r>
            <a:r>
              <a:rPr lang="en-US" altLang="zh-CN" sz="2800">
                <a:solidFill>
                  <a:srgbClr val="FF0000"/>
                </a:solidFill>
                <a:ea typeface="宋体" pitchFamily="2" charset="-122"/>
              </a:rPr>
              <a:t>4</a:t>
            </a:r>
          </a:p>
          <a:p>
            <a:pPr>
              <a:lnSpc>
                <a:spcPct val="110000"/>
              </a:lnSpc>
            </a:pPr>
            <a:r>
              <a:rPr lang="en-US" altLang="zh-CN" sz="2800">
                <a:ea typeface="宋体" pitchFamily="2" charset="-122"/>
              </a:rPr>
              <a:t>w- w</a:t>
            </a:r>
            <a:r>
              <a:rPr lang="en-US" altLang="zh-CN" sz="2800" baseline="-25000">
                <a:ea typeface="宋体" pitchFamily="2" charset="-122"/>
              </a:rPr>
              <a:t>i</a:t>
            </a:r>
            <a:r>
              <a:rPr lang="en-US" altLang="zh-CN" sz="2800">
                <a:ea typeface="宋体" pitchFamily="2" charset="-122"/>
              </a:rPr>
              <a:t>=0</a:t>
            </a:r>
          </a:p>
        </p:txBody>
      </p:sp>
      <p:sp>
        <p:nvSpPr>
          <p:cNvPr id="57385"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57386"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7387"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88"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57389"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90"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91"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7392"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7393"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7394"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7</a:t>
            </a:r>
          </a:p>
        </p:txBody>
      </p:sp>
      <p:sp>
        <p:nvSpPr>
          <p:cNvPr id="57395"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7396"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7397"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161850" name="Line 58"/>
          <p:cNvSpPr>
            <a:spLocks noChangeShapeType="1"/>
          </p:cNvSpPr>
          <p:nvPr/>
        </p:nvSpPr>
        <p:spPr bwMode="auto">
          <a:xfrm>
            <a:off x="3886200" y="1905000"/>
            <a:ext cx="533400" cy="1600200"/>
          </a:xfrm>
          <a:prstGeom prst="line">
            <a:avLst/>
          </a:prstGeom>
          <a:noFill/>
          <a:ln w="38100">
            <a:solidFill>
              <a:schemeClr val="tx1"/>
            </a:solidFill>
            <a:round/>
            <a:headEnd/>
            <a:tailEnd type="triangle" w="med" len="med"/>
          </a:ln>
        </p:spPr>
        <p:txBody>
          <a:bodyPr wrap="none" anchor="ctr"/>
          <a:lstStyle/>
          <a:p>
            <a:endParaRPr lang="en-US"/>
          </a:p>
        </p:txBody>
      </p:sp>
      <p:sp>
        <p:nvSpPr>
          <p:cNvPr id="161851"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5</a:t>
            </a:r>
            <a:endParaRPr lang="en-US" altLang="zh-CN">
              <a:ea typeface="宋体" pitchFamily="2" charset="-122"/>
            </a:endParaRPr>
          </a:p>
        </p:txBody>
      </p:sp>
      <p:sp>
        <p:nvSpPr>
          <p:cNvPr id="57400" name="Text Box 60"/>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7401" name="Text Box 61"/>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7402" name="Text Box 62"/>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7403" name="Text Box 63"/>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50" grpId="0" animBg="1"/>
      <p:bldP spid="16185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(15)</a:t>
            </a:r>
          </a:p>
        </p:txBody>
      </p:sp>
      <p:sp>
        <p:nvSpPr>
          <p:cNvPr id="58371"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58372"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a:t>
            </a:r>
            <a:r>
              <a:rPr lang="en-US" altLang="zh-CN" sz="2000">
                <a:solidFill>
                  <a:srgbClr val="FF0000"/>
                </a:solidFill>
                <a:ea typeface="宋体" pitchFamily="2" charset="-122"/>
              </a:rPr>
              <a:t>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&lt;= w</a:t>
            </a:r>
            <a:r>
              <a:rPr lang="en-US" altLang="zh-CN" sz="2000">
                <a:ea typeface="宋体" pitchFamily="2" charset="-122"/>
              </a:rPr>
              <a:t> </a:t>
            </a:r>
            <a:r>
              <a:rPr lang="en-US" altLang="zh-CN" sz="2000">
                <a:solidFill>
                  <a:srgbClr val="008000"/>
                </a:solidFill>
                <a:ea typeface="宋体" pitchFamily="2" charset="-122"/>
              </a:rPr>
              <a:t>// item i can be part of the solution</a:t>
            </a:r>
            <a:endParaRPr lang="en-US" altLang="zh-CN" sz="2000">
              <a:ea typeface="宋体" pitchFamily="2" charset="-122"/>
            </a:endParaRPr>
          </a:p>
          <a:p>
            <a:r>
              <a:rPr lang="en-US" altLang="zh-CN" sz="2000">
                <a:ea typeface="宋体" pitchFamily="2" charset="-122"/>
              </a:rPr>
              <a:t>        if b</a:t>
            </a:r>
            <a:r>
              <a:rPr lang="en-US" altLang="zh-CN" sz="2000" baseline="-25000">
                <a:ea typeface="宋体" pitchFamily="2" charset="-122"/>
              </a:rPr>
              <a:t>i</a:t>
            </a:r>
            <a:r>
              <a:rPr lang="en-US" altLang="zh-CN" sz="2000">
                <a:ea typeface="宋体" pitchFamily="2" charset="-122"/>
              </a:rPr>
              <a:t> + B[i-1,w-w</a:t>
            </a:r>
            <a:r>
              <a:rPr lang="en-US" altLang="zh-CN" sz="2000" baseline="-25000">
                <a:ea typeface="宋体" pitchFamily="2" charset="-122"/>
              </a:rPr>
              <a:t>i</a:t>
            </a:r>
            <a:r>
              <a:rPr lang="en-US" altLang="zh-CN" sz="2000">
                <a:ea typeface="宋体" pitchFamily="2" charset="-122"/>
              </a:rPr>
              <a:t>] &gt; B[i-1,w]</a:t>
            </a:r>
          </a:p>
          <a:p>
            <a:r>
              <a:rPr lang="en-US" altLang="zh-CN" sz="2000">
                <a:ea typeface="宋体" pitchFamily="2" charset="-122"/>
              </a:rPr>
              <a:t>            B[i,w] = b</a:t>
            </a:r>
            <a:r>
              <a:rPr lang="en-US" altLang="zh-CN" sz="2000" baseline="-25000">
                <a:ea typeface="宋体" pitchFamily="2" charset="-122"/>
              </a:rPr>
              <a:t>i</a:t>
            </a:r>
            <a:r>
              <a:rPr lang="en-US" altLang="zh-CN" sz="2000">
                <a:ea typeface="宋体" pitchFamily="2" charset="-122"/>
              </a:rPr>
              <a:t> + B[i-1,w- w</a:t>
            </a:r>
            <a:r>
              <a:rPr lang="en-US" altLang="zh-CN" sz="2000" baseline="-25000">
                <a:ea typeface="宋体" pitchFamily="2" charset="-122"/>
              </a:rPr>
              <a:t>i</a:t>
            </a:r>
            <a:r>
              <a:rPr lang="en-US" altLang="zh-CN" sz="2000">
                <a:ea typeface="宋体" pitchFamily="2" charset="-122"/>
              </a:rPr>
              <a:t>]</a:t>
            </a:r>
          </a:p>
          <a:p>
            <a:r>
              <a:rPr lang="en-US" altLang="zh-CN" sz="2000">
                <a:ea typeface="宋体" pitchFamily="2" charset="-122"/>
              </a:rPr>
              <a:t>        </a:t>
            </a:r>
            <a:r>
              <a:rPr lang="en-US" altLang="zh-CN" sz="2000">
                <a:solidFill>
                  <a:srgbClr val="FF0000"/>
                </a:solidFill>
                <a:ea typeface="宋体" pitchFamily="2" charset="-122"/>
              </a:rPr>
              <a:t>else</a:t>
            </a:r>
            <a:endParaRPr lang="en-US" altLang="zh-CN" sz="2000">
              <a:ea typeface="宋体" pitchFamily="2" charset="-122"/>
            </a:endParaRPr>
          </a:p>
          <a:p>
            <a:r>
              <a:rPr lang="en-US" altLang="zh-CN" sz="2000">
                <a:ea typeface="宋体" pitchFamily="2" charset="-122"/>
              </a:rPr>
              <a:t>            </a:t>
            </a:r>
            <a:r>
              <a:rPr lang="en-US" altLang="zh-CN" sz="2000" b="1">
                <a:ea typeface="宋体" pitchFamily="2" charset="-122"/>
              </a:rPr>
              <a:t>B[i,w] = B[i-1,w]</a:t>
            </a:r>
            <a:endParaRPr lang="en-US" altLang="zh-CN" sz="2000">
              <a:ea typeface="宋体" pitchFamily="2" charset="-122"/>
            </a:endParaRPr>
          </a:p>
          <a:p>
            <a:r>
              <a:rPr lang="en-US" altLang="zh-CN" sz="2000">
                <a:ea typeface="宋体" pitchFamily="2" charset="-122"/>
              </a:rPr>
              <a:t>    else B[i,w] = B[i-1,w]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58373"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58374"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58375"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58376"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58377"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58378"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58379"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58380"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58381"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58382"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58383"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58384"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58385"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58386"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387"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388"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389"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390"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391"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392"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58393"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394"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8395"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8396"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8397"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8398"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58399"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58400"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401"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8402"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8403"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8404"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405"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406"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407"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408"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a:ea typeface="宋体" pitchFamily="2" charset="-122"/>
              </a:rPr>
              <a:t>i=3</a:t>
            </a: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=5</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=4</a:t>
            </a:r>
          </a:p>
          <a:p>
            <a:pPr>
              <a:lnSpc>
                <a:spcPct val="110000"/>
              </a:lnSpc>
            </a:pPr>
            <a:r>
              <a:rPr lang="en-US" altLang="zh-CN" sz="2800">
                <a:ea typeface="宋体" pitchFamily="2" charset="-122"/>
              </a:rPr>
              <a:t>w=</a:t>
            </a:r>
            <a:r>
              <a:rPr lang="en-US" altLang="zh-CN" sz="2800">
                <a:solidFill>
                  <a:srgbClr val="FF0000"/>
                </a:solidFill>
                <a:ea typeface="宋体" pitchFamily="2" charset="-122"/>
              </a:rPr>
              <a:t>5</a:t>
            </a:r>
          </a:p>
          <a:p>
            <a:pPr>
              <a:lnSpc>
                <a:spcPct val="110000"/>
              </a:lnSpc>
            </a:pPr>
            <a:r>
              <a:rPr lang="en-US" altLang="zh-CN" sz="2800">
                <a:ea typeface="宋体" pitchFamily="2" charset="-122"/>
              </a:rPr>
              <a:t>w- w</a:t>
            </a:r>
            <a:r>
              <a:rPr lang="en-US" altLang="zh-CN" sz="2800" baseline="-25000">
                <a:ea typeface="宋体" pitchFamily="2" charset="-122"/>
              </a:rPr>
              <a:t>i</a:t>
            </a:r>
            <a:r>
              <a:rPr lang="en-US" altLang="zh-CN" sz="2800">
                <a:ea typeface="宋体" pitchFamily="2" charset="-122"/>
              </a:rPr>
              <a:t>=1</a:t>
            </a:r>
          </a:p>
        </p:txBody>
      </p:sp>
      <p:sp>
        <p:nvSpPr>
          <p:cNvPr id="58409"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58410"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8411"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412"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58413"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414"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415"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8416"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8417"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8418"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7</a:t>
            </a:r>
          </a:p>
        </p:txBody>
      </p:sp>
      <p:sp>
        <p:nvSpPr>
          <p:cNvPr id="58419"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8420"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8421"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162874" name="Line 58"/>
          <p:cNvSpPr>
            <a:spLocks noChangeShapeType="1"/>
          </p:cNvSpPr>
          <p:nvPr/>
        </p:nvSpPr>
        <p:spPr bwMode="auto">
          <a:xfrm>
            <a:off x="4038600" y="4038600"/>
            <a:ext cx="381000" cy="0"/>
          </a:xfrm>
          <a:prstGeom prst="line">
            <a:avLst/>
          </a:prstGeom>
          <a:noFill/>
          <a:ln w="38100">
            <a:solidFill>
              <a:schemeClr val="tx1"/>
            </a:solidFill>
            <a:round/>
            <a:headEnd/>
            <a:tailEnd type="triangle" w="med" len="med"/>
          </a:ln>
        </p:spPr>
        <p:txBody>
          <a:bodyPr wrap="none" anchor="ctr"/>
          <a:lstStyle/>
          <a:p>
            <a:endParaRPr lang="en-US"/>
          </a:p>
        </p:txBody>
      </p:sp>
      <p:sp>
        <p:nvSpPr>
          <p:cNvPr id="58423"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162876" name="Text Box 6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7</a:t>
            </a:r>
            <a:endParaRPr lang="en-US" altLang="zh-CN">
              <a:ea typeface="宋体" pitchFamily="2" charset="-122"/>
            </a:endParaRPr>
          </a:p>
        </p:txBody>
      </p:sp>
      <p:sp>
        <p:nvSpPr>
          <p:cNvPr id="58425" name="Text Box 61"/>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8426" name="Text Box 62"/>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8427" name="Text Box 63"/>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8428" name="Text Box 64"/>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74" grpId="0" animBg="1"/>
      <p:bldP spid="16287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(16)</a:t>
            </a:r>
          </a:p>
        </p:txBody>
      </p:sp>
      <p:sp>
        <p:nvSpPr>
          <p:cNvPr id="59395"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59396"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w</a:t>
            </a:r>
            <a:r>
              <a:rPr lang="en-US" altLang="zh-CN" sz="2000" baseline="-25000">
                <a:ea typeface="宋体" pitchFamily="2" charset="-122"/>
              </a:rPr>
              <a:t>i</a:t>
            </a:r>
            <a:r>
              <a:rPr lang="en-US" altLang="zh-CN" sz="2000">
                <a:ea typeface="宋体" pitchFamily="2" charset="-122"/>
              </a:rPr>
              <a:t> &lt;= w </a:t>
            </a:r>
            <a:r>
              <a:rPr lang="en-US" altLang="zh-CN" sz="2000">
                <a:solidFill>
                  <a:srgbClr val="008000"/>
                </a:solidFill>
                <a:ea typeface="宋体" pitchFamily="2" charset="-122"/>
              </a:rPr>
              <a:t>// item i can be part of the solution</a:t>
            </a:r>
            <a:endParaRPr lang="en-US" altLang="zh-CN" sz="2000">
              <a:ea typeface="宋体" pitchFamily="2" charset="-122"/>
            </a:endParaRPr>
          </a:p>
          <a:p>
            <a:r>
              <a:rPr lang="en-US" altLang="zh-CN" sz="2000">
                <a:ea typeface="宋体" pitchFamily="2" charset="-122"/>
              </a:rPr>
              <a:t>        if b</a:t>
            </a:r>
            <a:r>
              <a:rPr lang="en-US" altLang="zh-CN" sz="2000" baseline="-25000">
                <a:ea typeface="宋体" pitchFamily="2" charset="-122"/>
              </a:rPr>
              <a:t>i</a:t>
            </a:r>
            <a:r>
              <a:rPr lang="en-US" altLang="zh-CN" sz="2000">
                <a:ea typeface="宋体" pitchFamily="2" charset="-122"/>
              </a:rPr>
              <a:t> + B[i-1,w-w</a:t>
            </a:r>
            <a:r>
              <a:rPr lang="en-US" altLang="zh-CN" sz="2000" baseline="-25000">
                <a:ea typeface="宋体" pitchFamily="2" charset="-122"/>
              </a:rPr>
              <a:t>i</a:t>
            </a:r>
            <a:r>
              <a:rPr lang="en-US" altLang="zh-CN" sz="2000">
                <a:ea typeface="宋体" pitchFamily="2" charset="-122"/>
              </a:rPr>
              <a:t>] &gt; B[i-1,w]</a:t>
            </a:r>
          </a:p>
          <a:p>
            <a:r>
              <a:rPr lang="en-US" altLang="zh-CN" sz="2000">
                <a:ea typeface="宋体" pitchFamily="2" charset="-122"/>
              </a:rPr>
              <a:t>            B[i,w] = b</a:t>
            </a:r>
            <a:r>
              <a:rPr lang="en-US" altLang="zh-CN" sz="2000" baseline="-25000">
                <a:ea typeface="宋体" pitchFamily="2" charset="-122"/>
              </a:rPr>
              <a:t>i</a:t>
            </a:r>
            <a:r>
              <a:rPr lang="en-US" altLang="zh-CN" sz="2000">
                <a:ea typeface="宋体" pitchFamily="2" charset="-122"/>
              </a:rPr>
              <a:t> + B[i-1,w- w</a:t>
            </a:r>
            <a:r>
              <a:rPr lang="en-US" altLang="zh-CN" sz="2000" baseline="-25000">
                <a:ea typeface="宋体" pitchFamily="2" charset="-122"/>
              </a:rPr>
              <a:t>i</a:t>
            </a:r>
            <a:r>
              <a:rPr lang="en-US" altLang="zh-CN" sz="2000">
                <a:ea typeface="宋体" pitchFamily="2" charset="-122"/>
              </a:rPr>
              <a:t>]</a:t>
            </a:r>
          </a:p>
          <a:p>
            <a:r>
              <a:rPr lang="en-US" altLang="zh-CN" sz="2000">
                <a:ea typeface="宋体" pitchFamily="2" charset="-122"/>
              </a:rPr>
              <a:t>        else</a:t>
            </a:r>
          </a:p>
          <a:p>
            <a:r>
              <a:rPr lang="en-US" altLang="zh-CN" sz="2000">
                <a:ea typeface="宋体" pitchFamily="2" charset="-122"/>
              </a:rPr>
              <a:t>            B[i,w] = B[i-1,w]</a:t>
            </a:r>
          </a:p>
          <a:p>
            <a:r>
              <a:rPr lang="en-US" altLang="zh-CN" sz="2000">
                <a:ea typeface="宋体" pitchFamily="2" charset="-122"/>
              </a:rPr>
              <a:t>    </a:t>
            </a:r>
            <a:r>
              <a:rPr lang="en-US" altLang="zh-CN" sz="2000">
                <a:solidFill>
                  <a:srgbClr val="FF0000"/>
                </a:solidFill>
                <a:ea typeface="宋体" pitchFamily="2" charset="-122"/>
              </a:rPr>
              <a:t>else </a:t>
            </a:r>
            <a:r>
              <a:rPr lang="en-US" altLang="zh-CN" sz="2000" b="1">
                <a:ea typeface="宋体" pitchFamily="2" charset="-122"/>
              </a:rPr>
              <a:t>B[i,w] = B[i-1,w]</a:t>
            </a:r>
            <a:r>
              <a:rPr lang="en-US" altLang="zh-CN" sz="2000">
                <a:ea typeface="宋体" pitchFamily="2" charset="-122"/>
              </a:rPr>
              <a:t>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59397"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59398"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59399"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59400"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59401"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59402"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59403"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59404"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59405"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59406"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59407"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59408"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59409"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59410"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11"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12"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13"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14"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15"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16"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59417"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18"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9419"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9420"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9421"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9422"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59423"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59424"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25"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59426"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59427"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9428"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29"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30"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31"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32" name="Text Box 40"/>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a:ea typeface="宋体" pitchFamily="2" charset="-122"/>
              </a:rPr>
              <a:t>i=3</a:t>
            </a: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=5</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=4</a:t>
            </a:r>
          </a:p>
          <a:p>
            <a:pPr>
              <a:lnSpc>
                <a:spcPct val="110000"/>
              </a:lnSpc>
            </a:pPr>
            <a:r>
              <a:rPr lang="en-US" altLang="zh-CN" sz="2800">
                <a:ea typeface="宋体" pitchFamily="2" charset="-122"/>
              </a:rPr>
              <a:t>w=</a:t>
            </a:r>
            <a:r>
              <a:rPr lang="en-US" altLang="zh-CN" sz="2800">
                <a:solidFill>
                  <a:srgbClr val="FF0000"/>
                </a:solidFill>
                <a:ea typeface="宋体" pitchFamily="2" charset="-122"/>
              </a:rPr>
              <a:t>1..4</a:t>
            </a:r>
          </a:p>
        </p:txBody>
      </p:sp>
      <p:sp>
        <p:nvSpPr>
          <p:cNvPr id="59433"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59434"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9435"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36" name="Rectangle 46"/>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59437"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38"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39"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9440"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9441"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9442"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7</a:t>
            </a:r>
          </a:p>
        </p:txBody>
      </p:sp>
      <p:sp>
        <p:nvSpPr>
          <p:cNvPr id="59443"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59444"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9445"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59446"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59447" name="Text Box 6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7</a:t>
            </a:r>
          </a:p>
        </p:txBody>
      </p:sp>
      <p:sp>
        <p:nvSpPr>
          <p:cNvPr id="163901" name="Text Box 61"/>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0</a:t>
            </a:r>
          </a:p>
        </p:txBody>
      </p:sp>
      <p:sp>
        <p:nvSpPr>
          <p:cNvPr id="163902" name="Text Box 62"/>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3</a:t>
            </a:r>
          </a:p>
        </p:txBody>
      </p:sp>
      <p:sp>
        <p:nvSpPr>
          <p:cNvPr id="163903" name="Text Box 63"/>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4</a:t>
            </a:r>
          </a:p>
        </p:txBody>
      </p:sp>
      <p:sp>
        <p:nvSpPr>
          <p:cNvPr id="163904" name="Text Box 64"/>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5</a:t>
            </a:r>
          </a:p>
        </p:txBody>
      </p:sp>
      <p:sp>
        <p:nvSpPr>
          <p:cNvPr id="163905" name="Line 65"/>
          <p:cNvSpPr>
            <a:spLocks noChangeShapeType="1"/>
          </p:cNvSpPr>
          <p:nvPr/>
        </p:nvSpPr>
        <p:spPr bwMode="auto">
          <a:xfrm>
            <a:off x="4800600" y="2209800"/>
            <a:ext cx="457200" cy="0"/>
          </a:xfrm>
          <a:prstGeom prst="line">
            <a:avLst/>
          </a:prstGeom>
          <a:noFill/>
          <a:ln w="38100">
            <a:solidFill>
              <a:schemeClr val="tx1"/>
            </a:solidFill>
            <a:round/>
            <a:headEnd/>
            <a:tailEnd type="triangle" w="med" len="med"/>
          </a:ln>
        </p:spPr>
        <p:txBody>
          <a:bodyPr wrap="none" anchor="ctr"/>
          <a:lstStyle/>
          <a:p>
            <a:endParaRPr lang="en-US"/>
          </a:p>
        </p:txBody>
      </p:sp>
      <p:sp>
        <p:nvSpPr>
          <p:cNvPr id="163906" name="Line 66"/>
          <p:cNvSpPr>
            <a:spLocks noChangeShapeType="1"/>
          </p:cNvSpPr>
          <p:nvPr/>
        </p:nvSpPr>
        <p:spPr bwMode="auto">
          <a:xfrm>
            <a:off x="4800600" y="2667000"/>
            <a:ext cx="457200" cy="0"/>
          </a:xfrm>
          <a:prstGeom prst="line">
            <a:avLst/>
          </a:prstGeom>
          <a:noFill/>
          <a:ln w="38100">
            <a:solidFill>
              <a:schemeClr val="tx1"/>
            </a:solidFill>
            <a:round/>
            <a:headEnd/>
            <a:tailEnd type="triangle" w="med" len="med"/>
          </a:ln>
        </p:spPr>
        <p:txBody>
          <a:bodyPr wrap="none" anchor="ctr"/>
          <a:lstStyle/>
          <a:p>
            <a:endParaRPr lang="en-US"/>
          </a:p>
        </p:txBody>
      </p:sp>
      <p:sp>
        <p:nvSpPr>
          <p:cNvPr id="163907" name="Line 67"/>
          <p:cNvSpPr>
            <a:spLocks noChangeShapeType="1"/>
          </p:cNvSpPr>
          <p:nvPr/>
        </p:nvSpPr>
        <p:spPr bwMode="auto">
          <a:xfrm>
            <a:off x="4800600" y="3124200"/>
            <a:ext cx="457200" cy="0"/>
          </a:xfrm>
          <a:prstGeom prst="line">
            <a:avLst/>
          </a:prstGeom>
          <a:noFill/>
          <a:ln w="38100">
            <a:solidFill>
              <a:schemeClr val="tx1"/>
            </a:solidFill>
            <a:round/>
            <a:headEnd/>
            <a:tailEnd type="triangle" w="med" len="med"/>
          </a:ln>
        </p:spPr>
        <p:txBody>
          <a:bodyPr wrap="none" anchor="ctr"/>
          <a:lstStyle/>
          <a:p>
            <a:endParaRPr lang="en-US"/>
          </a:p>
        </p:txBody>
      </p:sp>
      <p:sp>
        <p:nvSpPr>
          <p:cNvPr id="163908" name="Line 68"/>
          <p:cNvSpPr>
            <a:spLocks noChangeShapeType="1"/>
          </p:cNvSpPr>
          <p:nvPr/>
        </p:nvSpPr>
        <p:spPr bwMode="auto">
          <a:xfrm>
            <a:off x="4800600" y="3581400"/>
            <a:ext cx="457200" cy="0"/>
          </a:xfrm>
          <a:prstGeom prst="line">
            <a:avLst/>
          </a:prstGeom>
          <a:noFill/>
          <a:ln w="38100">
            <a:solidFill>
              <a:schemeClr val="tx1"/>
            </a:solidFill>
            <a:round/>
            <a:headEnd/>
            <a:tailEnd type="triangle" w="med" len="med"/>
          </a:ln>
        </p:spPr>
        <p:txBody>
          <a:bodyPr wrap="none" anchor="ctr"/>
          <a:lstStyle/>
          <a:p>
            <a:endParaRPr lang="en-US"/>
          </a:p>
        </p:txBody>
      </p:sp>
      <p:sp>
        <p:nvSpPr>
          <p:cNvPr id="59456" name="Text Box 6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9457" name="Text Box 7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9458" name="Text Box 7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59459" name="Text Box 7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9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9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9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9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9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39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39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3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1" grpId="0" autoUpdateAnimBg="0"/>
      <p:bldP spid="163902" grpId="0" autoUpdateAnimBg="0"/>
      <p:bldP spid="163903" grpId="0" autoUpdateAnimBg="0"/>
      <p:bldP spid="163904" grpId="0" autoUpdateAnimBg="0"/>
      <p:bldP spid="163905" grpId="0" animBg="1"/>
      <p:bldP spid="163906" grpId="0" animBg="1"/>
      <p:bldP spid="163907" grpId="0" animBg="1"/>
      <p:bldP spid="16390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133600" y="304800"/>
            <a:ext cx="4953000" cy="609600"/>
          </a:xfrm>
        </p:spPr>
        <p:txBody>
          <a:bodyPr/>
          <a:lstStyle/>
          <a:p>
            <a:r>
              <a:rPr lang="en-US" altLang="zh-CN" smtClean="0">
                <a:ea typeface="宋体" pitchFamily="2" charset="-122"/>
              </a:rPr>
              <a:t>Example (17)</a:t>
            </a:r>
          </a:p>
        </p:txBody>
      </p:sp>
      <p:sp>
        <p:nvSpPr>
          <p:cNvPr id="6041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en-US"/>
          </a:p>
        </p:txBody>
      </p:sp>
      <p:sp>
        <p:nvSpPr>
          <p:cNvPr id="60420"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a:ea typeface="宋体" pitchFamily="2" charset="-122"/>
              </a:rPr>
              <a:t>    if </a:t>
            </a:r>
            <a:r>
              <a:rPr lang="en-US" altLang="zh-CN" sz="2000">
                <a:solidFill>
                  <a:srgbClr val="FF0000"/>
                </a:solidFill>
                <a:ea typeface="宋体" pitchFamily="2" charset="-122"/>
              </a:rPr>
              <a:t>w</a:t>
            </a:r>
            <a:r>
              <a:rPr lang="en-US" altLang="zh-CN" sz="2000" baseline="-25000">
                <a:solidFill>
                  <a:srgbClr val="FF0000"/>
                </a:solidFill>
                <a:ea typeface="宋体" pitchFamily="2" charset="-122"/>
              </a:rPr>
              <a:t>i</a:t>
            </a:r>
            <a:r>
              <a:rPr lang="en-US" altLang="zh-CN" sz="2000">
                <a:solidFill>
                  <a:srgbClr val="FF0000"/>
                </a:solidFill>
                <a:ea typeface="宋体" pitchFamily="2" charset="-122"/>
              </a:rPr>
              <a:t> &lt;= w</a:t>
            </a:r>
            <a:r>
              <a:rPr lang="en-US" altLang="zh-CN" sz="2000">
                <a:ea typeface="宋体" pitchFamily="2" charset="-122"/>
              </a:rPr>
              <a:t> </a:t>
            </a:r>
            <a:r>
              <a:rPr lang="en-US" altLang="zh-CN" sz="2000">
                <a:solidFill>
                  <a:srgbClr val="008000"/>
                </a:solidFill>
                <a:ea typeface="宋体" pitchFamily="2" charset="-122"/>
              </a:rPr>
              <a:t>// item i can be part of the solution</a:t>
            </a:r>
            <a:endParaRPr lang="en-US" altLang="zh-CN" sz="2000">
              <a:ea typeface="宋体" pitchFamily="2" charset="-122"/>
            </a:endParaRPr>
          </a:p>
          <a:p>
            <a:r>
              <a:rPr lang="en-US" altLang="zh-CN" sz="2000">
                <a:ea typeface="宋体" pitchFamily="2" charset="-122"/>
              </a:rPr>
              <a:t>        if b</a:t>
            </a:r>
            <a:r>
              <a:rPr lang="en-US" altLang="zh-CN" sz="2000" baseline="-25000">
                <a:ea typeface="宋体" pitchFamily="2" charset="-122"/>
              </a:rPr>
              <a:t>i</a:t>
            </a:r>
            <a:r>
              <a:rPr lang="en-US" altLang="zh-CN" sz="2000">
                <a:ea typeface="宋体" pitchFamily="2" charset="-122"/>
              </a:rPr>
              <a:t> + B[i-1,w-w</a:t>
            </a:r>
            <a:r>
              <a:rPr lang="en-US" altLang="zh-CN" sz="2000" baseline="-25000">
                <a:ea typeface="宋体" pitchFamily="2" charset="-122"/>
              </a:rPr>
              <a:t>i</a:t>
            </a:r>
            <a:r>
              <a:rPr lang="en-US" altLang="zh-CN" sz="2000">
                <a:ea typeface="宋体" pitchFamily="2" charset="-122"/>
              </a:rPr>
              <a:t>] &gt; B[i-1,w]</a:t>
            </a:r>
          </a:p>
          <a:p>
            <a:r>
              <a:rPr lang="en-US" altLang="zh-CN" sz="2000">
                <a:ea typeface="宋体" pitchFamily="2" charset="-122"/>
              </a:rPr>
              <a:t>            B[i,w] = b</a:t>
            </a:r>
            <a:r>
              <a:rPr lang="en-US" altLang="zh-CN" sz="2000" baseline="-25000">
                <a:ea typeface="宋体" pitchFamily="2" charset="-122"/>
              </a:rPr>
              <a:t>i</a:t>
            </a:r>
            <a:r>
              <a:rPr lang="en-US" altLang="zh-CN" sz="2000">
                <a:ea typeface="宋体" pitchFamily="2" charset="-122"/>
              </a:rPr>
              <a:t> + B[i-1,w- w</a:t>
            </a:r>
            <a:r>
              <a:rPr lang="en-US" altLang="zh-CN" sz="2000" baseline="-25000">
                <a:ea typeface="宋体" pitchFamily="2" charset="-122"/>
              </a:rPr>
              <a:t>i</a:t>
            </a:r>
            <a:r>
              <a:rPr lang="en-US" altLang="zh-CN" sz="2000">
                <a:ea typeface="宋体" pitchFamily="2" charset="-122"/>
              </a:rPr>
              <a:t>]</a:t>
            </a:r>
          </a:p>
          <a:p>
            <a:r>
              <a:rPr lang="en-US" altLang="zh-CN" sz="2000">
                <a:ea typeface="宋体" pitchFamily="2" charset="-122"/>
              </a:rPr>
              <a:t>        </a:t>
            </a:r>
            <a:r>
              <a:rPr lang="en-US" altLang="zh-CN" sz="2000">
                <a:solidFill>
                  <a:srgbClr val="FF0000"/>
                </a:solidFill>
                <a:ea typeface="宋体" pitchFamily="2" charset="-122"/>
              </a:rPr>
              <a:t>else</a:t>
            </a:r>
            <a:endParaRPr lang="en-US" altLang="zh-CN" sz="2000">
              <a:ea typeface="宋体" pitchFamily="2" charset="-122"/>
            </a:endParaRPr>
          </a:p>
          <a:p>
            <a:r>
              <a:rPr lang="en-US" altLang="zh-CN" sz="2000">
                <a:ea typeface="宋体" pitchFamily="2" charset="-122"/>
              </a:rPr>
              <a:t>            </a:t>
            </a:r>
            <a:r>
              <a:rPr lang="en-US" altLang="zh-CN" sz="2000" b="1">
                <a:solidFill>
                  <a:srgbClr val="FF0000"/>
                </a:solidFill>
                <a:ea typeface="宋体" pitchFamily="2" charset="-122"/>
              </a:rPr>
              <a:t>B[i,w] = B[i-1,w]</a:t>
            </a:r>
            <a:endParaRPr lang="en-US" altLang="zh-CN" sz="2000">
              <a:ea typeface="宋体" pitchFamily="2" charset="-122"/>
            </a:endParaRPr>
          </a:p>
          <a:p>
            <a:r>
              <a:rPr lang="en-US" altLang="zh-CN" sz="2000">
                <a:ea typeface="宋体" pitchFamily="2" charset="-122"/>
              </a:rPr>
              <a:t>    else B[i,w] = B[i-1,w]  </a:t>
            </a:r>
            <a:r>
              <a:rPr lang="en-US" altLang="zh-CN" sz="2000">
                <a:solidFill>
                  <a:srgbClr val="008000"/>
                </a:solidFill>
                <a:ea typeface="宋体" pitchFamily="2" charset="-122"/>
              </a:rPr>
              <a:t>// w</a:t>
            </a:r>
            <a:r>
              <a:rPr lang="en-US" altLang="zh-CN" sz="2000" baseline="-25000">
                <a:solidFill>
                  <a:srgbClr val="008000"/>
                </a:solidFill>
                <a:ea typeface="宋体" pitchFamily="2" charset="-122"/>
              </a:rPr>
              <a:t>i</a:t>
            </a:r>
            <a:r>
              <a:rPr lang="en-US" altLang="zh-CN" sz="2000">
                <a:solidFill>
                  <a:srgbClr val="008000"/>
                </a:solidFill>
                <a:ea typeface="宋体" pitchFamily="2" charset="-122"/>
              </a:rPr>
              <a:t> &gt; w </a:t>
            </a:r>
            <a:endParaRPr lang="en-US" altLang="zh-CN" sz="2800">
              <a:ea typeface="宋体" pitchFamily="2" charset="-122"/>
            </a:endParaRPr>
          </a:p>
        </p:txBody>
      </p:sp>
      <p:sp>
        <p:nvSpPr>
          <p:cNvPr id="6042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en-US"/>
          </a:p>
        </p:txBody>
      </p:sp>
      <p:sp>
        <p:nvSpPr>
          <p:cNvPr id="6042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en-US"/>
          </a:p>
        </p:txBody>
      </p:sp>
      <p:sp>
        <p:nvSpPr>
          <p:cNvPr id="6042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en-US"/>
          </a:p>
        </p:txBody>
      </p:sp>
      <p:sp>
        <p:nvSpPr>
          <p:cNvPr id="6042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en-US"/>
          </a:p>
        </p:txBody>
      </p:sp>
      <p:sp>
        <p:nvSpPr>
          <p:cNvPr id="6042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en-US"/>
          </a:p>
        </p:txBody>
      </p:sp>
      <p:sp>
        <p:nvSpPr>
          <p:cNvPr id="6042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en-US"/>
          </a:p>
        </p:txBody>
      </p:sp>
      <p:sp>
        <p:nvSpPr>
          <p:cNvPr id="6042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en-US"/>
          </a:p>
        </p:txBody>
      </p:sp>
      <p:sp>
        <p:nvSpPr>
          <p:cNvPr id="6042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en-US"/>
          </a:p>
        </p:txBody>
      </p:sp>
      <p:sp>
        <p:nvSpPr>
          <p:cNvPr id="6042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en-US"/>
          </a:p>
        </p:txBody>
      </p:sp>
      <p:sp>
        <p:nvSpPr>
          <p:cNvPr id="6043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en-US"/>
          </a:p>
        </p:txBody>
      </p:sp>
      <p:sp>
        <p:nvSpPr>
          <p:cNvPr id="6043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en-US"/>
          </a:p>
        </p:txBody>
      </p:sp>
      <p:sp>
        <p:nvSpPr>
          <p:cNvPr id="6043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en-US"/>
          </a:p>
        </p:txBody>
      </p:sp>
      <p:sp>
        <p:nvSpPr>
          <p:cNvPr id="6043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en-US"/>
          </a:p>
        </p:txBody>
      </p:sp>
      <p:sp>
        <p:nvSpPr>
          <p:cNvPr id="6043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3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3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3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3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3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4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a:ea typeface="宋体" pitchFamily="2" charset="-122"/>
              </a:rPr>
              <a:t>W</a:t>
            </a:r>
          </a:p>
        </p:txBody>
      </p:sp>
      <p:sp>
        <p:nvSpPr>
          <p:cNvPr id="6044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4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6044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6044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6044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6044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6044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a:ea typeface="宋体" pitchFamily="2" charset="-122"/>
              </a:rPr>
              <a:t>i</a:t>
            </a:r>
          </a:p>
        </p:txBody>
      </p:sp>
      <p:sp>
        <p:nvSpPr>
          <p:cNvPr id="6044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4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1</a:t>
            </a:r>
          </a:p>
        </p:txBody>
      </p:sp>
      <p:sp>
        <p:nvSpPr>
          <p:cNvPr id="6045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6045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6045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5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5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5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56"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a:ea typeface="宋体" pitchFamily="2" charset="-122"/>
              </a:rPr>
              <a:t>i=3</a:t>
            </a:r>
          </a:p>
          <a:p>
            <a:pPr>
              <a:lnSpc>
                <a:spcPct val="110000"/>
              </a:lnSpc>
            </a:pPr>
            <a:r>
              <a:rPr lang="en-US" altLang="zh-CN" sz="2800">
                <a:ea typeface="宋体" pitchFamily="2" charset="-122"/>
              </a:rPr>
              <a:t>b</a:t>
            </a:r>
            <a:r>
              <a:rPr lang="en-US" altLang="zh-CN" sz="2800" baseline="-25000">
                <a:ea typeface="宋体" pitchFamily="2" charset="-122"/>
              </a:rPr>
              <a:t>i</a:t>
            </a:r>
            <a:r>
              <a:rPr lang="en-US" altLang="zh-CN" sz="2800">
                <a:ea typeface="宋体" pitchFamily="2" charset="-122"/>
              </a:rPr>
              <a:t>=5</a:t>
            </a:r>
          </a:p>
          <a:p>
            <a:pPr>
              <a:lnSpc>
                <a:spcPct val="110000"/>
              </a:lnSpc>
            </a:pPr>
            <a:r>
              <a:rPr lang="en-US" altLang="zh-CN" sz="2800">
                <a:ea typeface="宋体" pitchFamily="2" charset="-122"/>
              </a:rPr>
              <a:t>w</a:t>
            </a:r>
            <a:r>
              <a:rPr lang="en-US" altLang="zh-CN" sz="2800" baseline="-25000">
                <a:ea typeface="宋体" pitchFamily="2" charset="-122"/>
              </a:rPr>
              <a:t>i</a:t>
            </a:r>
            <a:r>
              <a:rPr lang="en-US" altLang="zh-CN" sz="2800">
                <a:ea typeface="宋体" pitchFamily="2" charset="-122"/>
              </a:rPr>
              <a:t>=4</a:t>
            </a:r>
          </a:p>
          <a:p>
            <a:pPr>
              <a:lnSpc>
                <a:spcPct val="110000"/>
              </a:lnSpc>
            </a:pPr>
            <a:r>
              <a:rPr lang="en-US" altLang="zh-CN" sz="2800">
                <a:ea typeface="宋体" pitchFamily="2" charset="-122"/>
              </a:rPr>
              <a:t>w=</a:t>
            </a:r>
            <a:r>
              <a:rPr lang="en-US" altLang="zh-CN" sz="2800">
                <a:solidFill>
                  <a:srgbClr val="FF0000"/>
                </a:solidFill>
                <a:ea typeface="宋体" pitchFamily="2" charset="-122"/>
              </a:rPr>
              <a:t>5</a:t>
            </a:r>
          </a:p>
          <a:p>
            <a:pPr>
              <a:lnSpc>
                <a:spcPct val="110000"/>
              </a:lnSpc>
            </a:pPr>
            <a:endParaRPr lang="en-US" altLang="zh-CN" sz="2800">
              <a:solidFill>
                <a:srgbClr val="FF0000"/>
              </a:solidFill>
              <a:ea typeface="宋体" pitchFamily="2" charset="-122"/>
            </a:endParaRPr>
          </a:p>
        </p:txBody>
      </p:sp>
      <p:sp>
        <p:nvSpPr>
          <p:cNvPr id="6045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a:ea typeface="宋体" pitchFamily="2" charset="-122"/>
              </a:rPr>
              <a:t>Items:</a:t>
            </a:r>
          </a:p>
          <a:p>
            <a:r>
              <a:rPr lang="en-US" altLang="zh-CN" sz="2800">
                <a:ea typeface="宋体" pitchFamily="2" charset="-122"/>
              </a:rPr>
              <a:t>1: (2,3)</a:t>
            </a:r>
          </a:p>
          <a:p>
            <a:r>
              <a:rPr lang="en-US" altLang="zh-CN" sz="2800">
                <a:ea typeface="宋体" pitchFamily="2" charset="-122"/>
              </a:rPr>
              <a:t>2: (3,4)</a:t>
            </a:r>
          </a:p>
          <a:p>
            <a:r>
              <a:rPr lang="en-US" altLang="zh-CN" sz="2800">
                <a:ea typeface="宋体" pitchFamily="2" charset="-122"/>
              </a:rPr>
              <a:t>3: (4,5) </a:t>
            </a:r>
          </a:p>
          <a:p>
            <a:r>
              <a:rPr lang="en-US" altLang="zh-CN" sz="2800">
                <a:ea typeface="宋体" pitchFamily="2" charset="-122"/>
              </a:rPr>
              <a:t>4: (5,6)</a:t>
            </a:r>
            <a:endParaRPr lang="en-US" altLang="zh-CN">
              <a:ea typeface="宋体" pitchFamily="2" charset="-122"/>
            </a:endParaRPr>
          </a:p>
        </p:txBody>
      </p:sp>
      <p:sp>
        <p:nvSpPr>
          <p:cNvPr id="6045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6045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60" name="Rectangle 46"/>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60461"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62"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63"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60464"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60465"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60466"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7</a:t>
            </a:r>
          </a:p>
        </p:txBody>
      </p:sp>
      <p:sp>
        <p:nvSpPr>
          <p:cNvPr id="60467"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68"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60469"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60470" name="Text Box 58"/>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60471" name="Text Box 59"/>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7</a:t>
            </a:r>
          </a:p>
        </p:txBody>
      </p:sp>
      <p:sp>
        <p:nvSpPr>
          <p:cNvPr id="60472" name="Text Box 60"/>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0</a:t>
            </a:r>
          </a:p>
        </p:txBody>
      </p:sp>
      <p:sp>
        <p:nvSpPr>
          <p:cNvPr id="60473" name="Text Box 61"/>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60474" name="Text Box 62"/>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60475" name="Text Box 63"/>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164931" name="Line 67"/>
          <p:cNvSpPr>
            <a:spLocks noChangeShapeType="1"/>
          </p:cNvSpPr>
          <p:nvPr/>
        </p:nvSpPr>
        <p:spPr bwMode="auto">
          <a:xfrm>
            <a:off x="4800600" y="4038600"/>
            <a:ext cx="457200" cy="0"/>
          </a:xfrm>
          <a:prstGeom prst="line">
            <a:avLst/>
          </a:prstGeom>
          <a:noFill/>
          <a:ln w="38100">
            <a:solidFill>
              <a:schemeClr val="tx1"/>
            </a:solidFill>
            <a:round/>
            <a:headEnd/>
            <a:tailEnd type="triangle" w="med" len="med"/>
          </a:ln>
        </p:spPr>
        <p:txBody>
          <a:bodyPr wrap="none" anchor="ctr"/>
          <a:lstStyle/>
          <a:p>
            <a:endParaRPr lang="en-US"/>
          </a:p>
        </p:txBody>
      </p:sp>
      <p:sp>
        <p:nvSpPr>
          <p:cNvPr id="164932" name="Text Box 68"/>
          <p:cNvSpPr txBox="1">
            <a:spLocks noChangeArrowheads="1"/>
          </p:cNvSpPr>
          <p:nvPr/>
        </p:nvSpPr>
        <p:spPr bwMode="auto">
          <a:xfrm>
            <a:off x="5334000" y="3810000"/>
            <a:ext cx="336550" cy="457200"/>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7</a:t>
            </a:r>
          </a:p>
        </p:txBody>
      </p:sp>
      <p:sp>
        <p:nvSpPr>
          <p:cNvPr id="60478" name="Text Box 6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60479" name="Text Box 7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60480" name="Text Box 7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60481" name="Text Box 7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9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31" grpId="0" animBg="1"/>
      <p:bldP spid="16493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219200" y="228600"/>
            <a:ext cx="7772400" cy="838200"/>
          </a:xfrm>
        </p:spPr>
        <p:txBody>
          <a:bodyPr/>
          <a:lstStyle/>
          <a:p>
            <a:r>
              <a:rPr lang="en-US" altLang="zh-CN" smtClean="0">
                <a:ea typeface="宋体" pitchFamily="2" charset="-122"/>
              </a:rPr>
              <a:t>Comments</a:t>
            </a:r>
          </a:p>
        </p:txBody>
      </p:sp>
      <p:sp>
        <p:nvSpPr>
          <p:cNvPr id="61443" name="Rectangle 3"/>
          <p:cNvSpPr>
            <a:spLocks noGrp="1" noChangeArrowheads="1"/>
          </p:cNvSpPr>
          <p:nvPr>
            <p:ph type="body" idx="1"/>
          </p:nvPr>
        </p:nvSpPr>
        <p:spPr>
          <a:xfrm>
            <a:off x="1173163" y="1600200"/>
            <a:ext cx="7772400" cy="4495800"/>
          </a:xfrm>
        </p:spPr>
        <p:txBody>
          <a:bodyPr/>
          <a:lstStyle/>
          <a:p>
            <a:r>
              <a:rPr lang="en-US" altLang="zh-CN" smtClean="0">
                <a:ea typeface="宋体" pitchFamily="2" charset="-122"/>
              </a:rPr>
              <a:t>This algorithm only finds the max possible value that can be carried in the knapsack</a:t>
            </a:r>
          </a:p>
          <a:p>
            <a:r>
              <a:rPr lang="en-US" altLang="zh-CN" smtClean="0">
                <a:ea typeface="宋体" pitchFamily="2" charset="-122"/>
              </a:rPr>
              <a:t>To know the items that make this maximum value, an addition to this algorithm is necessary</a:t>
            </a:r>
          </a:p>
          <a:p>
            <a:r>
              <a:rPr lang="en-US" altLang="zh-CN" smtClean="0">
                <a:ea typeface="宋体" pitchFamily="2" charset="-122"/>
              </a:rPr>
              <a:t>Please see LCS algorithm from the previous lecture for the example how to extract this data from the table we built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43000" y="152400"/>
            <a:ext cx="8001000" cy="1143000"/>
          </a:xfrm>
        </p:spPr>
        <p:txBody>
          <a:bodyPr/>
          <a:lstStyle/>
          <a:p>
            <a:r>
              <a:rPr lang="en-US" altLang="zh-CN" smtClean="0">
                <a:ea typeface="宋体" pitchFamily="2" charset="-122"/>
              </a:rPr>
              <a:t>0-1 Knapsack problem:</a:t>
            </a:r>
            <a:br>
              <a:rPr lang="en-US" altLang="zh-CN" smtClean="0">
                <a:ea typeface="宋体" pitchFamily="2" charset="-122"/>
              </a:rPr>
            </a:br>
            <a:r>
              <a:rPr lang="en-US" altLang="zh-CN" smtClean="0">
                <a:ea typeface="宋体" pitchFamily="2" charset="-122"/>
              </a:rPr>
              <a:t>a picture</a:t>
            </a:r>
          </a:p>
        </p:txBody>
      </p:sp>
      <p:grpSp>
        <p:nvGrpSpPr>
          <p:cNvPr id="29699" name="Group 15"/>
          <p:cNvGrpSpPr>
            <a:grpSpLocks/>
          </p:cNvGrpSpPr>
          <p:nvPr/>
        </p:nvGrpSpPr>
        <p:grpSpPr bwMode="auto">
          <a:xfrm>
            <a:off x="1676400" y="4114800"/>
            <a:ext cx="1371600" cy="2133600"/>
            <a:chOff x="1008" y="1824"/>
            <a:chExt cx="864" cy="1344"/>
          </a:xfrm>
        </p:grpSpPr>
        <p:sp>
          <p:nvSpPr>
            <p:cNvPr id="29721" name="Line 4"/>
            <p:cNvSpPr>
              <a:spLocks noChangeShapeType="1"/>
            </p:cNvSpPr>
            <p:nvPr/>
          </p:nvSpPr>
          <p:spPr bwMode="auto">
            <a:xfrm>
              <a:off x="1008" y="1824"/>
              <a:ext cx="0" cy="1344"/>
            </a:xfrm>
            <a:prstGeom prst="line">
              <a:avLst/>
            </a:prstGeom>
            <a:noFill/>
            <a:ln w="9525">
              <a:solidFill>
                <a:schemeClr val="tx1"/>
              </a:solidFill>
              <a:round/>
              <a:headEnd/>
              <a:tailEnd/>
            </a:ln>
          </p:spPr>
          <p:txBody>
            <a:bodyPr wrap="none" anchor="ctr"/>
            <a:lstStyle/>
            <a:p>
              <a:endParaRPr lang="en-US"/>
            </a:p>
          </p:txBody>
        </p:sp>
        <p:sp>
          <p:nvSpPr>
            <p:cNvPr id="29722" name="Line 5"/>
            <p:cNvSpPr>
              <a:spLocks noChangeShapeType="1"/>
            </p:cNvSpPr>
            <p:nvPr/>
          </p:nvSpPr>
          <p:spPr bwMode="auto">
            <a:xfrm>
              <a:off x="1008" y="3168"/>
              <a:ext cx="864" cy="0"/>
            </a:xfrm>
            <a:prstGeom prst="line">
              <a:avLst/>
            </a:prstGeom>
            <a:noFill/>
            <a:ln w="9525">
              <a:solidFill>
                <a:schemeClr val="tx1"/>
              </a:solidFill>
              <a:round/>
              <a:headEnd/>
              <a:tailEnd/>
            </a:ln>
          </p:spPr>
          <p:txBody>
            <a:bodyPr wrap="none" anchor="ctr"/>
            <a:lstStyle/>
            <a:p>
              <a:endParaRPr lang="en-US"/>
            </a:p>
          </p:txBody>
        </p:sp>
        <p:sp>
          <p:nvSpPr>
            <p:cNvPr id="29723" name="Line 6"/>
            <p:cNvSpPr>
              <a:spLocks noChangeShapeType="1"/>
            </p:cNvSpPr>
            <p:nvPr/>
          </p:nvSpPr>
          <p:spPr bwMode="auto">
            <a:xfrm flipV="1">
              <a:off x="1872" y="1824"/>
              <a:ext cx="0" cy="1344"/>
            </a:xfrm>
            <a:prstGeom prst="line">
              <a:avLst/>
            </a:prstGeom>
            <a:noFill/>
            <a:ln w="9525">
              <a:solidFill>
                <a:schemeClr val="tx1"/>
              </a:solidFill>
              <a:round/>
              <a:headEnd/>
              <a:tailEnd/>
            </a:ln>
          </p:spPr>
          <p:txBody>
            <a:bodyPr wrap="none" anchor="ctr"/>
            <a:lstStyle/>
            <a:p>
              <a:endParaRPr lang="en-US"/>
            </a:p>
          </p:txBody>
        </p:sp>
        <p:sp>
          <p:nvSpPr>
            <p:cNvPr id="29724" name="Text Box 7"/>
            <p:cNvSpPr txBox="1">
              <a:spLocks noChangeArrowheads="1"/>
            </p:cNvSpPr>
            <p:nvPr/>
          </p:nvSpPr>
          <p:spPr bwMode="auto">
            <a:xfrm>
              <a:off x="1046" y="2106"/>
              <a:ext cx="789" cy="327"/>
            </a:xfrm>
            <a:prstGeom prst="rect">
              <a:avLst/>
            </a:prstGeom>
            <a:noFill/>
            <a:ln w="9525">
              <a:noFill/>
              <a:miter lim="800000"/>
              <a:headEnd/>
              <a:tailEnd/>
            </a:ln>
          </p:spPr>
          <p:txBody>
            <a:bodyPr wrap="none">
              <a:spAutoFit/>
            </a:bodyPr>
            <a:lstStyle/>
            <a:p>
              <a:r>
                <a:rPr lang="en-US" altLang="zh-CN" sz="2800">
                  <a:ea typeface="宋体" pitchFamily="2" charset="-122"/>
                </a:rPr>
                <a:t>W = 20</a:t>
              </a:r>
              <a:endParaRPr lang="en-US" altLang="zh-CN">
                <a:ea typeface="宋体" pitchFamily="2" charset="-122"/>
              </a:endParaRPr>
            </a:p>
          </p:txBody>
        </p:sp>
      </p:grpSp>
      <p:sp>
        <p:nvSpPr>
          <p:cNvPr id="29700" name="Rectangle 8"/>
          <p:cNvSpPr>
            <a:spLocks noChangeArrowheads="1"/>
          </p:cNvSpPr>
          <p:nvPr/>
        </p:nvSpPr>
        <p:spPr bwMode="auto">
          <a:xfrm>
            <a:off x="4267200" y="5029200"/>
            <a:ext cx="838200" cy="12192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1" name="Rectangle 9"/>
          <p:cNvSpPr>
            <a:spLocks noChangeArrowheads="1"/>
          </p:cNvSpPr>
          <p:nvPr/>
        </p:nvSpPr>
        <p:spPr bwMode="auto">
          <a:xfrm>
            <a:off x="4267200" y="4191000"/>
            <a:ext cx="838200" cy="6858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2" name="Rectangle 10"/>
          <p:cNvSpPr>
            <a:spLocks noChangeArrowheads="1"/>
          </p:cNvSpPr>
          <p:nvPr/>
        </p:nvSpPr>
        <p:spPr bwMode="auto">
          <a:xfrm>
            <a:off x="4267200" y="36576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3" name="Rectangle 11"/>
          <p:cNvSpPr>
            <a:spLocks noChangeArrowheads="1"/>
          </p:cNvSpPr>
          <p:nvPr/>
        </p:nvSpPr>
        <p:spPr bwMode="auto">
          <a:xfrm>
            <a:off x="4267200" y="2743200"/>
            <a:ext cx="838200" cy="2286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4" name="Text Box 12"/>
          <p:cNvSpPr txBox="1">
            <a:spLocks noChangeArrowheads="1"/>
          </p:cNvSpPr>
          <p:nvPr/>
        </p:nvSpPr>
        <p:spPr bwMode="auto">
          <a:xfrm>
            <a:off x="5715000" y="1752600"/>
            <a:ext cx="552450" cy="579438"/>
          </a:xfrm>
          <a:prstGeom prst="rect">
            <a:avLst/>
          </a:prstGeom>
          <a:noFill/>
          <a:ln w="9525">
            <a:noFill/>
            <a:miter lim="800000"/>
            <a:headEnd/>
            <a:tailEnd/>
          </a:ln>
        </p:spPr>
        <p:txBody>
          <a:bodyPr>
            <a:spAutoFit/>
          </a:bodyPr>
          <a:lstStyle/>
          <a:p>
            <a:r>
              <a:rPr lang="en-US" altLang="zh-CN" sz="3200">
                <a:ea typeface="宋体" pitchFamily="2" charset="-122"/>
              </a:rPr>
              <a:t>w</a:t>
            </a:r>
            <a:r>
              <a:rPr lang="en-US" altLang="zh-CN" sz="3200" baseline="-25000">
                <a:ea typeface="宋体" pitchFamily="2" charset="-122"/>
              </a:rPr>
              <a:t>i</a:t>
            </a:r>
            <a:endParaRPr lang="en-US" altLang="zh-CN">
              <a:ea typeface="宋体" pitchFamily="2" charset="-122"/>
            </a:endParaRPr>
          </a:p>
        </p:txBody>
      </p:sp>
      <p:sp>
        <p:nvSpPr>
          <p:cNvPr id="29705" name="Text Box 13"/>
          <p:cNvSpPr txBox="1">
            <a:spLocks noChangeArrowheads="1"/>
          </p:cNvSpPr>
          <p:nvPr/>
        </p:nvSpPr>
        <p:spPr bwMode="auto">
          <a:xfrm>
            <a:off x="7315200" y="1727200"/>
            <a:ext cx="552450" cy="579438"/>
          </a:xfrm>
          <a:prstGeom prst="rect">
            <a:avLst/>
          </a:prstGeom>
          <a:noFill/>
          <a:ln w="9525">
            <a:noFill/>
            <a:miter lim="800000"/>
            <a:headEnd/>
            <a:tailEnd/>
          </a:ln>
        </p:spPr>
        <p:txBody>
          <a:bodyPr>
            <a:spAutoFit/>
          </a:bodyPr>
          <a:lstStyle/>
          <a:p>
            <a:r>
              <a:rPr lang="en-US" altLang="zh-CN" sz="3200">
                <a:ea typeface="宋体" pitchFamily="2" charset="-122"/>
              </a:rPr>
              <a:t>b</a:t>
            </a:r>
            <a:r>
              <a:rPr lang="en-US" altLang="zh-CN" sz="3200" baseline="-25000">
                <a:ea typeface="宋体" pitchFamily="2" charset="-122"/>
              </a:rPr>
              <a:t>i</a:t>
            </a:r>
            <a:endParaRPr lang="en-US" altLang="zh-CN">
              <a:ea typeface="宋体" pitchFamily="2" charset="-122"/>
            </a:endParaRPr>
          </a:p>
        </p:txBody>
      </p:sp>
      <p:sp>
        <p:nvSpPr>
          <p:cNvPr id="29706" name="Rectangle 16"/>
          <p:cNvSpPr>
            <a:spLocks noChangeArrowheads="1"/>
          </p:cNvSpPr>
          <p:nvPr/>
        </p:nvSpPr>
        <p:spPr bwMode="auto">
          <a:xfrm>
            <a:off x="4267200" y="31242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7" name="Text Box 17"/>
          <p:cNvSpPr txBox="1">
            <a:spLocks noChangeArrowheads="1"/>
          </p:cNvSpPr>
          <p:nvPr/>
        </p:nvSpPr>
        <p:spPr bwMode="auto">
          <a:xfrm>
            <a:off x="7299325" y="5527675"/>
            <a:ext cx="488950" cy="457200"/>
          </a:xfrm>
          <a:prstGeom prst="rect">
            <a:avLst/>
          </a:prstGeom>
          <a:noFill/>
          <a:ln w="9525">
            <a:noFill/>
            <a:miter lim="800000"/>
            <a:headEnd/>
            <a:tailEnd/>
          </a:ln>
        </p:spPr>
        <p:txBody>
          <a:bodyPr wrap="none">
            <a:spAutoFit/>
          </a:bodyPr>
          <a:lstStyle/>
          <a:p>
            <a:r>
              <a:rPr lang="en-US" altLang="zh-CN">
                <a:ea typeface="宋体" pitchFamily="2" charset="-122"/>
              </a:rPr>
              <a:t>10</a:t>
            </a:r>
          </a:p>
        </p:txBody>
      </p:sp>
      <p:sp>
        <p:nvSpPr>
          <p:cNvPr id="29708" name="Text Box 18"/>
          <p:cNvSpPr txBox="1">
            <a:spLocks noChangeArrowheads="1"/>
          </p:cNvSpPr>
          <p:nvPr/>
        </p:nvSpPr>
        <p:spPr bwMode="auto">
          <a:xfrm>
            <a:off x="5867400" y="5562600"/>
            <a:ext cx="336550" cy="457200"/>
          </a:xfrm>
          <a:prstGeom prst="rect">
            <a:avLst/>
          </a:prstGeom>
          <a:noFill/>
          <a:ln w="9525">
            <a:noFill/>
            <a:miter lim="800000"/>
            <a:headEnd/>
            <a:tailEnd/>
          </a:ln>
        </p:spPr>
        <p:txBody>
          <a:bodyPr wrap="none">
            <a:spAutoFit/>
          </a:bodyPr>
          <a:lstStyle/>
          <a:p>
            <a:r>
              <a:rPr lang="en-US" altLang="zh-CN">
                <a:ea typeface="宋体" pitchFamily="2" charset="-122"/>
              </a:rPr>
              <a:t>9</a:t>
            </a:r>
          </a:p>
        </p:txBody>
      </p:sp>
      <p:sp>
        <p:nvSpPr>
          <p:cNvPr id="29709" name="Text Box 19"/>
          <p:cNvSpPr txBox="1">
            <a:spLocks noChangeArrowheads="1"/>
          </p:cNvSpPr>
          <p:nvPr/>
        </p:nvSpPr>
        <p:spPr bwMode="auto">
          <a:xfrm>
            <a:off x="7315200" y="4267200"/>
            <a:ext cx="336550" cy="457200"/>
          </a:xfrm>
          <a:prstGeom prst="rect">
            <a:avLst/>
          </a:prstGeom>
          <a:noFill/>
          <a:ln w="9525">
            <a:noFill/>
            <a:miter lim="800000"/>
            <a:headEnd/>
            <a:tailEnd/>
          </a:ln>
        </p:spPr>
        <p:txBody>
          <a:bodyPr wrap="none">
            <a:spAutoFit/>
          </a:bodyPr>
          <a:lstStyle/>
          <a:p>
            <a:r>
              <a:rPr lang="en-US" altLang="zh-CN">
                <a:ea typeface="宋体" pitchFamily="2" charset="-122"/>
              </a:rPr>
              <a:t>8</a:t>
            </a:r>
          </a:p>
        </p:txBody>
      </p:sp>
      <p:sp>
        <p:nvSpPr>
          <p:cNvPr id="29710" name="Text Box 20"/>
          <p:cNvSpPr txBox="1">
            <a:spLocks noChangeArrowheads="1"/>
          </p:cNvSpPr>
          <p:nvPr/>
        </p:nvSpPr>
        <p:spPr bwMode="auto">
          <a:xfrm>
            <a:off x="5867400" y="43434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29711" name="Text Box 21"/>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29712" name="Text Box 22"/>
          <p:cNvSpPr txBox="1">
            <a:spLocks noChangeArrowheads="1"/>
          </p:cNvSpPr>
          <p:nvPr/>
        </p:nvSpPr>
        <p:spPr bwMode="auto">
          <a:xfrm>
            <a:off x="5867400" y="3657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29713" name="Text Box 23"/>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29714" name="Text Box 24"/>
          <p:cNvSpPr txBox="1">
            <a:spLocks noChangeArrowheads="1"/>
          </p:cNvSpPr>
          <p:nvPr/>
        </p:nvSpPr>
        <p:spPr bwMode="auto">
          <a:xfrm>
            <a:off x="5867400" y="31242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29715" name="Text Box 25"/>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29716" name="Text Box 26"/>
          <p:cNvSpPr txBox="1">
            <a:spLocks noChangeArrowheads="1"/>
          </p:cNvSpPr>
          <p:nvPr/>
        </p:nvSpPr>
        <p:spPr bwMode="auto">
          <a:xfrm>
            <a:off x="5867400" y="26670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29717" name="Text Box 27"/>
          <p:cNvSpPr txBox="1">
            <a:spLocks noChangeArrowheads="1"/>
          </p:cNvSpPr>
          <p:nvPr/>
        </p:nvSpPr>
        <p:spPr bwMode="auto">
          <a:xfrm>
            <a:off x="5257800" y="1295400"/>
            <a:ext cx="1228725" cy="519113"/>
          </a:xfrm>
          <a:prstGeom prst="rect">
            <a:avLst/>
          </a:prstGeom>
          <a:noFill/>
          <a:ln w="9525">
            <a:noFill/>
            <a:miter lim="800000"/>
            <a:headEnd/>
            <a:tailEnd/>
          </a:ln>
        </p:spPr>
        <p:txBody>
          <a:bodyPr wrap="none">
            <a:spAutoFit/>
          </a:bodyPr>
          <a:lstStyle/>
          <a:p>
            <a:r>
              <a:rPr lang="en-US" altLang="zh-CN" sz="2800">
                <a:ea typeface="宋体" pitchFamily="2" charset="-122"/>
              </a:rPr>
              <a:t>Weight</a:t>
            </a:r>
            <a:endParaRPr lang="en-US" altLang="zh-CN">
              <a:ea typeface="宋体" pitchFamily="2" charset="-122"/>
            </a:endParaRPr>
          </a:p>
        </p:txBody>
      </p:sp>
      <p:sp>
        <p:nvSpPr>
          <p:cNvPr id="29718" name="Text Box 29"/>
          <p:cNvSpPr txBox="1">
            <a:spLocks noChangeArrowheads="1"/>
          </p:cNvSpPr>
          <p:nvPr/>
        </p:nvSpPr>
        <p:spPr bwMode="auto">
          <a:xfrm>
            <a:off x="6934200" y="1295400"/>
            <a:ext cx="2085975" cy="519113"/>
          </a:xfrm>
          <a:prstGeom prst="rect">
            <a:avLst/>
          </a:prstGeom>
          <a:noFill/>
          <a:ln w="9525">
            <a:noFill/>
            <a:miter lim="800000"/>
            <a:headEnd/>
            <a:tailEnd/>
          </a:ln>
        </p:spPr>
        <p:txBody>
          <a:bodyPr wrap="none">
            <a:spAutoFit/>
          </a:bodyPr>
          <a:lstStyle/>
          <a:p>
            <a:r>
              <a:rPr lang="en-US" altLang="zh-CN" sz="2800">
                <a:ea typeface="宋体" pitchFamily="2" charset="-122"/>
              </a:rPr>
              <a:t>Benefit value</a:t>
            </a:r>
            <a:endParaRPr lang="en-US" altLang="zh-CN">
              <a:ea typeface="宋体" pitchFamily="2" charset="-122"/>
            </a:endParaRPr>
          </a:p>
        </p:txBody>
      </p:sp>
      <p:sp>
        <p:nvSpPr>
          <p:cNvPr id="29719" name="Text Box 30"/>
          <p:cNvSpPr txBox="1">
            <a:spLocks noChangeArrowheads="1"/>
          </p:cNvSpPr>
          <p:nvPr/>
        </p:nvSpPr>
        <p:spPr bwMode="auto">
          <a:xfrm>
            <a:off x="914400" y="3048000"/>
            <a:ext cx="3146425" cy="946150"/>
          </a:xfrm>
          <a:prstGeom prst="rect">
            <a:avLst/>
          </a:prstGeom>
          <a:noFill/>
          <a:ln w="9525">
            <a:noFill/>
            <a:miter lim="800000"/>
            <a:headEnd/>
            <a:tailEnd/>
          </a:ln>
        </p:spPr>
        <p:txBody>
          <a:bodyPr wrap="none">
            <a:spAutoFit/>
          </a:bodyPr>
          <a:lstStyle/>
          <a:p>
            <a:r>
              <a:rPr lang="en-US" altLang="zh-CN" sz="2800">
                <a:ea typeface="宋体" pitchFamily="2" charset="-122"/>
              </a:rPr>
              <a:t>This is a knapsack</a:t>
            </a:r>
          </a:p>
          <a:p>
            <a:r>
              <a:rPr lang="en-US" altLang="zh-CN" sz="2800">
                <a:ea typeface="宋体" pitchFamily="2" charset="-122"/>
              </a:rPr>
              <a:t>Max weight: W = 20</a:t>
            </a:r>
            <a:endParaRPr lang="en-US" altLang="zh-CN">
              <a:ea typeface="宋体" pitchFamily="2" charset="-122"/>
            </a:endParaRPr>
          </a:p>
        </p:txBody>
      </p:sp>
      <p:sp>
        <p:nvSpPr>
          <p:cNvPr id="29720" name="Text Box 31"/>
          <p:cNvSpPr txBox="1">
            <a:spLocks noChangeArrowheads="1"/>
          </p:cNvSpPr>
          <p:nvPr/>
        </p:nvSpPr>
        <p:spPr bwMode="auto">
          <a:xfrm>
            <a:off x="4191000" y="1981200"/>
            <a:ext cx="973138" cy="519113"/>
          </a:xfrm>
          <a:prstGeom prst="rect">
            <a:avLst/>
          </a:prstGeom>
          <a:noFill/>
          <a:ln w="9525">
            <a:noFill/>
            <a:miter lim="800000"/>
            <a:headEnd/>
            <a:tailEnd/>
          </a:ln>
        </p:spPr>
        <p:txBody>
          <a:bodyPr wrap="none">
            <a:spAutoFit/>
          </a:bodyPr>
          <a:lstStyle/>
          <a:p>
            <a:r>
              <a:rPr lang="en-US" altLang="zh-CN" sz="2800">
                <a:ea typeface="宋体" pitchFamily="2" charset="-122"/>
              </a:rPr>
              <a:t>Items</a:t>
            </a:r>
            <a:endParaRPr lang="en-US" altLang="zh-CN">
              <a:ea typeface="宋体"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143000" y="152400"/>
            <a:ext cx="7772400" cy="762000"/>
          </a:xfrm>
        </p:spPr>
        <p:txBody>
          <a:bodyPr/>
          <a:lstStyle/>
          <a:p>
            <a:r>
              <a:rPr lang="en-US" altLang="zh-CN" smtClean="0">
                <a:ea typeface="宋体" pitchFamily="2" charset="-122"/>
              </a:rPr>
              <a:t>Dynamic Programming</a:t>
            </a:r>
          </a:p>
        </p:txBody>
      </p:sp>
      <p:sp>
        <p:nvSpPr>
          <p:cNvPr id="62467" name="Rectangle 3"/>
          <p:cNvSpPr>
            <a:spLocks noGrp="1" noChangeArrowheads="1"/>
          </p:cNvSpPr>
          <p:nvPr>
            <p:ph type="body" idx="1"/>
          </p:nvPr>
        </p:nvSpPr>
        <p:spPr>
          <a:xfrm>
            <a:off x="1173163" y="1066800"/>
            <a:ext cx="7772400" cy="5334000"/>
          </a:xfrm>
        </p:spPr>
        <p:txBody>
          <a:bodyPr/>
          <a:lstStyle/>
          <a:p>
            <a:r>
              <a:rPr lang="en-US" altLang="zh-CN" smtClean="0">
                <a:ea typeface="宋体" pitchFamily="2" charset="-122"/>
              </a:rPr>
              <a:t>Dynamic programming is a useful technique of solving certain kind of problems</a:t>
            </a:r>
          </a:p>
          <a:p>
            <a:r>
              <a:rPr lang="en-US" altLang="zh-CN" smtClean="0">
                <a:ea typeface="宋体" pitchFamily="2" charset="-122"/>
              </a:rPr>
              <a:t>When the solution can be recursively described in terms of partial solutions, we can store these partial solutions and re-use them as necessary</a:t>
            </a:r>
          </a:p>
          <a:p>
            <a:r>
              <a:rPr lang="en-US" altLang="zh-CN" smtClean="0">
                <a:ea typeface="宋体" pitchFamily="2" charset="-122"/>
              </a:rPr>
              <a:t>Running time (Dynamic Programming algorithm vs. naïve algorithm):</a:t>
            </a:r>
          </a:p>
          <a:p>
            <a:pPr lvl="1"/>
            <a:r>
              <a:rPr lang="en-US" altLang="zh-CN" smtClean="0">
                <a:ea typeface="宋体" pitchFamily="2" charset="-122"/>
              </a:rPr>
              <a:t>LCS: </a:t>
            </a:r>
            <a:r>
              <a:rPr lang="en-US" altLang="zh-CN" b="1" smtClean="0">
                <a:solidFill>
                  <a:schemeClr val="accent2"/>
                </a:solidFill>
                <a:ea typeface="宋体" pitchFamily="2" charset="-122"/>
              </a:rPr>
              <a:t>O(m*n)</a:t>
            </a:r>
            <a:r>
              <a:rPr lang="en-US" altLang="zh-CN" smtClean="0">
                <a:ea typeface="宋体" pitchFamily="2" charset="-122"/>
              </a:rPr>
              <a:t> vs. </a:t>
            </a:r>
            <a:r>
              <a:rPr lang="en-US" altLang="zh-CN" b="1" smtClean="0">
                <a:solidFill>
                  <a:schemeClr val="accent2"/>
                </a:solidFill>
                <a:ea typeface="宋体" pitchFamily="2" charset="-122"/>
              </a:rPr>
              <a:t>O(n * 2</a:t>
            </a:r>
            <a:r>
              <a:rPr lang="en-US" altLang="zh-CN" b="1" baseline="30000" smtClean="0">
                <a:solidFill>
                  <a:schemeClr val="accent2"/>
                </a:solidFill>
                <a:ea typeface="宋体" pitchFamily="2" charset="-122"/>
              </a:rPr>
              <a:t>m</a:t>
            </a:r>
            <a:r>
              <a:rPr lang="en-US" altLang="zh-CN" b="1" smtClean="0">
                <a:solidFill>
                  <a:schemeClr val="accent2"/>
                </a:solidFill>
                <a:ea typeface="宋体" pitchFamily="2" charset="-122"/>
              </a:rPr>
              <a:t>)</a:t>
            </a:r>
            <a:endParaRPr lang="en-US" altLang="zh-CN" smtClean="0">
              <a:ea typeface="宋体" pitchFamily="2" charset="-122"/>
            </a:endParaRPr>
          </a:p>
          <a:p>
            <a:pPr lvl="1"/>
            <a:r>
              <a:rPr lang="en-US" altLang="zh-CN" smtClean="0">
                <a:ea typeface="宋体" pitchFamily="2" charset="-122"/>
              </a:rPr>
              <a:t>0-1 Knapsack problem: </a:t>
            </a:r>
            <a:r>
              <a:rPr lang="en-US" altLang="zh-CN" b="1" smtClean="0">
                <a:solidFill>
                  <a:schemeClr val="accent2"/>
                </a:solidFill>
                <a:ea typeface="宋体" pitchFamily="2" charset="-122"/>
              </a:rPr>
              <a:t>O(W*n)</a:t>
            </a:r>
            <a:r>
              <a:rPr lang="en-US" altLang="zh-CN" smtClean="0">
                <a:ea typeface="宋体" pitchFamily="2" charset="-122"/>
              </a:rPr>
              <a:t> vs. </a:t>
            </a:r>
            <a:r>
              <a:rPr lang="en-US" altLang="zh-CN" b="1" smtClean="0">
                <a:solidFill>
                  <a:schemeClr val="accent2"/>
                </a:solidFill>
                <a:ea typeface="宋体" pitchFamily="2" charset="-122"/>
              </a:rPr>
              <a:t>O(2</a:t>
            </a:r>
            <a:r>
              <a:rPr lang="en-US" altLang="zh-CN" b="1" baseline="30000" smtClean="0">
                <a:solidFill>
                  <a:schemeClr val="accent2"/>
                </a:solidFill>
                <a:ea typeface="宋体" pitchFamily="2" charset="-122"/>
              </a:rPr>
              <a:t>n</a:t>
            </a:r>
            <a:r>
              <a:rPr lang="en-US" altLang="zh-CN" b="1" smtClean="0">
                <a:solidFill>
                  <a:schemeClr val="accent2"/>
                </a:solidFill>
                <a:ea typeface="宋体" pitchFamily="2" charset="-122"/>
              </a:rPr>
              <a:t>)</a:t>
            </a:r>
            <a:endParaRPr lang="en-US" altLang="zh-CN" baseline="30000" smtClean="0">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mtClean="0">
                <a:ea typeface="宋体" pitchFamily="2" charset="-122"/>
              </a:rPr>
              <a:t>The Knapsack Problem</a:t>
            </a:r>
          </a:p>
        </p:txBody>
      </p:sp>
      <p:sp>
        <p:nvSpPr>
          <p:cNvPr id="30723" name="Rectangle 3"/>
          <p:cNvSpPr>
            <a:spLocks noGrp="1" noChangeArrowheads="1"/>
          </p:cNvSpPr>
          <p:nvPr>
            <p:ph type="body" idx="1"/>
          </p:nvPr>
        </p:nvSpPr>
        <p:spPr/>
        <p:txBody>
          <a:bodyPr/>
          <a:lstStyle/>
          <a:p>
            <a:r>
              <a:rPr lang="en-US" altLang="zh-CN" smtClean="0">
                <a:ea typeface="宋体" pitchFamily="2" charset="-122"/>
              </a:rPr>
              <a:t>More formally, the </a:t>
            </a:r>
            <a:r>
              <a:rPr lang="en-US" altLang="zh-CN" i="1" smtClean="0">
                <a:solidFill>
                  <a:schemeClr val="tx2"/>
                </a:solidFill>
                <a:ea typeface="宋体" pitchFamily="2" charset="-122"/>
              </a:rPr>
              <a:t>0-1 knapsack problem</a:t>
            </a:r>
            <a:r>
              <a:rPr lang="en-US" altLang="zh-CN" smtClean="0">
                <a:ea typeface="宋体" pitchFamily="2" charset="-122"/>
              </a:rPr>
              <a:t>:</a:t>
            </a:r>
          </a:p>
          <a:p>
            <a:pPr lvl="1"/>
            <a:r>
              <a:rPr lang="en-US" altLang="zh-CN" smtClean="0">
                <a:ea typeface="宋体" pitchFamily="2" charset="-122"/>
              </a:rPr>
              <a:t>The thief must choose among </a:t>
            </a:r>
            <a:r>
              <a:rPr lang="en-US" altLang="zh-CN" i="1" smtClean="0">
                <a:ea typeface="宋体" pitchFamily="2" charset="-122"/>
              </a:rPr>
              <a:t>n</a:t>
            </a:r>
            <a:r>
              <a:rPr lang="en-US" altLang="zh-CN" smtClean="0">
                <a:ea typeface="宋体" pitchFamily="2" charset="-122"/>
              </a:rPr>
              <a:t> items, where the </a:t>
            </a:r>
            <a:r>
              <a:rPr lang="en-US" altLang="zh-CN" i="1" smtClean="0">
                <a:ea typeface="宋体" pitchFamily="2" charset="-122"/>
              </a:rPr>
              <a:t>i</a:t>
            </a:r>
            <a:r>
              <a:rPr lang="en-US" altLang="zh-CN" smtClean="0">
                <a:ea typeface="宋体" pitchFamily="2" charset="-122"/>
              </a:rPr>
              <a:t>th item worth </a:t>
            </a:r>
            <a:r>
              <a:rPr lang="en-US" altLang="zh-CN" i="1" smtClean="0">
                <a:ea typeface="宋体" pitchFamily="2" charset="-122"/>
              </a:rPr>
              <a:t>v</a:t>
            </a:r>
            <a:r>
              <a:rPr lang="en-US" altLang="zh-CN" i="1" baseline="-25000" smtClean="0">
                <a:ea typeface="宋体" pitchFamily="2" charset="-122"/>
              </a:rPr>
              <a:t>i</a:t>
            </a:r>
            <a:r>
              <a:rPr lang="en-US" altLang="zh-CN" i="1" smtClean="0">
                <a:ea typeface="宋体" pitchFamily="2" charset="-122"/>
              </a:rPr>
              <a:t> </a:t>
            </a:r>
            <a:r>
              <a:rPr lang="en-US" altLang="zh-CN" smtClean="0">
                <a:ea typeface="宋体" pitchFamily="2" charset="-122"/>
              </a:rPr>
              <a:t>dollars and weighs </a:t>
            </a:r>
            <a:r>
              <a:rPr lang="en-US" altLang="zh-CN" i="1" smtClean="0">
                <a:ea typeface="宋体" pitchFamily="2" charset="-122"/>
              </a:rPr>
              <a:t>w</a:t>
            </a:r>
            <a:r>
              <a:rPr lang="en-US" altLang="zh-CN" i="1" baseline="-25000" smtClean="0">
                <a:ea typeface="宋体" pitchFamily="2" charset="-122"/>
              </a:rPr>
              <a:t>i</a:t>
            </a:r>
            <a:r>
              <a:rPr lang="en-US" altLang="zh-CN" smtClean="0">
                <a:ea typeface="宋体" pitchFamily="2" charset="-122"/>
              </a:rPr>
              <a:t> pounds</a:t>
            </a:r>
          </a:p>
          <a:p>
            <a:pPr lvl="1"/>
            <a:r>
              <a:rPr lang="en-US" altLang="zh-CN" smtClean="0">
                <a:ea typeface="宋体" pitchFamily="2" charset="-122"/>
              </a:rPr>
              <a:t>Carrying at most </a:t>
            </a:r>
            <a:r>
              <a:rPr lang="en-US" altLang="zh-CN" i="1" smtClean="0">
                <a:ea typeface="宋体" pitchFamily="2" charset="-122"/>
              </a:rPr>
              <a:t>W</a:t>
            </a:r>
            <a:r>
              <a:rPr lang="en-US" altLang="zh-CN" smtClean="0">
                <a:ea typeface="宋体" pitchFamily="2" charset="-122"/>
              </a:rPr>
              <a:t> pounds, maximize value</a:t>
            </a:r>
          </a:p>
          <a:p>
            <a:pPr lvl="2"/>
            <a:r>
              <a:rPr lang="en-US" altLang="zh-CN" smtClean="0">
                <a:ea typeface="宋体" pitchFamily="2" charset="-122"/>
              </a:rPr>
              <a:t>Note: assume </a:t>
            </a:r>
            <a:r>
              <a:rPr lang="en-US" altLang="zh-CN" i="1" smtClean="0">
                <a:ea typeface="宋体" pitchFamily="2" charset="-122"/>
              </a:rPr>
              <a:t>v</a:t>
            </a:r>
            <a:r>
              <a:rPr lang="en-US" altLang="zh-CN" i="1" baseline="-25000" smtClean="0">
                <a:ea typeface="宋体" pitchFamily="2" charset="-122"/>
              </a:rPr>
              <a:t>i</a:t>
            </a:r>
            <a:r>
              <a:rPr lang="en-US" altLang="zh-CN" i="1" smtClean="0">
                <a:ea typeface="宋体" pitchFamily="2" charset="-122"/>
              </a:rPr>
              <a:t>, w</a:t>
            </a:r>
            <a:r>
              <a:rPr lang="en-US" altLang="zh-CN" i="1" baseline="-25000" smtClean="0">
                <a:ea typeface="宋体" pitchFamily="2" charset="-122"/>
              </a:rPr>
              <a:t>i</a:t>
            </a:r>
            <a:r>
              <a:rPr lang="en-US" altLang="zh-CN" i="1" smtClean="0">
                <a:ea typeface="宋体" pitchFamily="2" charset="-122"/>
              </a:rPr>
              <a:t>, </a:t>
            </a:r>
            <a:r>
              <a:rPr lang="en-US" altLang="zh-CN" smtClean="0">
                <a:ea typeface="宋体" pitchFamily="2" charset="-122"/>
              </a:rPr>
              <a:t>and </a:t>
            </a:r>
            <a:r>
              <a:rPr lang="en-US" altLang="zh-CN" i="1" smtClean="0">
                <a:ea typeface="宋体" pitchFamily="2" charset="-122"/>
              </a:rPr>
              <a:t>W </a:t>
            </a:r>
            <a:r>
              <a:rPr lang="en-US" altLang="zh-CN" smtClean="0">
                <a:ea typeface="宋体" pitchFamily="2" charset="-122"/>
              </a:rPr>
              <a:t>are all integers</a:t>
            </a:r>
          </a:p>
          <a:p>
            <a:pPr lvl="2"/>
            <a:r>
              <a:rPr lang="en-US" altLang="zh-CN" smtClean="0">
                <a:ea typeface="宋体" pitchFamily="2" charset="-122"/>
              </a:rPr>
              <a:t>“0-1” b/c each item must be taken or left in entirety</a:t>
            </a:r>
          </a:p>
          <a:p>
            <a:r>
              <a:rPr lang="en-US" altLang="zh-CN" smtClean="0">
                <a:ea typeface="宋体" pitchFamily="2" charset="-122"/>
              </a:rPr>
              <a:t>A variation, the </a:t>
            </a:r>
            <a:r>
              <a:rPr lang="en-US" altLang="zh-CN" i="1" smtClean="0">
                <a:solidFill>
                  <a:schemeClr val="tx2"/>
                </a:solidFill>
                <a:ea typeface="宋体" pitchFamily="2" charset="-122"/>
              </a:rPr>
              <a:t>fractional knapsack problem</a:t>
            </a:r>
            <a:r>
              <a:rPr lang="en-US" altLang="zh-CN" smtClean="0">
                <a:ea typeface="宋体" pitchFamily="2" charset="-122"/>
              </a:rPr>
              <a:t>:</a:t>
            </a:r>
          </a:p>
          <a:p>
            <a:pPr lvl="1"/>
            <a:r>
              <a:rPr lang="en-US" altLang="zh-CN" smtClean="0">
                <a:ea typeface="宋体" pitchFamily="2" charset="-122"/>
              </a:rPr>
              <a:t>Thief can take fractions of items</a:t>
            </a:r>
          </a:p>
          <a:p>
            <a:pPr lvl="1"/>
            <a:r>
              <a:rPr lang="en-US" altLang="zh-CN" smtClean="0">
                <a:ea typeface="宋体" pitchFamily="2" charset="-122"/>
              </a:rPr>
              <a:t>Think of items in 0-1 problem as gold ingots, in fractional problem as buckets of gold dust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143000" y="228600"/>
            <a:ext cx="7772400" cy="1143000"/>
          </a:xfrm>
        </p:spPr>
        <p:txBody>
          <a:bodyPr/>
          <a:lstStyle/>
          <a:p>
            <a:r>
              <a:rPr lang="en-US" altLang="zh-CN" smtClean="0">
                <a:ea typeface="宋体" pitchFamily="2" charset="-122"/>
              </a:rPr>
              <a:t>0-1 Knapsack problem</a:t>
            </a:r>
          </a:p>
        </p:txBody>
      </p:sp>
      <p:sp>
        <p:nvSpPr>
          <p:cNvPr id="3076" name="Rectangle 3"/>
          <p:cNvSpPr>
            <a:spLocks noGrp="1" noChangeArrowheads="1"/>
          </p:cNvSpPr>
          <p:nvPr>
            <p:ph type="body" idx="1"/>
          </p:nvPr>
        </p:nvSpPr>
        <p:spPr>
          <a:xfrm>
            <a:off x="1143000" y="1371600"/>
            <a:ext cx="7666038" cy="685800"/>
          </a:xfrm>
        </p:spPr>
        <p:txBody>
          <a:bodyPr/>
          <a:lstStyle/>
          <a:p>
            <a:r>
              <a:rPr lang="en-US" altLang="zh-CN" smtClean="0">
                <a:ea typeface="宋体" pitchFamily="2" charset="-122"/>
              </a:rPr>
              <a:t>Problem, in other words, is to find</a:t>
            </a:r>
          </a:p>
        </p:txBody>
      </p:sp>
      <p:graphicFrame>
        <p:nvGraphicFramePr>
          <p:cNvPr id="3074" name="Object 2"/>
          <p:cNvGraphicFramePr>
            <a:graphicFrameLocks noChangeAspect="1"/>
          </p:cNvGraphicFramePr>
          <p:nvPr/>
        </p:nvGraphicFramePr>
        <p:xfrm>
          <a:off x="1268413" y="1981200"/>
          <a:ext cx="6226175" cy="1128713"/>
        </p:xfrm>
        <a:graphic>
          <a:graphicData uri="http://schemas.openxmlformats.org/presentationml/2006/ole">
            <p:oleObj spid="_x0000_s3074" name="Equation" r:id="rId3" imgW="1879560" imgH="342720" progId="Equation.3">
              <p:embed/>
            </p:oleObj>
          </a:graphicData>
        </a:graphic>
      </p:graphicFrame>
      <p:sp>
        <p:nvSpPr>
          <p:cNvPr id="3077" name="Rectangle 6"/>
          <p:cNvSpPr>
            <a:spLocks noChangeArrowheads="1"/>
          </p:cNvSpPr>
          <p:nvPr/>
        </p:nvSpPr>
        <p:spPr bwMode="auto">
          <a:xfrm>
            <a:off x="1173163" y="3200400"/>
            <a:ext cx="7666037" cy="29718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Char char="n"/>
            </a:pPr>
            <a:r>
              <a:rPr kumimoji="1" lang="en-US" altLang="zh-CN" sz="3200">
                <a:ea typeface="宋体" pitchFamily="2" charset="-122"/>
              </a:rPr>
              <a:t>The problem is called a </a:t>
            </a:r>
            <a:r>
              <a:rPr kumimoji="1" lang="en-US" altLang="zh-CN" sz="3200" i="1">
                <a:ea typeface="宋体" pitchFamily="2" charset="-122"/>
              </a:rPr>
              <a:t>“0-1”</a:t>
            </a:r>
            <a:r>
              <a:rPr kumimoji="1" lang="en-US" altLang="zh-CN" sz="3200">
                <a:ea typeface="宋体" pitchFamily="2" charset="-122"/>
              </a:rPr>
              <a:t> problem, because each item must be entirely accepted or rejected.</a:t>
            </a:r>
          </a:p>
          <a:p>
            <a:pPr marL="342900" indent="-342900">
              <a:spcBef>
                <a:spcPct val="20000"/>
              </a:spcBef>
              <a:buClr>
                <a:schemeClr val="accent1"/>
              </a:buClr>
              <a:buSzPct val="70000"/>
              <a:buFont typeface="Monotype Sorts" pitchFamily="2" charset="2"/>
              <a:buChar char="n"/>
            </a:pPr>
            <a:r>
              <a:rPr kumimoji="1" lang="en-US" altLang="zh-CN" sz="3200">
                <a:ea typeface="宋体" pitchFamily="2" charset="-122"/>
              </a:rPr>
              <a:t>Just another version of this problem is the “</a:t>
            </a:r>
            <a:r>
              <a:rPr kumimoji="1" lang="en-US" altLang="zh-CN" sz="3200" i="1">
                <a:ea typeface="宋体" pitchFamily="2" charset="-122"/>
              </a:rPr>
              <a:t>Fractional Knapsack Problem</a:t>
            </a:r>
            <a:r>
              <a:rPr kumimoji="1" lang="en-US" altLang="zh-CN" sz="3200">
                <a:ea typeface="宋体" pitchFamily="2" charset="-122"/>
              </a:rPr>
              <a:t>”, where we can take fractions of items. </a:t>
            </a:r>
            <a:endParaRPr kumimoji="1" lang="en-US" altLang="zh-CN" sz="4000">
              <a:latin typeface="Arial" pitchFamily="34"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43000" y="228600"/>
            <a:ext cx="7772400" cy="1295400"/>
          </a:xfrm>
        </p:spPr>
        <p:txBody>
          <a:bodyPr/>
          <a:lstStyle/>
          <a:p>
            <a:r>
              <a:rPr lang="en-US" altLang="zh-CN" smtClean="0">
                <a:ea typeface="宋体" pitchFamily="2" charset="-122"/>
              </a:rPr>
              <a:t>0-1 Knapsack problem: brute-force approach</a:t>
            </a:r>
          </a:p>
        </p:txBody>
      </p:sp>
      <p:sp>
        <p:nvSpPr>
          <p:cNvPr id="31747" name="Rectangle 3"/>
          <p:cNvSpPr>
            <a:spLocks noGrp="1" noChangeArrowheads="1"/>
          </p:cNvSpPr>
          <p:nvPr>
            <p:ph type="body" idx="1"/>
          </p:nvPr>
        </p:nvSpPr>
        <p:spPr>
          <a:xfrm>
            <a:off x="1173163" y="1752600"/>
            <a:ext cx="7772400" cy="4343400"/>
          </a:xfrm>
        </p:spPr>
        <p:txBody>
          <a:bodyPr/>
          <a:lstStyle/>
          <a:p>
            <a:pPr algn="ctr">
              <a:buFont typeface="Monotype Sorts" pitchFamily="2" charset="2"/>
              <a:buNone/>
            </a:pPr>
            <a:r>
              <a:rPr lang="en-US" altLang="zh-CN" smtClean="0">
                <a:ea typeface="宋体" pitchFamily="2" charset="-122"/>
              </a:rPr>
              <a:t>Let’s first solve this problem with a straightforward algorithm</a:t>
            </a:r>
          </a:p>
          <a:p>
            <a:r>
              <a:rPr lang="en-US" altLang="zh-CN" smtClean="0">
                <a:ea typeface="宋体" pitchFamily="2" charset="-122"/>
              </a:rPr>
              <a:t>Since there are </a:t>
            </a:r>
            <a:r>
              <a:rPr lang="en-US" altLang="zh-CN" i="1" smtClean="0">
                <a:ea typeface="宋体" pitchFamily="2" charset="-122"/>
              </a:rPr>
              <a:t>n</a:t>
            </a:r>
            <a:r>
              <a:rPr lang="en-US" altLang="zh-CN" smtClean="0">
                <a:ea typeface="宋体" pitchFamily="2" charset="-122"/>
              </a:rPr>
              <a:t> items, there are </a:t>
            </a:r>
            <a:r>
              <a:rPr lang="en-US" altLang="zh-CN" i="1" smtClean="0">
                <a:ea typeface="宋体" pitchFamily="2" charset="-122"/>
              </a:rPr>
              <a:t>2</a:t>
            </a:r>
            <a:r>
              <a:rPr lang="en-US" altLang="zh-CN" i="1" baseline="30000" smtClean="0">
                <a:ea typeface="宋体" pitchFamily="2" charset="-122"/>
              </a:rPr>
              <a:t>n</a:t>
            </a:r>
            <a:r>
              <a:rPr lang="en-US" altLang="zh-CN" smtClean="0">
                <a:ea typeface="宋体" pitchFamily="2" charset="-122"/>
              </a:rPr>
              <a:t> possible combinations of items.</a:t>
            </a:r>
          </a:p>
          <a:p>
            <a:r>
              <a:rPr lang="en-US" altLang="zh-CN" smtClean="0">
                <a:ea typeface="宋体" pitchFamily="2" charset="-122"/>
              </a:rPr>
              <a:t>We go through all combinations and find the one with the most total value and with total weight less or equal to </a:t>
            </a:r>
            <a:r>
              <a:rPr lang="en-US" altLang="zh-CN" i="1" smtClean="0">
                <a:ea typeface="宋体" pitchFamily="2" charset="-122"/>
              </a:rPr>
              <a:t>W</a:t>
            </a:r>
            <a:endParaRPr lang="en-US" altLang="zh-CN" smtClean="0">
              <a:ea typeface="宋体" pitchFamily="2" charset="-122"/>
            </a:endParaRPr>
          </a:p>
          <a:p>
            <a:r>
              <a:rPr lang="en-US" altLang="zh-CN" smtClean="0">
                <a:ea typeface="宋体" pitchFamily="2" charset="-122"/>
              </a:rPr>
              <a:t>Running time will be </a:t>
            </a:r>
            <a:r>
              <a:rPr lang="en-US" altLang="zh-CN" i="1" smtClean="0">
                <a:ea typeface="宋体" pitchFamily="2" charset="-122"/>
              </a:rPr>
              <a:t>O(2</a:t>
            </a:r>
            <a:r>
              <a:rPr lang="en-US" altLang="zh-CN" i="1" baseline="30000" smtClean="0">
                <a:ea typeface="宋体" pitchFamily="2" charset="-122"/>
              </a:rPr>
              <a:t>n</a:t>
            </a:r>
            <a:r>
              <a:rPr lang="en-US" altLang="zh-CN" i="1" smtClean="0">
                <a:ea typeface="宋体" pitchFamily="2" charset="-122"/>
              </a:rPr>
              <a:t>)</a:t>
            </a:r>
            <a:endParaRPr lang="en-US" altLang="zh-CN" smtClean="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43000" y="0"/>
            <a:ext cx="7772400" cy="1295400"/>
          </a:xfrm>
        </p:spPr>
        <p:txBody>
          <a:bodyPr/>
          <a:lstStyle/>
          <a:p>
            <a:r>
              <a:rPr lang="en-US" altLang="zh-CN" smtClean="0">
                <a:ea typeface="宋体" pitchFamily="2" charset="-122"/>
              </a:rPr>
              <a:t>0-1 Knapsack problem: brute-force approach</a:t>
            </a:r>
          </a:p>
        </p:txBody>
      </p:sp>
      <p:sp>
        <p:nvSpPr>
          <p:cNvPr id="32771" name="Rectangle 3"/>
          <p:cNvSpPr>
            <a:spLocks noGrp="1" noChangeArrowheads="1"/>
          </p:cNvSpPr>
          <p:nvPr>
            <p:ph type="body" idx="1"/>
          </p:nvPr>
        </p:nvSpPr>
        <p:spPr>
          <a:xfrm>
            <a:off x="1219200" y="1447800"/>
            <a:ext cx="7772400" cy="2743200"/>
          </a:xfrm>
        </p:spPr>
        <p:txBody>
          <a:bodyPr/>
          <a:lstStyle/>
          <a:p>
            <a:r>
              <a:rPr lang="en-US" altLang="zh-CN" smtClean="0">
                <a:ea typeface="宋体" pitchFamily="2" charset="-122"/>
              </a:rPr>
              <a:t>Can we do better? </a:t>
            </a:r>
          </a:p>
          <a:p>
            <a:r>
              <a:rPr lang="en-US" altLang="zh-CN" smtClean="0">
                <a:ea typeface="宋体" pitchFamily="2" charset="-122"/>
              </a:rPr>
              <a:t>Yes, with an algorithm based on dynamic programming</a:t>
            </a:r>
          </a:p>
          <a:p>
            <a:r>
              <a:rPr lang="en-US" altLang="zh-CN" smtClean="0">
                <a:ea typeface="宋体" pitchFamily="2" charset="-122"/>
              </a:rPr>
              <a:t>We need to carefully identify the subproblems</a:t>
            </a:r>
          </a:p>
        </p:txBody>
      </p:sp>
      <p:sp>
        <p:nvSpPr>
          <p:cNvPr id="32772" name="Text Box 4"/>
          <p:cNvSpPr txBox="1">
            <a:spLocks noChangeArrowheads="1"/>
          </p:cNvSpPr>
          <p:nvPr/>
        </p:nvSpPr>
        <p:spPr bwMode="auto">
          <a:xfrm>
            <a:off x="1066800" y="4267200"/>
            <a:ext cx="7331075" cy="2041525"/>
          </a:xfrm>
          <a:prstGeom prst="rect">
            <a:avLst/>
          </a:prstGeom>
          <a:noFill/>
          <a:ln w="9525">
            <a:noFill/>
            <a:miter lim="800000"/>
            <a:headEnd/>
            <a:tailEnd/>
          </a:ln>
        </p:spPr>
        <p:txBody>
          <a:bodyPr wrap="none">
            <a:spAutoFit/>
          </a:bodyPr>
          <a:lstStyle/>
          <a:p>
            <a:r>
              <a:rPr lang="en-US" altLang="zh-CN" sz="3200">
                <a:ea typeface="宋体" pitchFamily="2" charset="-122"/>
              </a:rPr>
              <a:t>Let’s try this:</a:t>
            </a:r>
          </a:p>
          <a:p>
            <a:r>
              <a:rPr lang="en-US" altLang="zh-CN" sz="3200">
                <a:solidFill>
                  <a:schemeClr val="accent1"/>
                </a:solidFill>
                <a:ea typeface="宋体" pitchFamily="2" charset="-122"/>
              </a:rPr>
              <a:t>If items are labeled </a:t>
            </a:r>
            <a:r>
              <a:rPr lang="en-US" altLang="zh-CN" sz="3200" i="1">
                <a:solidFill>
                  <a:schemeClr val="accent1"/>
                </a:solidFill>
                <a:ea typeface="宋体" pitchFamily="2" charset="-122"/>
              </a:rPr>
              <a:t>1..n</a:t>
            </a:r>
            <a:r>
              <a:rPr lang="en-US" altLang="zh-CN" sz="3200">
                <a:solidFill>
                  <a:schemeClr val="accent1"/>
                </a:solidFill>
                <a:ea typeface="宋体" pitchFamily="2" charset="-122"/>
              </a:rPr>
              <a:t>, then a subproblem </a:t>
            </a:r>
          </a:p>
          <a:p>
            <a:r>
              <a:rPr lang="en-US" altLang="zh-CN" sz="3200">
                <a:solidFill>
                  <a:schemeClr val="accent1"/>
                </a:solidFill>
                <a:ea typeface="宋体" pitchFamily="2" charset="-122"/>
              </a:rPr>
              <a:t>would be to find an optimal solution for </a:t>
            </a:r>
          </a:p>
          <a:p>
            <a:r>
              <a:rPr lang="en-US" altLang="zh-CN" sz="3200" i="1">
                <a:solidFill>
                  <a:schemeClr val="accent1"/>
                </a:solidFill>
                <a:ea typeface="宋体" pitchFamily="2" charset="-122"/>
              </a:rPr>
              <a:t>S</a:t>
            </a:r>
            <a:r>
              <a:rPr lang="en-US" altLang="zh-CN" sz="3200" i="1" baseline="-25000">
                <a:solidFill>
                  <a:schemeClr val="accent1"/>
                </a:solidFill>
                <a:ea typeface="宋体" pitchFamily="2" charset="-122"/>
              </a:rPr>
              <a:t>k</a:t>
            </a:r>
            <a:r>
              <a:rPr lang="en-US" altLang="zh-CN" sz="3200" i="1">
                <a:solidFill>
                  <a:schemeClr val="accent1"/>
                </a:solidFill>
                <a:ea typeface="宋体" pitchFamily="2" charset="-122"/>
              </a:rPr>
              <a:t> = {items labeled 1, 2, .. k}</a:t>
            </a:r>
            <a:endParaRPr lang="en-US" altLang="zh-CN">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43000" y="228600"/>
            <a:ext cx="7772400" cy="838200"/>
          </a:xfrm>
        </p:spPr>
        <p:txBody>
          <a:bodyPr/>
          <a:lstStyle/>
          <a:p>
            <a:r>
              <a:rPr lang="en-US" altLang="zh-CN" smtClean="0">
                <a:ea typeface="宋体" pitchFamily="2" charset="-122"/>
              </a:rPr>
              <a:t>Defining a Subproblem </a:t>
            </a:r>
          </a:p>
        </p:txBody>
      </p:sp>
      <p:sp>
        <p:nvSpPr>
          <p:cNvPr id="112643" name="Rectangle 3"/>
          <p:cNvSpPr>
            <a:spLocks noGrp="1" noChangeArrowheads="1"/>
          </p:cNvSpPr>
          <p:nvPr>
            <p:ph type="body" idx="1"/>
          </p:nvPr>
        </p:nvSpPr>
        <p:spPr>
          <a:xfrm>
            <a:off x="1173163" y="1219200"/>
            <a:ext cx="7772400" cy="4876800"/>
          </a:xfrm>
        </p:spPr>
        <p:txBody>
          <a:bodyPr/>
          <a:lstStyle/>
          <a:p>
            <a:pPr algn="ctr">
              <a:buFont typeface="Monotype Sorts" pitchFamily="2" charset="2"/>
              <a:buNone/>
            </a:pPr>
            <a:r>
              <a:rPr lang="en-US" altLang="zh-CN" smtClean="0">
                <a:solidFill>
                  <a:schemeClr val="accent1"/>
                </a:solidFill>
                <a:ea typeface="宋体" pitchFamily="2" charset="-122"/>
              </a:rPr>
              <a:t>If items are labeled </a:t>
            </a:r>
            <a:r>
              <a:rPr lang="en-US" altLang="zh-CN" i="1" smtClean="0">
                <a:solidFill>
                  <a:schemeClr val="accent1"/>
                </a:solidFill>
                <a:ea typeface="宋体" pitchFamily="2" charset="-122"/>
              </a:rPr>
              <a:t>1..n</a:t>
            </a:r>
            <a:r>
              <a:rPr lang="en-US" altLang="zh-CN" smtClean="0">
                <a:solidFill>
                  <a:schemeClr val="accent1"/>
                </a:solidFill>
                <a:ea typeface="宋体" pitchFamily="2" charset="-122"/>
              </a:rPr>
              <a:t>, then a subproblem would be to find an optimal solution for </a:t>
            </a:r>
            <a:r>
              <a:rPr lang="en-US" altLang="zh-CN" i="1" smtClean="0">
                <a:solidFill>
                  <a:schemeClr val="accent1"/>
                </a:solidFill>
                <a:ea typeface="宋体" pitchFamily="2" charset="-122"/>
              </a:rPr>
              <a:t>S</a:t>
            </a:r>
            <a:r>
              <a:rPr lang="en-US" altLang="zh-CN" i="1" baseline="-25000" smtClean="0">
                <a:solidFill>
                  <a:schemeClr val="accent1"/>
                </a:solidFill>
                <a:ea typeface="宋体" pitchFamily="2" charset="-122"/>
              </a:rPr>
              <a:t>k</a:t>
            </a:r>
            <a:r>
              <a:rPr lang="en-US" altLang="zh-CN" i="1" smtClean="0">
                <a:solidFill>
                  <a:schemeClr val="accent1"/>
                </a:solidFill>
                <a:ea typeface="宋体" pitchFamily="2" charset="-122"/>
              </a:rPr>
              <a:t> = {items labeled 1, 2, .. k}</a:t>
            </a:r>
          </a:p>
          <a:p>
            <a:r>
              <a:rPr lang="en-US" altLang="zh-CN" smtClean="0">
                <a:ea typeface="宋体" pitchFamily="2" charset="-122"/>
              </a:rPr>
              <a:t>This is a valid subproblem definition.</a:t>
            </a:r>
          </a:p>
          <a:p>
            <a:pPr>
              <a:lnSpc>
                <a:spcPct val="110000"/>
              </a:lnSpc>
            </a:pPr>
            <a:r>
              <a:rPr lang="en-US" altLang="zh-CN" smtClean="0">
                <a:ea typeface="宋体" pitchFamily="2" charset="-122"/>
              </a:rPr>
              <a:t>The question is: can we describe the final solution (</a:t>
            </a:r>
            <a:r>
              <a:rPr lang="en-US" altLang="zh-CN" i="1" smtClean="0">
                <a:solidFill>
                  <a:schemeClr val="accent1"/>
                </a:solidFill>
                <a:ea typeface="宋体" pitchFamily="2" charset="-122"/>
              </a:rPr>
              <a:t>S</a:t>
            </a:r>
            <a:r>
              <a:rPr lang="en-US" altLang="zh-CN" i="1" baseline="-25000" smtClean="0">
                <a:solidFill>
                  <a:schemeClr val="accent1"/>
                </a:solidFill>
                <a:ea typeface="宋体" pitchFamily="2" charset="-122"/>
              </a:rPr>
              <a:t>n</a:t>
            </a:r>
            <a:r>
              <a:rPr lang="en-US" altLang="zh-CN" i="1" smtClean="0">
                <a:solidFill>
                  <a:schemeClr val="accent1"/>
                </a:solidFill>
                <a:ea typeface="宋体" pitchFamily="2" charset="-122"/>
              </a:rPr>
              <a:t> </a:t>
            </a:r>
            <a:r>
              <a:rPr lang="en-US" altLang="zh-CN" smtClean="0">
                <a:ea typeface="宋体" pitchFamily="2" charset="-122"/>
              </a:rPr>
              <a:t>) in terms of subproblems (</a:t>
            </a:r>
            <a:r>
              <a:rPr lang="en-US" altLang="zh-CN" i="1" smtClean="0">
                <a:solidFill>
                  <a:schemeClr val="accent1"/>
                </a:solidFill>
                <a:ea typeface="宋体" pitchFamily="2" charset="-122"/>
              </a:rPr>
              <a:t>S</a:t>
            </a:r>
            <a:r>
              <a:rPr lang="en-US" altLang="zh-CN" i="1" baseline="-25000" smtClean="0">
                <a:solidFill>
                  <a:schemeClr val="accent1"/>
                </a:solidFill>
                <a:ea typeface="宋体" pitchFamily="2" charset="-122"/>
              </a:rPr>
              <a:t>k</a:t>
            </a:r>
            <a:r>
              <a:rPr lang="en-US" altLang="zh-CN" smtClean="0">
                <a:ea typeface="宋体" pitchFamily="2" charset="-122"/>
              </a:rPr>
              <a:t>)? </a:t>
            </a:r>
          </a:p>
          <a:p>
            <a:pPr>
              <a:lnSpc>
                <a:spcPct val="110000"/>
              </a:lnSpc>
            </a:pPr>
            <a:r>
              <a:rPr lang="en-US" altLang="zh-CN" smtClean="0">
                <a:ea typeface="宋体" pitchFamily="2" charset="-122"/>
              </a:rPr>
              <a:t>Unfortunately, we </a:t>
            </a:r>
            <a:r>
              <a:rPr lang="en-US" altLang="zh-CN" u="sng" smtClean="0">
                <a:ea typeface="宋体" pitchFamily="2" charset="-122"/>
              </a:rPr>
              <a:t>can’t</a:t>
            </a:r>
            <a:r>
              <a:rPr lang="en-US" altLang="zh-CN" smtClean="0">
                <a:ea typeface="宋体" pitchFamily="2" charset="-122"/>
              </a:rPr>
              <a:t> do that. Explanation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Lst>
  </p:timing>
</p:sld>
</file>

<file path=ppt/theme/theme1.xml><?xml version="1.0" encoding="utf-8"?>
<a:theme xmlns:a="http://schemas.openxmlformats.org/drawingml/2006/main" name="comp122">
  <a:themeElements>
    <a:clrScheme name="comp122 8">
      <a:dk1>
        <a:srgbClr val="000000"/>
      </a:dk1>
      <a:lt1>
        <a:srgbClr val="FFFFCC"/>
      </a:lt1>
      <a:dk2>
        <a:srgbClr val="0000FF"/>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comp12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comp12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p12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mp12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12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p12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p12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mp12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mp122 8">
        <a:dk1>
          <a:srgbClr val="000000"/>
        </a:dk1>
        <a:lt1>
          <a:srgbClr val="FFFFCC"/>
        </a:lt1>
        <a:dk2>
          <a:srgbClr val="0000FF"/>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122 9">
        <a:dk1>
          <a:srgbClr val="080808"/>
        </a:dk1>
        <a:lt1>
          <a:srgbClr val="0000FF"/>
        </a:lt1>
        <a:dk2>
          <a:srgbClr val="FFFF00"/>
        </a:dk2>
        <a:lt2>
          <a:srgbClr val="000000"/>
        </a:lt2>
        <a:accent1>
          <a:srgbClr val="FF9900"/>
        </a:accent1>
        <a:accent2>
          <a:srgbClr val="00FFFF"/>
        </a:accent2>
        <a:accent3>
          <a:srgbClr val="AAAAFF"/>
        </a:accent3>
        <a:accent4>
          <a:srgbClr val="060606"/>
        </a:accent4>
        <a:accent5>
          <a:srgbClr val="FFCAAA"/>
        </a:accent5>
        <a:accent6>
          <a:srgbClr val="00E7E7"/>
        </a:accent6>
        <a:hlink>
          <a:srgbClr val="FF0033"/>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Settings\UmaMaheswari\Application Data\Microsoft\Templates\comp122.pot</Template>
  <TotalTime>546</TotalTime>
  <Words>3036</Words>
  <Application>Microsoft Office PowerPoint</Application>
  <PresentationFormat>On-screen Show (4:3)</PresentationFormat>
  <Paragraphs>971</Paragraphs>
  <Slides>40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comp122</vt:lpstr>
      <vt:lpstr>Equation</vt:lpstr>
      <vt:lpstr>Knapsack Problem</vt:lpstr>
      <vt:lpstr>  The Knapsack Problem</vt:lpstr>
      <vt:lpstr>0-1 Knapsack problem</vt:lpstr>
      <vt:lpstr>0-1 Knapsack problem: a picture</vt:lpstr>
      <vt:lpstr>The Knapsack Problem</vt:lpstr>
      <vt:lpstr>0-1 Knapsack problem</vt:lpstr>
      <vt:lpstr>0-1 Knapsack problem: brute-force approach</vt:lpstr>
      <vt:lpstr>0-1 Knapsack problem: brute-force approach</vt:lpstr>
      <vt:lpstr>Defining a Subproblem </vt:lpstr>
      <vt:lpstr>Defining a Subproblem</vt:lpstr>
      <vt:lpstr>Defining a Subproblem (continued)</vt:lpstr>
      <vt:lpstr>Recursive Formula for subproblems</vt:lpstr>
      <vt:lpstr>Recursive Formula</vt:lpstr>
      <vt:lpstr> The Knapsack Problem   And Optimal Substructure</vt:lpstr>
      <vt:lpstr>Solving The Knapsack Problem</vt:lpstr>
      <vt:lpstr>Slide 16</vt:lpstr>
      <vt:lpstr>The Knapsack Problem:  Greedy Vs. Dynamic</vt:lpstr>
      <vt:lpstr>Fractional-knapsack</vt:lpstr>
      <vt:lpstr>0-1 Knapsack Algorithm</vt:lpstr>
      <vt:lpstr>Running time</vt:lpstr>
      <vt:lpstr>Example</vt:lpstr>
      <vt:lpstr>Example (2)</vt:lpstr>
      <vt:lpstr>Example (3)</vt:lpstr>
      <vt:lpstr>Example (4)</vt:lpstr>
      <vt:lpstr>Example (5)</vt:lpstr>
      <vt:lpstr>Example (6)</vt:lpstr>
      <vt:lpstr>Example (7)</vt:lpstr>
      <vt:lpstr>Example (8)</vt:lpstr>
      <vt:lpstr>Example (9)</vt:lpstr>
      <vt:lpstr>Example (10)</vt:lpstr>
      <vt:lpstr>Example (11)</vt:lpstr>
      <vt:lpstr>Example (12)</vt:lpstr>
      <vt:lpstr>Example (13)</vt:lpstr>
      <vt:lpstr>Example (14)</vt:lpstr>
      <vt:lpstr>Example (15)</vt:lpstr>
      <vt:lpstr>Example (15)</vt:lpstr>
      <vt:lpstr>Example (16)</vt:lpstr>
      <vt:lpstr>Example (17)</vt:lpstr>
      <vt:lpstr>Comments</vt:lpstr>
      <vt:lpstr>Dynamic Programming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Algorithms</dc:title>
  <dc:creator>UmaMaheswari</dc:creator>
  <cp:lastModifiedBy>Jannatul</cp:lastModifiedBy>
  <cp:revision>55</cp:revision>
  <dcterms:created xsi:type="dcterms:W3CDTF">2003-11-17T10:10:23Z</dcterms:created>
  <dcterms:modified xsi:type="dcterms:W3CDTF">2016-10-24T03:43:16Z</dcterms:modified>
</cp:coreProperties>
</file>