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4" r:id="rId4"/>
    <p:sldId id="269" r:id="rId5"/>
    <p:sldId id="280" r:id="rId6"/>
    <p:sldId id="284" r:id="rId7"/>
    <p:sldId id="270" r:id="rId8"/>
    <p:sldId id="271" r:id="rId9"/>
    <p:sldId id="278" r:id="rId10"/>
    <p:sldId id="272" r:id="rId11"/>
    <p:sldId id="273" r:id="rId12"/>
    <p:sldId id="274" r:id="rId13"/>
    <p:sldId id="275" r:id="rId14"/>
    <p:sldId id="276" r:id="rId15"/>
    <p:sldId id="277" r:id="rId16"/>
    <p:sldId id="282" r:id="rId17"/>
    <p:sldId id="283" r:id="rId18"/>
    <p:sldId id="279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1F3788-7D2A-4DD4-8B8E-9332672E4514}" type="datetimeFigureOut">
              <a:rPr lang="en-US" smtClean="0"/>
              <a:t>9/5/2020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40121-BBD9-43E4-80C5-19E7813A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98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E940-8DCE-4C2F-A197-C1C625398EC8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3300B-6956-4753-850E-7917FEF81C66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9A30B-13EE-4EF0-B771-BF01E0B87E67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BD87-37C5-407E-873B-45F3FEED4C86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 sz="24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76736-815D-43A3-9A42-655BFFA95071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9DC11-23F9-410C-968A-EA76085966D6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6774-9AA9-4A9C-8998-2D2D9CB9AB7F}" type="datetime1">
              <a:rPr lang="en-US" smtClean="0"/>
              <a:t>9/5/2020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189FF-30C2-4513-B8B9-2D2A37D0E599}" type="datetime1">
              <a:rPr lang="en-US" smtClean="0"/>
              <a:t>9/5/2020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A7C72-3987-497D-B742-090610C86619}" type="datetime1">
              <a:rPr lang="en-US" smtClean="0"/>
              <a:t>9/5/2020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7F1C3-4BFC-4F1B-AC4C-38D82CB47A1D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CB0E-E406-4D4D-98A6-6FEA2AAF6824}" type="datetime1">
              <a:rPr lang="en-US" smtClean="0"/>
              <a:t>9/5/2020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12ACB-B33C-4105-90D0-244F8EAA6AD8}" type="datetime1">
              <a:rPr lang="en-US" smtClean="0"/>
              <a:t>9/5/2020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4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4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6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z="2400" smtClean="0"/>
              <a:pPr/>
              <a:t>1</a:t>
            </a:fld>
            <a:endParaRPr lang="en-US" sz="2400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714500"/>
          </a:xfrm>
        </p:spPr>
        <p:txBody>
          <a:bodyPr>
            <a:normAutofit fontScale="90000"/>
          </a:bodyPr>
          <a:lstStyle/>
          <a:p>
            <a:r>
              <a:rPr lang="en-US" sz="4800" b="1" dirty="0"/>
              <a:t>Numerical Solution of Ordinary Differential Equations (ODE): Boundary Value Problem (BVP)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2743200" y="3771900"/>
            <a:ext cx="3276600" cy="419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Lecture-3</a:t>
            </a:r>
          </a:p>
        </p:txBody>
      </p:sp>
    </p:spTree>
    <p:extLst>
      <p:ext uri="{BB962C8B-B14F-4D97-AF65-F5344CB8AC3E}">
        <p14:creationId xmlns:p14="http://schemas.microsoft.com/office/powerpoint/2010/main" val="303206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304800" y="685800"/>
            <a:ext cx="8686800" cy="2659797"/>
            <a:chOff x="304800" y="685800"/>
            <a:chExt cx="8686800" cy="2659797"/>
          </a:xfrm>
        </p:grpSpPr>
        <p:sp>
          <p:nvSpPr>
            <p:cNvPr id="3" name="TextBox 2"/>
            <p:cNvSpPr txBox="1"/>
            <p:nvPr/>
          </p:nvSpPr>
          <p:spPr>
            <a:xfrm>
              <a:off x="304800" y="685800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Question 2#: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1600200" y="1219200"/>
              <a:ext cx="73914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/>
                <a:t> (a) Use three point central difference formula for  derivative to derive a recurrence relation for the above IVP.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133600" y="685800"/>
                  <a:ext cx="6553200" cy="4905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Given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</m:oMath>
                  </a14:m>
                  <a:r>
                    <a:rPr lang="en-US" sz="2400" dirty="0"/>
                    <a:t>, where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at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/>
                    <a:t>.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685800"/>
                  <a:ext cx="6553200" cy="4905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395" t="-3750" b="-2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676400" y="2514600"/>
                  <a:ext cx="71628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(b) Estimate the values of </a:t>
                  </a:r>
                  <a:r>
                    <a:rPr lang="en-US" sz="2400" i="1" dirty="0"/>
                    <a:t>y </a:t>
                  </a:r>
                  <a:r>
                    <a:rPr lang="en-US" sz="2400" dirty="0"/>
                    <a:t>at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=0.4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0.6</m:t>
                      </m:r>
                    </m:oMath>
                  </a14:m>
                  <a:r>
                    <a:rPr lang="en-US" sz="2400" dirty="0"/>
                    <a:t> using this recurrence relation.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400" y="2514600"/>
                  <a:ext cx="7162800" cy="830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77" t="-5882" r="-1277" b="-15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90600" y="4837333"/>
                <a:ext cx="7543800" cy="14872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Three point central difference formula for derivatives is as follows: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837333"/>
                <a:ext cx="7543800" cy="1487267"/>
              </a:xfrm>
              <a:prstGeom prst="rect">
                <a:avLst/>
              </a:prstGeom>
              <a:blipFill rotWithShape="1">
                <a:blip r:embed="rId4"/>
                <a:stretch>
                  <a:fillRect l="-1293" t="-3279" r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228600" y="3581400"/>
            <a:ext cx="6400800" cy="1066800"/>
            <a:chOff x="228600" y="3581400"/>
            <a:chExt cx="6400800" cy="1066800"/>
          </a:xfrm>
        </p:grpSpPr>
        <p:sp>
          <p:nvSpPr>
            <p:cNvPr id="4" name="TextBox 3"/>
            <p:cNvSpPr txBox="1"/>
            <p:nvPr/>
          </p:nvSpPr>
          <p:spPr>
            <a:xfrm>
              <a:off x="228600" y="3581400"/>
              <a:ext cx="154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Solution: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2971800" y="4186535"/>
                  <a:ext cx="36576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186535"/>
                  <a:ext cx="36576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447800" y="3600271"/>
                  <a:ext cx="51054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 (a) Differential equation at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is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600271"/>
                  <a:ext cx="51054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597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33400" y="457200"/>
                <a:ext cx="7924800" cy="15257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Using three point central difference formula for derivatives with the differential equation 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we have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i="1">
                              <a:latin typeface="Cambria Math"/>
                            </a:rPr>
                            <m:t>h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=2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57200"/>
                <a:ext cx="7924800" cy="1525739"/>
              </a:xfrm>
              <a:prstGeom prst="rect">
                <a:avLst/>
              </a:prstGeom>
              <a:blipFill rotWithShape="1">
                <a:blip r:embed="rId2"/>
                <a:stretch>
                  <a:fillRect l="-1231" t="-3200" r="-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057400"/>
                <a:ext cx="7924800" cy="531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057400"/>
                <a:ext cx="7924800" cy="53110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33400" y="3256999"/>
                <a:ext cx="7924800" cy="1238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400" dirty="0"/>
                  <a:t>(b)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h</m:t>
                    </m:r>
                    <m:r>
                      <a:rPr lang="en-US" sz="2400" i="1">
                        <a:latin typeface="Cambria Math"/>
                      </a:rPr>
                      <m:t>=0.2</m:t>
                    </m:r>
                  </m:oMath>
                </a14:m>
                <a:r>
                  <a:rPr lang="en-US" sz="2400" dirty="0"/>
                  <a:t> with the starting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=0, 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=1 </m:t>
                    </m:r>
                  </m:oMath>
                </a14:m>
                <a:r>
                  <a:rPr lang="en-US" sz="2400" dirty="0"/>
                  <a:t>. For getting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apply </a:t>
                </a:r>
                <a:r>
                  <a:rPr lang="en-US" sz="2400" dirty="0" err="1"/>
                  <a:t>Runge-Kutta</a:t>
                </a:r>
                <a:r>
                  <a:rPr lang="en-US" sz="2400" dirty="0"/>
                  <a:t> four order method. Here same ODE is used with same initial condition.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256999"/>
                <a:ext cx="7924800" cy="1238801"/>
              </a:xfrm>
              <a:prstGeom prst="rect">
                <a:avLst/>
              </a:prstGeom>
              <a:blipFill rotWithShape="1">
                <a:blip r:embed="rId4"/>
                <a:stretch>
                  <a:fillRect l="-1231" t="-3431" r="-1154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586103" y="4717806"/>
            <a:ext cx="6500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The formula of second order </a:t>
            </a:r>
            <a:r>
              <a:rPr lang="en-US" sz="2400" dirty="0" err="1"/>
              <a:t>Runge-Kutta</a:t>
            </a:r>
            <a:r>
              <a:rPr lang="en-US" sz="2400" dirty="0"/>
              <a:t> method:</a:t>
            </a:r>
          </a:p>
        </p:txBody>
      </p:sp>
      <p:sp>
        <p:nvSpPr>
          <p:cNvPr id="8" name="Down Arrow 7"/>
          <p:cNvSpPr/>
          <p:nvPr/>
        </p:nvSpPr>
        <p:spPr>
          <a:xfrm>
            <a:off x="3476575" y="5179471"/>
            <a:ext cx="228600" cy="524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771006" y="5708406"/>
                <a:ext cx="4629794" cy="6161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/>
                      </a:rPr>
                      <m:t>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+2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+2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+</m:t>
                        </m:r>
                        <m:r>
                          <a:rPr lang="en-US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006" y="5708406"/>
                <a:ext cx="4629794" cy="61619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7" grpId="0"/>
      <p:bldP spid="8" grpId="0" animBg="1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32543" y="762000"/>
            <a:ext cx="4848463" cy="2535680"/>
            <a:chOff x="732543" y="762000"/>
            <a:chExt cx="4848463" cy="2535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875543" y="1019901"/>
                  <a:ext cx="236045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543" y="1019901"/>
                  <a:ext cx="2360454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775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877289" y="1477101"/>
                  <a:ext cx="3552319" cy="622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7289" y="1477101"/>
                  <a:ext cx="3552319" cy="62228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875543" y="2086701"/>
                  <a:ext cx="3629263" cy="622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543" y="2086701"/>
                  <a:ext cx="3629263" cy="622286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915066" y="2836015"/>
                  <a:ext cx="3665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66" y="2836015"/>
                  <a:ext cx="366594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332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732543" y="762000"/>
              <a:ext cx="104624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where 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533400" y="3429000"/>
            <a:ext cx="8534400" cy="2209800"/>
            <a:chOff x="533400" y="3429000"/>
            <a:chExt cx="8534400" cy="2209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5867400" y="4807803"/>
                  <a:ext cx="31242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=0.2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,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=0, 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=1 </m:t>
                      </m:r>
                      <m:r>
                        <a:rPr lang="en-US" sz="2400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]</m:t>
                      </m:r>
                    </m:oMath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7400" y="4807803"/>
                  <a:ext cx="3124200" cy="830997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3125" t="-5882" b="-9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533400" y="3429000"/>
              <a:ext cx="83266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Now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1332642" y="3683728"/>
                  <a:ext cx="23594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2642" y="3683728"/>
                  <a:ext cx="2359428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775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722534" y="4262735"/>
                  <a:ext cx="26185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[2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  <m:sup>
                          <m:r>
                            <a:rPr lang="en-US" sz="2400" b="0" i="1" dirty="0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534" y="4262735"/>
                  <a:ext cx="2618537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722534" y="4796135"/>
                  <a:ext cx="39846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0.2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1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=−0.2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2534" y="4796135"/>
                  <a:ext cx="3984617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5386215" y="4262735"/>
                  <a:ext cx="36815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]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215" y="4262735"/>
                  <a:ext cx="3681585" cy="46166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2649" t="-10526" r="-149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" y="152400"/>
            <a:ext cx="8253585" cy="2900065"/>
            <a:chOff x="609600" y="152400"/>
            <a:chExt cx="8253585" cy="29000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609600" y="152400"/>
                  <a:ext cx="3552319" cy="622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" y="152400"/>
                  <a:ext cx="3552319" cy="622286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1036675" y="825514"/>
                  <a:ext cx="3260764" cy="6146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h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a:rPr lang="en-US" sz="2400" i="1" smtClean="0">
                          <a:latin typeface="Cambria Math"/>
                        </a:rPr>
                        <m:t>(0+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0.2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−0.2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675" y="825514"/>
                  <a:ext cx="3260764" cy="61465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334000" y="838200"/>
                  <a:ext cx="33528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=0,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= - 0.2, h=0.2]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838200"/>
                  <a:ext cx="3352800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2727" t="-5882" b="-15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1037515" y="1447800"/>
                  <a:ext cx="23919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0.2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a:rPr lang="en-US" sz="2400" i="1" smtClean="0">
                          <a:latin typeface="Cambria Math"/>
                        </a:rPr>
                        <m:t>(0.1, 0.9)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515" y="1447800"/>
                  <a:ext cx="2391937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5181600" y="2057989"/>
                  <a:ext cx="36815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]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2057989"/>
                  <a:ext cx="3681585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483" t="-10667" r="-1490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1021679" y="2057990"/>
                  <a:ext cx="365016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0.2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0.1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0.9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/>
                            </a:rPr>
                            <m:t>−0.9</m:t>
                          </m:r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79" y="2057990"/>
                  <a:ext cx="3650166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990600" y="2590800"/>
                  <a:ext cx="17096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−0.1476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2590800"/>
                  <a:ext cx="170963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483195" y="3124200"/>
            <a:ext cx="8584605" cy="2819400"/>
            <a:chOff x="483195" y="3124200"/>
            <a:chExt cx="8584605" cy="28194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483195" y="3124200"/>
                  <a:ext cx="3629263" cy="62228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h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195" y="3124200"/>
                  <a:ext cx="3629263" cy="622286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884275" y="3721114"/>
                  <a:ext cx="3780137" cy="61465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h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a:rPr lang="en-US" sz="2400" i="1" smtClean="0">
                          <a:latin typeface="Cambria Math"/>
                        </a:rPr>
                        <m:t>(0+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0.2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r>
                        <a:rPr lang="en-US" sz="2400" b="0" i="1" smtClean="0">
                          <a:latin typeface="Cambria Math"/>
                        </a:rPr>
                        <m:t>1+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−0.1476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75" y="3721114"/>
                  <a:ext cx="3780137" cy="61465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5182740" y="3733800"/>
                  <a:ext cx="3148554" cy="83099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=0,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,</a:t>
                  </a:r>
                </a:p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= -0.1476, h=0.2]</a:t>
                  </a: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2740" y="3733800"/>
                  <a:ext cx="3148554" cy="830997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2901" t="-5882" b="-15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5386215" y="5024735"/>
                  <a:ext cx="36815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]</a:t>
                  </a:r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6215" y="5024735"/>
                  <a:ext cx="3681585" cy="46166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2649" t="-10526" r="-1490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14400" y="4567535"/>
                  <a:ext cx="27317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0.2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a:rPr lang="en-US" sz="2400" i="1" smtClean="0">
                          <a:latin typeface="Cambria Math"/>
                        </a:rPr>
                        <m:t>(0.1, 0.926)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4567535"/>
                  <a:ext cx="2731773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914400" y="5024735"/>
                  <a:ext cx="43298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0.2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0.1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0.926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/>
                            </a:rPr>
                            <m:t>−0.926</m:t>
                          </m:r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400" y="5024735"/>
                  <a:ext cx="4329840" cy="461665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38200" y="5481935"/>
                  <a:ext cx="17096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−0.1509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5481935"/>
                  <a:ext cx="1709635" cy="461665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457200" y="533400"/>
            <a:ext cx="8534400" cy="3733800"/>
            <a:chOff x="457200" y="533400"/>
            <a:chExt cx="8534400" cy="37338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457200" y="533400"/>
                  <a:ext cx="3665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r>
                        <a:rPr lang="en-US" sz="2400" i="1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533400"/>
                  <a:ext cx="3665940" cy="46166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333"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847598" y="1138535"/>
                  <a:ext cx="395300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h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a:rPr lang="en-US" sz="2400" i="1" smtClean="0">
                          <a:latin typeface="Cambria Math"/>
                        </a:rPr>
                        <m:t>(0+0.2, 1−0.1509)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98" y="1138535"/>
                  <a:ext cx="3953002" cy="46166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3200400" y="1671935"/>
                  <a:ext cx="567091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=0,  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= -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1509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, h=0.2]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1671935"/>
                  <a:ext cx="5670911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613" t="-10526" r="-53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5310015" y="3048000"/>
                  <a:ext cx="368158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=2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−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𝑦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]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0015" y="3048000"/>
                  <a:ext cx="3681585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483" t="-10526" r="-165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847598" y="2281535"/>
                  <a:ext cx="2657602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i="1" smtClean="0">
                          <a:latin typeface="Cambria Math"/>
                        </a:rPr>
                        <m:t>h</m:t>
                      </m:r>
                      <m:r>
                        <a:rPr lang="en-US" sz="2400" i="1" smtClean="0">
                          <a:latin typeface="Cambria Math"/>
                        </a:rPr>
                        <m:t> </m:t>
                      </m:r>
                      <m:r>
                        <a:rPr lang="en-US" sz="2400" i="1" smtClean="0">
                          <a:latin typeface="Cambria Math"/>
                        </a:rPr>
                        <m:t>𝑓</m:t>
                      </m:r>
                      <m:r>
                        <a:rPr lang="en-US" sz="2400" i="1" smtClean="0">
                          <a:latin typeface="Cambria Math"/>
                        </a:rPr>
                        <m:t>(0.2, 0.849)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98" y="2281535"/>
                  <a:ext cx="265760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38200" y="3048000"/>
                  <a:ext cx="43298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0.2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0.2</m:t>
                          </m:r>
                        </m:e>
                      </m:d>
                      <m:d>
                        <m:dPr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0.849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dirty="0" smtClean="0">
                              <a:latin typeface="Cambria Math"/>
                            </a:rPr>
                            <m:t>−0.849</m:t>
                          </m:r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048000"/>
                  <a:ext cx="4329840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38200" y="3805535"/>
                  <a:ext cx="170963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−0.1121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805535"/>
                  <a:ext cx="1709635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03122" y="4799438"/>
            <a:ext cx="6502478" cy="763162"/>
            <a:chOff x="203122" y="4799438"/>
            <a:chExt cx="6502478" cy="7631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2075806" y="4946406"/>
                  <a:ext cx="4629794" cy="616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5806" y="4946406"/>
                  <a:ext cx="4629794" cy="616194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203122" y="4799438"/>
              <a:ext cx="148989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Therefore,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88481"/>
                <a:ext cx="76200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Substituting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and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, we get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8481"/>
                <a:ext cx="7620000" cy="461665"/>
              </a:xfrm>
              <a:prstGeom prst="rect">
                <a:avLst/>
              </a:prstGeom>
              <a:blipFill rotWithShape="1">
                <a:blip r:embed="rId2"/>
                <a:stretch>
                  <a:fillRect l="-120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21343" y="519333"/>
            <a:ext cx="8610600" cy="2671465"/>
            <a:chOff x="221343" y="533400"/>
            <a:chExt cx="8610600" cy="2671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678543" y="533400"/>
                  <a:ext cx="4723152" cy="61619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+2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43" y="533400"/>
                  <a:ext cx="4723152" cy="616194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983343" y="1295400"/>
                  <a:ext cx="7772400" cy="6161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−0.</m:t>
                      </m:r>
                      <m:r>
                        <a:rPr lang="en-US" sz="2400" b="0" i="1" smtClean="0">
                          <a:latin typeface="Cambria Math"/>
                        </a:rPr>
                        <m:t>2+2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−0.1476</m:t>
                          </m:r>
                        </m:e>
                      </m:d>
                      <m:r>
                        <a:rPr lang="en-US" sz="2400" i="1" smtClean="0">
                          <a:latin typeface="Cambria Math"/>
                        </a:rPr>
                        <m:t>+</m:t>
                      </m:r>
                      <m:r>
                        <a:rPr lang="en-US" sz="2400" b="0" i="1" smtClean="0">
                          <a:latin typeface="Cambria Math"/>
                        </a:rPr>
                        <m:t>2(</m:t>
                      </m:r>
                      <m:r>
                        <a:rPr lang="en-US" sz="2400" i="1">
                          <a:latin typeface="Cambria Math"/>
                        </a:rPr>
                        <m:t>−0.1509</m:t>
                      </m:r>
                      <m:r>
                        <a:rPr lang="en-US" sz="2400" b="0" i="1" smtClean="0">
                          <a:latin typeface="Cambria Math"/>
                        </a:rPr>
                        <m:t>)</m:t>
                      </m:r>
                      <m:r>
                        <a:rPr lang="en-US" sz="2400" i="1">
                          <a:latin typeface="Cambria Math"/>
                        </a:rPr>
                        <m:t>−0.1121</m:t>
                      </m:r>
                      <m:r>
                        <a:rPr lang="en-US" sz="2400" b="0" i="1" smtClean="0">
                          <a:latin typeface="Cambria Math"/>
                        </a:rPr>
                        <m:t>]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43" y="1295400"/>
                  <a:ext cx="7772400" cy="616194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/>
                <p:cNvSpPr/>
                <p:nvPr/>
              </p:nvSpPr>
              <p:spPr>
                <a:xfrm>
                  <a:off x="983343" y="2063994"/>
                  <a:ext cx="7848600" cy="6161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1</m:t>
                      </m:r>
                      <m:r>
                        <a:rPr lang="en-US" sz="2400" i="1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[</m:t>
                      </m:r>
                      <m:r>
                        <a:rPr lang="en-US" sz="2400" i="1">
                          <a:latin typeface="Cambria Math"/>
                        </a:rPr>
                        <m:t>−0.</m:t>
                      </m:r>
                      <m:r>
                        <a:rPr lang="en-US" sz="2400" b="0" i="1" smtClean="0">
                          <a:latin typeface="Cambria Math"/>
                        </a:rPr>
                        <m:t>2−0.2952−0.3018</m:t>
                      </m:r>
                      <m:r>
                        <a:rPr lang="en-US" sz="2400" i="1">
                          <a:latin typeface="Cambria Math"/>
                        </a:rPr>
                        <m:t>−0.</m:t>
                      </m:r>
                      <m:r>
                        <a:rPr lang="en-US" sz="2400" b="0" i="1" smtClean="0">
                          <a:latin typeface="Cambria Math"/>
                        </a:rPr>
                        <m:t>1121]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343" y="2063994"/>
                  <a:ext cx="7848600" cy="61619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221343" y="2743200"/>
                  <a:ext cx="312420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/>
                          </a:rPr>
                          <m:t>0.8485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343" y="2743200"/>
                  <a:ext cx="31242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297543" y="3445133"/>
            <a:ext cx="7710714" cy="2498467"/>
            <a:chOff x="297543" y="3445133"/>
            <a:chExt cx="7710714" cy="24984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97543" y="3445133"/>
                  <a:ext cx="40008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We get,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=0.2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, </m:t>
                          </m:r>
                          <m:r>
                            <a:rPr lang="en-US" sz="240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0.8485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543" y="3445133"/>
                  <a:ext cx="4000839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439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1000" y="4198763"/>
                  <a:ext cx="7627257" cy="174483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Taking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/>
                    <a:t>,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(0.4)≈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+2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0.2</m:t>
                            </m:r>
                          </m:e>
                        </m:d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sz="24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                                           </m:t>
                        </m:r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=1+0.4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0.2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0.8485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400" i="1">
                                <a:latin typeface="Cambria Math"/>
                              </a:rPr>
                              <m:t>−0.8485</m:t>
                            </m:r>
                          </m:e>
                        </m:d>
                        <m:r>
                          <a:rPr lang="en-US" sz="2400" i="1">
                            <a:latin typeface="Cambria Math"/>
                          </a:rPr>
                          <m:t>=0.7758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000" y="4198763"/>
                  <a:ext cx="7627257" cy="1744837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279" t="-2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87DE267-0C7D-4340-B16D-09B538BF427D}"/>
              </a:ext>
            </a:extLst>
          </p:cNvPr>
          <p:cNvSpPr/>
          <p:nvPr/>
        </p:nvSpPr>
        <p:spPr>
          <a:xfrm>
            <a:off x="4194628" y="3821948"/>
            <a:ext cx="4796972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3D337-FC84-439F-A813-61B82BA99E01}"/>
                  </a:ext>
                </a:extLst>
              </p:cNvPr>
              <p:cNvSpPr/>
              <p:nvPr/>
            </p:nvSpPr>
            <p:spPr>
              <a:xfrm>
                <a:off x="4191000" y="3787227"/>
                <a:ext cx="472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9B3D337-FC84-439F-A813-61B82BA99E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3787227"/>
                <a:ext cx="4724400" cy="461665"/>
              </a:xfrm>
              <a:prstGeom prst="rect">
                <a:avLst/>
              </a:prstGeom>
              <a:blipFill>
                <a:blip r:embed="rId9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4010" y="1326802"/>
                <a:ext cx="7627257" cy="17448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Taking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</a:rPr>
                      <m:t>=2</m:t>
                    </m:r>
                  </m:oMath>
                </a14:m>
                <a:r>
                  <a:rPr lang="en-US" sz="2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  <m:r>
                            <a:rPr lang="en-US" sz="2400" i="1">
                              <a:latin typeface="Cambria Math"/>
                            </a:rPr>
                            <m:t>(0.6)≈</m:t>
                          </m:r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0.2</m:t>
                          </m:r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                                          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=0.8485+0.4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0.4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0.7758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−0.7758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=0.6099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10" y="1326802"/>
                <a:ext cx="7627257" cy="1744837"/>
              </a:xfrm>
              <a:prstGeom prst="rect">
                <a:avLst/>
              </a:prstGeom>
              <a:blipFill>
                <a:blip r:embed="rId2"/>
                <a:stretch>
                  <a:fillRect l="-1199" t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277639" y="2990121"/>
                <a:ext cx="47377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[Since h=0.2,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=0.4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/>
                      </a:rPr>
                      <m:t>0.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7758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39" y="2990121"/>
                <a:ext cx="4737707" cy="461665"/>
              </a:xfrm>
              <a:prstGeom prst="rect">
                <a:avLst/>
              </a:prstGeom>
              <a:blipFill>
                <a:blip r:embed="rId3"/>
                <a:stretch>
                  <a:fillRect l="-2059" t="-10667" r="-90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304800" y="3967370"/>
            <a:ext cx="8382000" cy="1442830"/>
            <a:chOff x="304800" y="3967370"/>
            <a:chExt cx="8382000" cy="1442830"/>
          </a:xfrm>
        </p:grpSpPr>
        <p:sp>
          <p:nvSpPr>
            <p:cNvPr id="11" name="TextBox 10"/>
            <p:cNvSpPr txBox="1"/>
            <p:nvPr/>
          </p:nvSpPr>
          <p:spPr>
            <a:xfrm>
              <a:off x="3595254" y="3967370"/>
              <a:ext cx="21197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800" b="1" dirty="0">
                  <a:solidFill>
                    <a:srgbClr val="FF0000"/>
                  </a:solidFill>
                </a:rPr>
                <a:t>Outcomes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4800" y="4579203"/>
              <a:ext cx="838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/>
                <a:t>Numerically solved ODE with conditions by using Finite difference  method.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483FD5F-CC87-4976-81FA-AD0637FF770A}"/>
              </a:ext>
            </a:extLst>
          </p:cNvPr>
          <p:cNvSpPr/>
          <p:nvPr/>
        </p:nvSpPr>
        <p:spPr>
          <a:xfrm>
            <a:off x="4277638" y="732010"/>
            <a:ext cx="4561562" cy="50617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622B92-FBF3-45B8-84D5-9AD89FA14DAF}"/>
                  </a:ext>
                </a:extLst>
              </p:cNvPr>
              <p:cNvSpPr/>
              <p:nvPr/>
            </p:nvSpPr>
            <p:spPr>
              <a:xfrm>
                <a:off x="4277638" y="732010"/>
                <a:ext cx="47244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+2</m:t>
                      </m:r>
                      <m:r>
                        <a:rPr lang="en-US" sz="2400" i="1">
                          <a:latin typeface="Cambria Math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D622B92-FBF3-45B8-84D5-9AD89FA14D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38" y="732010"/>
                <a:ext cx="4724400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777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361523"/>
                  </p:ext>
                </p:extLst>
              </p:nvPr>
            </p:nvGraphicFramePr>
            <p:xfrm>
              <a:off x="152400" y="685800"/>
              <a:ext cx="8839200" cy="60416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55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S.No</a:t>
                          </a:r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Questions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Which</a:t>
                          </a:r>
                          <a:r>
                            <a:rPr lang="en-US" baseline="0" dirty="0"/>
                            <a:t> formula refers to central difference formula </a:t>
                          </a:r>
                          <a:r>
                            <a:rPr lang="en-US" dirty="0"/>
                            <a:t>of second derivative?</a:t>
                          </a:r>
                          <a:endParaRPr lang="en-US" sz="1800" dirty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,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1800" dirty="0"/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dirty="0"/>
                            <a:t>Both of them,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/>
                            <a:t>None of them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Which</a:t>
                          </a:r>
                          <a:r>
                            <a:rPr lang="en-US" baseline="0" dirty="0"/>
                            <a:t> formula refers to central difference formula </a:t>
                          </a:r>
                          <a:r>
                            <a:rPr lang="en-US" dirty="0"/>
                            <a:t>of first derivative?</a:t>
                          </a:r>
                          <a:r>
                            <a:rPr lang="en-US" baseline="0" dirty="0"/>
                            <a:t> 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aseline="0" dirty="0"/>
                            <a:t>,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/>
                            <a:t> 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Which</a:t>
                          </a:r>
                          <a:r>
                            <a:rPr lang="en-US" baseline="0" dirty="0"/>
                            <a:t> formula refers to forward difference formula </a:t>
                          </a:r>
                          <a:r>
                            <a:rPr lang="en-US" dirty="0"/>
                            <a:t>of second derivative?</a:t>
                          </a:r>
                          <a:endParaRPr lang="en-US" baseline="0" dirty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sz="1800" b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 ,</a:t>
                          </a:r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,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dirty="0"/>
                            <a:t>Both of them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Which</a:t>
                          </a:r>
                          <a:r>
                            <a:rPr lang="en-US" baseline="0" dirty="0"/>
                            <a:t> formula refers to backward difference formula </a:t>
                          </a:r>
                          <a:r>
                            <a:rPr lang="en-US" dirty="0"/>
                            <a:t>of second derivative?</a:t>
                          </a:r>
                          <a:endParaRPr lang="en-US" baseline="0" dirty="0"/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3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+2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−2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1800" dirty="0"/>
                            <a:t>,</a:t>
                          </a:r>
                          <a:endParaRPr lang="en-US" baseline="0" dirty="0"/>
                        </a:p>
                        <a:p>
                          <a:pPr marL="342900" marR="0" indent="-34290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AutoNum type="alphaLcParenBoth"/>
                            <a:tabLst/>
                            <a:defRPr/>
                          </a:pPr>
                          <a:r>
                            <a:rPr lang="en-US" baseline="0" dirty="0"/>
                            <a:t> </a:t>
                          </a:r>
                          <a:r>
                            <a:rPr lang="en-US" sz="180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′′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h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/>
                                        </a:rPr>
                                        <m:t>2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latin typeface="Cambria Math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𝑛</m:t>
                                      </m:r>
                                      <m:r>
                                        <a:rPr lang="en-US" sz="1800" i="1">
                                          <a:latin typeface="Cambria Math"/>
                                        </a:rPr>
                                        <m:t>−2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aseline="0" dirty="0"/>
                            <a:t>,</a:t>
                          </a:r>
                        </a:p>
                        <a:p>
                          <a:pPr marL="342900" indent="-342900">
                            <a:buAutoNum type="alphaLcParenBoth"/>
                          </a:pPr>
                          <a:r>
                            <a:rPr lang="en-US" baseline="0" dirty="0"/>
                            <a:t> None of them 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361523"/>
                  </p:ext>
                </p:extLst>
              </p:nvPr>
            </p:nvGraphicFramePr>
            <p:xfrm>
              <a:off x="152400" y="685800"/>
              <a:ext cx="8839200" cy="604164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839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552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S.No</a:t>
                          </a:r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Questions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69202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64" t="-23741" r="-230" b="-240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14338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64" t="-183957" r="-230" b="-257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4177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64" t="-227897" r="-230" b="-1068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41770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264" t="-327897" r="-230" b="-68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/>
          <p:cNvSpPr txBox="1"/>
          <p:nvPr/>
        </p:nvSpPr>
        <p:spPr>
          <a:xfrm>
            <a:off x="370114" y="152400"/>
            <a:ext cx="4735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Multiple questions: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859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590800" y="304800"/>
            <a:ext cx="295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Try to do yourself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8600" y="3810000"/>
            <a:ext cx="8867321" cy="2971800"/>
            <a:chOff x="228600" y="3810000"/>
            <a:chExt cx="8867321" cy="2971800"/>
          </a:xfrm>
        </p:grpSpPr>
        <p:sp>
          <p:nvSpPr>
            <p:cNvPr id="12" name="TextBox 11"/>
            <p:cNvSpPr txBox="1"/>
            <p:nvPr/>
          </p:nvSpPr>
          <p:spPr>
            <a:xfrm>
              <a:off x="228600" y="3810000"/>
              <a:ext cx="1619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2: 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219200" y="4655403"/>
              <a:ext cx="7391400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/>
                <a:t> (a) Use three point central difference formula for  derivative to derive a recurrence relation for the above IVP.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1704521" y="3810000"/>
                  <a:ext cx="7391400" cy="8598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Given that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𝑦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+2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</m:oMath>
                  </a14:m>
                  <a:r>
                    <a:rPr lang="en-US" sz="2400" dirty="0"/>
                    <a:t>, where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=−1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at</m:t>
                      </m:r>
                      <m:r>
                        <a:rPr lang="en-US" sz="2400" i="1">
                          <a:latin typeface="Cambria Math"/>
                        </a:rPr>
                        <m:t> </m:t>
                      </m:r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=0</m:t>
                      </m:r>
                      <m:r>
                        <a:rPr lang="en-US" sz="2400" b="0" i="0" smtClean="0">
                          <a:latin typeface="Cambria Math"/>
                        </a:rPr>
                        <m:t>, 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and h=0.2.</a:t>
                  </a: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4521" y="3810000"/>
                  <a:ext cx="7391400" cy="859851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20" t="-2128" b="-148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1295400" y="5950803"/>
                  <a:ext cx="7162800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just"/>
                  <a:r>
                    <a:rPr lang="en-US" sz="2400" dirty="0"/>
                    <a:t>(b) Estimate the values of </a:t>
                  </a:r>
                  <a:r>
                    <a:rPr lang="en-US" sz="2400" i="1" dirty="0"/>
                    <a:t>y </a:t>
                  </a:r>
                  <a:r>
                    <a:rPr lang="en-US" sz="2400" dirty="0"/>
                    <a:t>at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𝑥</m:t>
                      </m:r>
                      <m:r>
                        <a:rPr lang="en-US" sz="2400" i="1">
                          <a:latin typeface="Cambria Math"/>
                        </a:rPr>
                        <m:t>=0.4 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/>
                        </a:rPr>
                        <m:t>and</m:t>
                      </m:r>
                      <m:r>
                        <a:rPr lang="en-US" sz="2400" i="1">
                          <a:latin typeface="Cambria Math"/>
                        </a:rPr>
                        <m:t> 0.6</m:t>
                      </m:r>
                    </m:oMath>
                  </a14:m>
                  <a:r>
                    <a:rPr lang="en-US" sz="2400" dirty="0"/>
                    <a:t> using this recurrence relation.</a:t>
                  </a:r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5400" y="5950803"/>
                  <a:ext cx="7162800" cy="83099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362" t="-5839" r="-1277" b="-153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152400" y="909935"/>
            <a:ext cx="8915400" cy="2595265"/>
            <a:chOff x="152400" y="909935"/>
            <a:chExt cx="8915400" cy="2595265"/>
          </a:xfrm>
        </p:grpSpPr>
        <p:sp>
          <p:nvSpPr>
            <p:cNvPr id="5" name="TextBox 4"/>
            <p:cNvSpPr txBox="1"/>
            <p:nvPr/>
          </p:nvSpPr>
          <p:spPr>
            <a:xfrm>
              <a:off x="152400" y="909935"/>
              <a:ext cx="16190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Exercise 1: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676400" y="914400"/>
              <a:ext cx="49119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Consider the boundary value problem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1732643" y="1828800"/>
                  <a:ext cx="733515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lvl="0" indent="-457200" algn="just">
                    <a:buAutoNum type="alphaLcParenBoth"/>
                  </a:pPr>
                  <a:r>
                    <a:rPr lang="en-US" sz="2400" dirty="0"/>
                    <a:t>Derive a recurrence relation using three points central difference approximations with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3.</m:t>
                          </m:r>
                        </m:den>
                      </m:f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643" y="1828800"/>
                  <a:ext cx="7335157" cy="83099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6" t="-25735" r="-1246" b="-1066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/>
            <p:cNvSpPr/>
            <p:nvPr/>
          </p:nvSpPr>
          <p:spPr>
            <a:xfrm>
              <a:off x="1732643" y="2674203"/>
              <a:ext cx="73351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/>
                <a:t>(b) Using the above finite difference formula solve the </a:t>
              </a:r>
            </a:p>
            <a:p>
              <a:pPr lvl="0" algn="just"/>
              <a:r>
                <a:rPr lang="en-US" sz="2400" dirty="0"/>
                <a:t>      above BVP.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1600200" y="1338281"/>
                  <a:ext cx="5510291" cy="49051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+5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+3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r>
                        <a:rPr lang="en-US" sz="2400" i="1">
                          <a:latin typeface="Cambria Math"/>
                        </a:rPr>
                        <m:t>=1,    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=1,  </m:t>
                      </m:r>
                      <m:r>
                        <a:rPr lang="en-US" sz="2400" i="1">
                          <a:latin typeface="Cambria Math"/>
                        </a:rPr>
                        <m:t>𝑦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sz="2400" i="1">
                          <a:latin typeface="Cambria Math"/>
                        </a:rPr>
                        <m:t>=0</m:t>
                      </m:r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1338281"/>
                  <a:ext cx="5510291" cy="490519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069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95254" y="607367"/>
            <a:ext cx="2195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</a:rPr>
              <a:t>Specific Aims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6314" y="1371600"/>
            <a:ext cx="8077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Applications</a:t>
            </a:r>
          </a:p>
          <a:p>
            <a:pPr algn="just"/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Introduction of Boundary value problem (BVP)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Discuss finite difference method</a:t>
            </a:r>
          </a:p>
          <a:p>
            <a:pPr algn="just"/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Examples of the solution of BVP by using finite difference method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Multiple questions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b="1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 Exercises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98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39118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Applications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997089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b="1" dirty="0"/>
              <a:t>Science and Engineering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915180"/>
            <a:ext cx="8222343" cy="2031325"/>
            <a:chOff x="533400" y="1915180"/>
            <a:chExt cx="8222343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533400" y="1915180"/>
              <a:ext cx="3029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q"/>
              </a:pPr>
              <a:r>
                <a:rPr lang="en-US" sz="2400" b="1" dirty="0">
                  <a:solidFill>
                    <a:srgbClr val="FF0000"/>
                  </a:solidFill>
                </a:rPr>
                <a:t>Introduction of BVP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533400" y="2376845"/>
              <a:ext cx="822234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2400" dirty="0"/>
                <a:t>Problems involving second and higher order differential equations, we may prescribed the conditions at two or more points. Such problems are called </a:t>
              </a:r>
              <a:r>
                <a:rPr lang="en-US" sz="2400" b="1" i="1" dirty="0">
                  <a:solidFill>
                    <a:srgbClr val="FF0000"/>
                  </a:solidFill>
                </a:rPr>
                <a:t>boundary value problems</a:t>
              </a:r>
              <a:r>
                <a:rPr lang="en-US" sz="2400" dirty="0"/>
                <a:t> (BVP).</a:t>
              </a:r>
              <a:endParaRPr lang="en-US" sz="2400" b="1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3400" y="4343400"/>
            <a:ext cx="6019800" cy="1723549"/>
            <a:chOff x="533400" y="4343400"/>
            <a:chExt cx="6019800" cy="1723549"/>
          </a:xfrm>
        </p:grpSpPr>
        <p:sp>
          <p:nvSpPr>
            <p:cNvPr id="10" name="TextBox 9"/>
            <p:cNvSpPr txBox="1"/>
            <p:nvPr/>
          </p:nvSpPr>
          <p:spPr>
            <a:xfrm>
              <a:off x="533400" y="4343400"/>
              <a:ext cx="49529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Font typeface="Wingdings" panose="05000000000000000000" pitchFamily="2" charset="2"/>
                <a:buChar char="q"/>
              </a:pPr>
              <a:r>
                <a:rPr lang="en-US" sz="2800" b="1" dirty="0">
                  <a:solidFill>
                    <a:srgbClr val="FF0000"/>
                  </a:solidFill>
                </a:rPr>
                <a:t>Finite Difference Formula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426029" y="4866620"/>
              <a:ext cx="512717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400" b="1" dirty="0"/>
                <a:t>Forward difference formula</a:t>
              </a: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400" b="1" dirty="0"/>
                <a:t>Backward difference formula</a:t>
              </a: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sz="2400" b="1" dirty="0"/>
                <a:t>Central difference 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870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8857" y="669053"/>
            <a:ext cx="3679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Forward difference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378368" y="1295400"/>
                <a:ext cx="2302490" cy="670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368" y="1295400"/>
                <a:ext cx="2302490" cy="6705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6200" y="1444065"/>
            <a:ext cx="2286000" cy="461665"/>
            <a:chOff x="76200" y="1444065"/>
            <a:chExt cx="2286000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76200" y="144406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For first order</a:t>
              </a:r>
              <a:endParaRPr lang="en-US" sz="2400" b="1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981200" y="1553722"/>
              <a:ext cx="381000" cy="275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" y="2438400"/>
            <a:ext cx="6277419" cy="714298"/>
            <a:chOff x="76200" y="2438400"/>
            <a:chExt cx="6277419" cy="714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907547" y="2438400"/>
                  <a:ext cx="3446072" cy="714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547" y="2438400"/>
                  <a:ext cx="3446072" cy="7142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6200" y="25908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For second  order</a:t>
              </a:r>
              <a:endParaRPr lang="en-US" sz="2400" b="1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438400" y="2696722"/>
              <a:ext cx="381000" cy="275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" y="3636988"/>
            <a:ext cx="7284468" cy="706412"/>
            <a:chOff x="76200" y="3636988"/>
            <a:chExt cx="7284468" cy="706412"/>
          </a:xfrm>
        </p:grpSpPr>
        <p:sp>
          <p:nvSpPr>
            <p:cNvPr id="9" name="TextBox 8"/>
            <p:cNvSpPr txBox="1"/>
            <p:nvPr/>
          </p:nvSpPr>
          <p:spPr>
            <a:xfrm>
              <a:off x="76200" y="3805535"/>
              <a:ext cx="215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For third  order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2895600" y="3636988"/>
                  <a:ext cx="4465068" cy="7064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′′′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+3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+2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3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636988"/>
                  <a:ext cx="4465068" cy="70641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2286000" y="3915922"/>
              <a:ext cx="381000" cy="275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" y="1143000"/>
            <a:ext cx="441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Backward difference formulas: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6200" y="1752600"/>
            <a:ext cx="4757057" cy="670505"/>
            <a:chOff x="76200" y="1752600"/>
            <a:chExt cx="4757057" cy="6705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2530768" y="1752600"/>
                  <a:ext cx="2302489" cy="670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68" y="1752600"/>
                  <a:ext cx="2302489" cy="670505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76200" y="1901265"/>
              <a:ext cx="1981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For first order</a:t>
              </a:r>
              <a:endParaRPr lang="en-US" sz="2400" b="1" dirty="0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1981200" y="2010922"/>
              <a:ext cx="381000" cy="275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200" y="2895600"/>
            <a:ext cx="6429947" cy="714298"/>
            <a:chOff x="76200" y="2895600"/>
            <a:chExt cx="6429947" cy="7142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059947" y="2895600"/>
                  <a:ext cx="3446200" cy="714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9947" y="2895600"/>
                  <a:ext cx="3446200" cy="71429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/>
            <p:cNvSpPr txBox="1"/>
            <p:nvPr/>
          </p:nvSpPr>
          <p:spPr>
            <a:xfrm>
              <a:off x="76200" y="3048000"/>
              <a:ext cx="2514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For second  order</a:t>
              </a:r>
              <a:endParaRPr lang="en-US" sz="2400" b="1" dirty="0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2438400" y="3153922"/>
              <a:ext cx="381000" cy="275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6200" y="4072234"/>
            <a:ext cx="7497600" cy="733662"/>
            <a:chOff x="76200" y="4072234"/>
            <a:chExt cx="7497600" cy="733662"/>
          </a:xfrm>
        </p:grpSpPr>
        <p:sp>
          <p:nvSpPr>
            <p:cNvPr id="9" name="TextBox 8"/>
            <p:cNvSpPr txBox="1"/>
            <p:nvPr/>
          </p:nvSpPr>
          <p:spPr>
            <a:xfrm>
              <a:off x="76200" y="4262735"/>
              <a:ext cx="215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dirty="0"/>
                <a:t>For third  order</a:t>
              </a:r>
              <a:endParaRPr lang="en-US" sz="24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3046214" y="4072234"/>
                  <a:ext cx="4527586" cy="73366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′′′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−3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+3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214" y="4072234"/>
                  <a:ext cx="4527586" cy="73366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2286000" y="4373122"/>
              <a:ext cx="381000" cy="27507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62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78FD36-D422-411B-9FA4-B6AE62BF87D8}"/>
              </a:ext>
            </a:extLst>
          </p:cNvPr>
          <p:cNvSpPr/>
          <p:nvPr/>
        </p:nvSpPr>
        <p:spPr>
          <a:xfrm>
            <a:off x="457200" y="3198167"/>
            <a:ext cx="7554556" cy="6437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8E9608-980F-4906-ADB2-67536182E1D5}"/>
              </a:ext>
            </a:extLst>
          </p:cNvPr>
          <p:cNvSpPr/>
          <p:nvPr/>
        </p:nvSpPr>
        <p:spPr>
          <a:xfrm>
            <a:off x="381000" y="2193917"/>
            <a:ext cx="6335260" cy="680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323CD9-22C3-4AF0-A078-6F4C3BDF6C53}"/>
              </a:ext>
            </a:extLst>
          </p:cNvPr>
          <p:cNvSpPr/>
          <p:nvPr/>
        </p:nvSpPr>
        <p:spPr>
          <a:xfrm>
            <a:off x="381000" y="1029117"/>
            <a:ext cx="5562600" cy="71429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387AC2-0279-4328-AB71-0CA7DBC8E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60B9F-B7A7-4680-A8B1-67EC9C02F948}"/>
              </a:ext>
            </a:extLst>
          </p:cNvPr>
          <p:cNvSpPr txBox="1"/>
          <p:nvPr/>
        </p:nvSpPr>
        <p:spPr>
          <a:xfrm>
            <a:off x="1828800" y="533400"/>
            <a:ext cx="556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Central Difference formula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48A0BF-B7B1-4820-B03D-F632F22670C3}"/>
              </a:ext>
            </a:extLst>
          </p:cNvPr>
          <p:cNvSpPr txBox="1"/>
          <p:nvPr/>
        </p:nvSpPr>
        <p:spPr>
          <a:xfrm>
            <a:off x="457200" y="1219200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first order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9E03A0-929D-48B4-84CF-9CB348DE006E}"/>
                  </a:ext>
                </a:extLst>
              </p:cNvPr>
              <p:cNvSpPr/>
              <p:nvPr/>
            </p:nvSpPr>
            <p:spPr>
              <a:xfrm>
                <a:off x="2743200" y="1029117"/>
                <a:ext cx="2688813" cy="670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/>
                            </a:rPr>
                            <m:t>2</m:t>
                          </m:r>
                          <m:r>
                            <a:rPr lang="en-US" sz="2000" i="1">
                              <a:latin typeface="Cambria Math"/>
                            </a:rPr>
                            <m:t>h</m:t>
                          </m:r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29E03A0-929D-48B4-84CF-9CB348DE00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029117"/>
                <a:ext cx="2688813" cy="670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EA92400-A74C-4C7C-AB49-959CD58F1380}"/>
              </a:ext>
            </a:extLst>
          </p:cNvPr>
          <p:cNvSpPr txBox="1"/>
          <p:nvPr/>
        </p:nvSpPr>
        <p:spPr>
          <a:xfrm>
            <a:off x="457200" y="2286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second  order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08DC00-1B06-4682-8869-81324AE2B1CC}"/>
                  </a:ext>
                </a:extLst>
              </p:cNvPr>
              <p:cNvSpPr/>
              <p:nvPr/>
            </p:nvSpPr>
            <p:spPr>
              <a:xfrm>
                <a:off x="3276600" y="2159683"/>
                <a:ext cx="3439660" cy="714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D08DC00-1B06-4682-8869-81324AE2B1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159683"/>
                <a:ext cx="3439660" cy="714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505AEDF-A548-4AF5-9B85-9F99AE80D16E}"/>
              </a:ext>
            </a:extLst>
          </p:cNvPr>
          <p:cNvSpPr txBox="1"/>
          <p:nvPr/>
        </p:nvSpPr>
        <p:spPr>
          <a:xfrm>
            <a:off x="477129" y="3198167"/>
            <a:ext cx="2151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For third  order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16FC13-9C05-465D-B8ED-0C0FD116E6D4}"/>
                  </a:ext>
                </a:extLst>
              </p:cNvPr>
              <p:cNvSpPr/>
              <p:nvPr/>
            </p:nvSpPr>
            <p:spPr>
              <a:xfrm>
                <a:off x="3124200" y="3075793"/>
                <a:ext cx="4887556" cy="7064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</a:rPr>
                            <m:t>′′′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−2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716FC13-9C05-465D-B8ED-0C0FD116E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3075793"/>
                <a:ext cx="4887556" cy="7064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9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  <p:bldP spid="5" grpId="0"/>
      <p:bldP spid="7" grpId="0"/>
      <p:bldP spid="9" grpId="0"/>
      <p:bldP spid="11" grpId="0"/>
      <p:bldP spid="13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Examples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04800" y="685800"/>
            <a:ext cx="8763000" cy="2590800"/>
            <a:chOff x="304800" y="685800"/>
            <a:chExt cx="8763000" cy="2590800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685800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Question 1#: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2133600" y="685800"/>
              <a:ext cx="491198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Consider the boundary value problem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2169886" y="1147465"/>
                  <a:ext cx="5754914" cy="42421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i="1">
                            <a:latin typeface="Cambria Math"/>
                          </a:rPr>
                          <m:t>=1,     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=1,  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  <m:r>
                          <a:rPr lang="en-US" sz="2000" i="1">
                            <a:latin typeface="Cambria Math"/>
                          </a:rPr>
                          <m:t>(1)=2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9886" y="1147465"/>
                  <a:ext cx="5754914" cy="424219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732643" y="1600200"/>
                  <a:ext cx="7335157" cy="83099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457200" lvl="0" indent="-457200" algn="just">
                    <a:buAutoNum type="alphaLcParenBoth"/>
                  </a:pPr>
                  <a:r>
                    <a:rPr lang="en-US" sz="2400" dirty="0"/>
                    <a:t>Derive a recurrence relation using three points central difference approximations with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3.</m:t>
                          </m:r>
                        </m:den>
                      </m:f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643" y="1600200"/>
                  <a:ext cx="7335157" cy="830997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246" t="-25735" r="-1246" b="-10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 10"/>
            <p:cNvSpPr/>
            <p:nvPr/>
          </p:nvSpPr>
          <p:spPr>
            <a:xfrm>
              <a:off x="1732643" y="2445603"/>
              <a:ext cx="7335157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/>
              <a:r>
                <a:rPr lang="en-US" sz="2400" dirty="0"/>
                <a:t>(b) Using the above finite difference formula solve the </a:t>
              </a:r>
            </a:p>
            <a:p>
              <a:pPr lvl="0" algn="just"/>
              <a:r>
                <a:rPr lang="en-US" sz="2400" dirty="0"/>
                <a:t>      above BVP.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9400" y="3733800"/>
            <a:ext cx="7645400" cy="2695498"/>
            <a:chOff x="279400" y="3733800"/>
            <a:chExt cx="7645400" cy="2695498"/>
          </a:xfrm>
        </p:grpSpPr>
        <p:sp>
          <p:nvSpPr>
            <p:cNvPr id="7" name="TextBox 6"/>
            <p:cNvSpPr txBox="1"/>
            <p:nvPr/>
          </p:nvSpPr>
          <p:spPr>
            <a:xfrm>
              <a:off x="279400" y="3733800"/>
              <a:ext cx="1549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/>
                <a:t>Solution: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9643" y="4267200"/>
              <a:ext cx="73351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 algn="just">
                <a:buFontTx/>
                <a:buAutoNum type="alphaLcParenBoth"/>
              </a:pPr>
              <a:r>
                <a:rPr lang="en-US" sz="2400" dirty="0"/>
                <a:t> Using central difference formulas, we have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1371600" y="4800600"/>
                  <a:ext cx="2688813" cy="67050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h</m:t>
                            </m:r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800600"/>
                  <a:ext cx="2688813" cy="67050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1371600" y="5715000"/>
                  <a:ext cx="3439660" cy="71429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−2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5715000"/>
                  <a:ext cx="3439660" cy="714298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045966" y="457200"/>
            <a:ext cx="1773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Given ODE 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14400" y="1328381"/>
                <a:ext cx="2514600" cy="4905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328381"/>
                <a:ext cx="2514600" cy="49051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1"/>
          <p:cNvSpPr/>
          <p:nvPr/>
        </p:nvSpPr>
        <p:spPr>
          <a:xfrm>
            <a:off x="2057400" y="881420"/>
            <a:ext cx="296407" cy="4469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838200" y="1981200"/>
                <a:ext cx="6726137" cy="6441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Or,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i="1">
                            <a:latin typeface="Cambria Math"/>
                          </a:rPr>
                          <m:t>h</m:t>
                        </m:r>
                      </m:den>
                    </m:f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+1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81200"/>
                <a:ext cx="6726137" cy="644151"/>
              </a:xfrm>
              <a:prstGeom prst="rect">
                <a:avLst/>
              </a:prstGeom>
              <a:blipFill rotWithShape="1">
                <a:blip r:embed="rId4"/>
                <a:stretch>
                  <a:fillRect l="-1451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76200" y="2895600"/>
            <a:ext cx="7822152" cy="1495736"/>
            <a:chOff x="76200" y="2895600"/>
            <a:chExt cx="7822152" cy="1495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76200" y="2895600"/>
                  <a:ext cx="1886478" cy="6258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Taking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sz="2400" dirty="0"/>
                    <a:t> ,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2895600"/>
                  <a:ext cx="1886478" cy="62581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5178" r="-3883" b="-8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685800" y="3623049"/>
                  <a:ext cx="7212552" cy="76828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Or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/>
                            </a:rPr>
                            <m:t>)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=1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623049"/>
                  <a:ext cx="7212552" cy="768287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3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685800" y="4494464"/>
            <a:ext cx="6404061" cy="1344226"/>
            <a:chOff x="685800" y="4494464"/>
            <a:chExt cx="6404061" cy="1344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685800" y="4494464"/>
                  <a:ext cx="6404061" cy="62408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9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4494464"/>
                  <a:ext cx="6404061" cy="62408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524" b="-87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685800" y="5334000"/>
                  <a:ext cx="4410566" cy="5046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Or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21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−36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+15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𝑛</m:t>
                          </m:r>
                          <m:r>
                            <a:rPr lang="en-US" sz="2400" i="1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=2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5334000"/>
                  <a:ext cx="4410566" cy="50469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213" t="-8434" b="-19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10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83698" y="1321553"/>
            <a:ext cx="8382000" cy="2098606"/>
            <a:chOff x="533400" y="762000"/>
            <a:chExt cx="8382000" cy="2098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533400" y="762000"/>
                  <a:ext cx="8382000" cy="152862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0"/>
                  <a:r>
                    <a:rPr lang="en-US" sz="2400" dirty="0"/>
                    <a:t>(b) With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h</m:t>
                      </m:r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den>
                      </m:f>
                    </m:oMath>
                  </a14:m>
                  <a:r>
                    <a:rPr lang="en-US" sz="2400" dirty="0"/>
                    <a:t>, the nodal points are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=0,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 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/>
                    <a:t>.</a:t>
                  </a:r>
                </a:p>
                <a:p>
                  <a:r>
                    <a:rPr lang="en-US" sz="2400" dirty="0"/>
                    <a:t>For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=1,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=1</m:t>
                      </m:r>
                    </m:oMath>
                  </a14:m>
                  <a:r>
                    <a:rPr lang="en-US" sz="2400" dirty="0"/>
                    <a:t>,  </a:t>
                  </a:r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762000"/>
                  <a:ext cx="8382000" cy="1528624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164" b="-31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685800" y="2362200"/>
                  <a:ext cx="7239000" cy="4984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−36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+15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=2−21=−19,                            (1)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362200"/>
                  <a:ext cx="7239000" cy="49840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b="-98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468402" y="5215045"/>
            <a:ext cx="6289548" cy="918865"/>
            <a:chOff x="532439" y="4876800"/>
            <a:chExt cx="6289548" cy="918865"/>
          </a:xfrm>
        </p:grpSpPr>
        <p:sp>
          <p:nvSpPr>
            <p:cNvPr id="7" name="Rectangle 6"/>
            <p:cNvSpPr/>
            <p:nvPr/>
          </p:nvSpPr>
          <p:spPr>
            <a:xfrm>
              <a:off x="532439" y="4876800"/>
              <a:ext cx="54111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/>
                <a:t>Solving the equations (1) and (2), we have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/>
                <p:cNvSpPr/>
                <p:nvPr/>
              </p:nvSpPr>
              <p:spPr>
                <a:xfrm>
                  <a:off x="1905000" y="5334000"/>
                  <a:ext cx="49169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=1.4548          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and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=2.2250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334000"/>
                  <a:ext cx="4916987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317069" y="3420159"/>
            <a:ext cx="8526273" cy="1692533"/>
            <a:chOff x="533400" y="3124200"/>
            <a:chExt cx="8526273" cy="16925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533400" y="3124200"/>
                  <a:ext cx="4653133" cy="6258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For 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𝑛</m:t>
                      </m:r>
                      <m:r>
                        <a:rPr lang="en-US" sz="2400" i="1">
                          <a:latin typeface="Cambria Math"/>
                        </a:rPr>
                        <m:t>=2, 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/>
                            </a:rPr>
                            <m:t>2</m:t>
                          </m:r>
                        </m:num>
                        <m:den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den>
                      </m:f>
                      <m:r>
                        <a:rPr lang="en-US" sz="2400" i="1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=2(</m:t>
                      </m:r>
                      <m:r>
                        <a:rPr lang="en-US" sz="2400" i="1">
                          <a:latin typeface="Cambria Math"/>
                        </a:rPr>
                        <m:t>𝑒</m:t>
                      </m:r>
                      <m:r>
                        <a:rPr lang="en-US" sz="2400" i="1">
                          <a:latin typeface="Cambria Math"/>
                        </a:rPr>
                        <m:t>−1)</m:t>
                      </m:r>
                    </m:oMath>
                  </a14:m>
                  <a:r>
                    <a:rPr lang="en-US" sz="2400" dirty="0"/>
                    <a:t> ,</a:t>
                  </a: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124200"/>
                  <a:ext cx="4653133" cy="62581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2097" r="-1048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533400" y="3898098"/>
                  <a:ext cx="7848600" cy="4984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−36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=2−30(</m:t>
                        </m:r>
                        <m:r>
                          <a:rPr lang="en-US" sz="2400" i="1">
                            <a:latin typeface="Cambria Math"/>
                          </a:rPr>
                          <m:t>𝑒</m:t>
                        </m:r>
                        <m:r>
                          <a:rPr lang="en-US" sz="2400" i="1">
                            <a:latin typeface="Cambria Math"/>
                          </a:rPr>
                          <m:t>−1)=−49.5485,         (2)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3898098"/>
                  <a:ext cx="7848600" cy="49840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b="-97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5638800" y="4355068"/>
                  <a:ext cx="342087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>
                      <a:solidFill>
                        <a:srgbClr val="FF0000"/>
                      </a:solidFill>
                    </a:rPr>
                    <a:t>[Since </a:t>
                  </a:r>
                  <a14:m>
                    <m:oMath xmlns:m="http://schemas.openxmlformats.org/officeDocument/2006/math"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/>
                        </a:rPr>
                        <m:t>𝑒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=2.718283333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]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800" y="4355068"/>
                  <a:ext cx="3420873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2674" t="-10526" r="-1604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8A74046-F047-4F59-9966-E09E7B60546F}"/>
              </a:ext>
            </a:extLst>
          </p:cNvPr>
          <p:cNvSpPr/>
          <p:nvPr/>
        </p:nvSpPr>
        <p:spPr>
          <a:xfrm>
            <a:off x="4669284" y="687349"/>
            <a:ext cx="417405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3135B9-F843-4539-85A0-E6ED8E05DDB7}"/>
                  </a:ext>
                </a:extLst>
              </p:cNvPr>
              <p:cNvSpPr/>
              <p:nvPr/>
            </p:nvSpPr>
            <p:spPr>
              <a:xfrm>
                <a:off x="4669284" y="687349"/>
                <a:ext cx="41183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21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−36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+15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=2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23135B9-F843-4539-85A0-E6ED8E05D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284" y="687349"/>
                <a:ext cx="4118372" cy="461665"/>
              </a:xfrm>
              <a:prstGeom prst="rect">
                <a:avLst/>
              </a:prstGeom>
              <a:blipFill>
                <a:blip r:embed="rId8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5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1152</TotalTime>
  <Words>1356</Words>
  <Application>Microsoft Office PowerPoint</Application>
  <PresentationFormat>On-screen Show (4:3)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Times New Roman</vt:lpstr>
      <vt:lpstr>Wingdings</vt:lpstr>
      <vt:lpstr>Office Theme</vt:lpstr>
      <vt:lpstr>Numerical Solution of Ordinary Differential Equations (ODE): Boundary Value Problem (BVP)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Differentiation</dc:title>
  <dc:creator>Teacher</dc:creator>
  <cp:lastModifiedBy>Dr. Madhabi</cp:lastModifiedBy>
  <cp:revision>222</cp:revision>
  <dcterms:created xsi:type="dcterms:W3CDTF">2006-08-16T00:00:00Z</dcterms:created>
  <dcterms:modified xsi:type="dcterms:W3CDTF">2020-09-05T02:46:06Z</dcterms:modified>
</cp:coreProperties>
</file>