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304" r:id="rId24"/>
    <p:sldId id="278" r:id="rId25"/>
    <p:sldId id="279" r:id="rId26"/>
    <p:sldId id="280" r:id="rId27"/>
    <p:sldId id="281" r:id="rId28"/>
    <p:sldId id="282" r:id="rId29"/>
    <p:sldId id="283" r:id="rId30"/>
    <p:sldId id="284" r:id="rId31"/>
    <p:sldId id="285" r:id="rId32"/>
    <p:sldId id="286" r:id="rId33"/>
    <p:sldId id="287" r:id="rId34"/>
    <p:sldId id="299" r:id="rId35"/>
    <p:sldId id="302" r:id="rId36"/>
    <p:sldId id="300" r:id="rId37"/>
    <p:sldId id="301" r:id="rId38"/>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0" d="100"/>
          <a:sy n="110" d="100"/>
        </p:scale>
        <p:origin x="1566" y="10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9BA0A6-D063-453A-8889-394844A51B4C}"/>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36B4EB9-AA51-4287-971A-62BCA8C4C4A0}"/>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8B8ABBF-4DA8-44AC-9E06-9BF6FCDE3B17}" type="datetimeFigureOut">
              <a:rPr lang="en-US"/>
              <a:pPr>
                <a:defRPr/>
              </a:pPr>
              <a:t>5/22/2021</a:t>
            </a:fld>
            <a:endParaRPr lang="en-US"/>
          </a:p>
        </p:txBody>
      </p:sp>
      <p:sp>
        <p:nvSpPr>
          <p:cNvPr id="4" name="Footer Placeholder 3">
            <a:extLst>
              <a:ext uri="{FF2B5EF4-FFF2-40B4-BE49-F238E27FC236}">
                <a16:creationId xmlns:a16="http://schemas.microsoft.com/office/drawing/2014/main" id="{21D8C897-D0CD-42B1-BB0C-F1B32C5DA8A2}"/>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B3B89501-C68D-447B-89F2-D3A834DA579A}"/>
              </a:ext>
            </a:extLst>
          </p:cNvPr>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4E40D9A-72F4-4A34-AA1F-360F03F21C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650BB1E-1411-4797-97C5-D04D1EE57B2E}"/>
              </a:ext>
            </a:extLst>
          </p:cNvPr>
          <p:cNvSpPr>
            <a:spLocks noGrp="1"/>
          </p:cNvSpPr>
          <p:nvPr>
            <p:ph type="dt" sz="half" idx="10"/>
          </p:nvPr>
        </p:nvSpPr>
        <p:spPr/>
        <p:txBody>
          <a:bodyPr/>
          <a:lstStyle>
            <a:lvl1pPr>
              <a:defRPr/>
            </a:lvl1pPr>
          </a:lstStyle>
          <a:p>
            <a:pPr>
              <a:defRPr/>
            </a:pPr>
            <a:fld id="{67F6AC60-971A-4557-8C4E-E5EB91146DA0}" type="datetimeFigureOut">
              <a:rPr lang="en-US"/>
              <a:pPr>
                <a:defRPr/>
              </a:pPr>
              <a:t>5/22/2021</a:t>
            </a:fld>
            <a:endParaRPr lang="en-US"/>
          </a:p>
        </p:txBody>
      </p:sp>
      <p:sp>
        <p:nvSpPr>
          <p:cNvPr id="5" name="Footer Placeholder 4">
            <a:extLst>
              <a:ext uri="{FF2B5EF4-FFF2-40B4-BE49-F238E27FC236}">
                <a16:creationId xmlns:a16="http://schemas.microsoft.com/office/drawing/2014/main" id="{8200BCD3-45D3-4764-B65D-6E569B35C6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64D76B-E457-428C-9B95-113FA41E11E7}"/>
              </a:ext>
            </a:extLst>
          </p:cNvPr>
          <p:cNvSpPr>
            <a:spLocks noGrp="1"/>
          </p:cNvSpPr>
          <p:nvPr>
            <p:ph type="sldNum" sz="quarter" idx="12"/>
          </p:nvPr>
        </p:nvSpPr>
        <p:spPr/>
        <p:txBody>
          <a:bodyPr/>
          <a:lstStyle>
            <a:lvl1pPr>
              <a:defRPr/>
            </a:lvl1pPr>
          </a:lstStyle>
          <a:p>
            <a:pPr>
              <a:defRPr/>
            </a:pPr>
            <a:fld id="{54D7F5C3-B80F-4AAC-BAF3-8C15F1C6AC9B}" type="slidenum">
              <a:rPr lang="en-US" altLang="en-US"/>
              <a:pPr>
                <a:defRPr/>
              </a:pPr>
              <a:t>‹#›</a:t>
            </a:fld>
            <a:endParaRPr lang="en-US" altLang="en-US"/>
          </a:p>
        </p:txBody>
      </p:sp>
    </p:spTree>
    <p:extLst>
      <p:ext uri="{BB962C8B-B14F-4D97-AF65-F5344CB8AC3E}">
        <p14:creationId xmlns:p14="http://schemas.microsoft.com/office/powerpoint/2010/main" val="125129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D41B-6906-4DC0-8165-747728D94744}"/>
              </a:ext>
            </a:extLst>
          </p:cNvPr>
          <p:cNvSpPr>
            <a:spLocks noGrp="1"/>
          </p:cNvSpPr>
          <p:nvPr>
            <p:ph type="dt" sz="half" idx="10"/>
          </p:nvPr>
        </p:nvSpPr>
        <p:spPr/>
        <p:txBody>
          <a:bodyPr/>
          <a:lstStyle>
            <a:lvl1pPr>
              <a:defRPr/>
            </a:lvl1pPr>
          </a:lstStyle>
          <a:p>
            <a:pPr>
              <a:defRPr/>
            </a:pPr>
            <a:fld id="{5F74B861-C0B4-4D84-B4BF-5DDBEA642D07}" type="datetimeFigureOut">
              <a:rPr lang="en-US"/>
              <a:pPr>
                <a:defRPr/>
              </a:pPr>
              <a:t>5/22/2021</a:t>
            </a:fld>
            <a:endParaRPr lang="en-US"/>
          </a:p>
        </p:txBody>
      </p:sp>
      <p:sp>
        <p:nvSpPr>
          <p:cNvPr id="5" name="Footer Placeholder 4">
            <a:extLst>
              <a:ext uri="{FF2B5EF4-FFF2-40B4-BE49-F238E27FC236}">
                <a16:creationId xmlns:a16="http://schemas.microsoft.com/office/drawing/2014/main" id="{D90EC336-0141-4F0D-85C8-F860390426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A4280D-2A67-45A2-A49D-15CDBC7F4706}"/>
              </a:ext>
            </a:extLst>
          </p:cNvPr>
          <p:cNvSpPr>
            <a:spLocks noGrp="1"/>
          </p:cNvSpPr>
          <p:nvPr>
            <p:ph type="sldNum" sz="quarter" idx="12"/>
          </p:nvPr>
        </p:nvSpPr>
        <p:spPr/>
        <p:txBody>
          <a:bodyPr/>
          <a:lstStyle>
            <a:lvl1pPr>
              <a:defRPr/>
            </a:lvl1pPr>
          </a:lstStyle>
          <a:p>
            <a:pPr>
              <a:defRPr/>
            </a:pPr>
            <a:fld id="{74BF94DC-17B4-4999-9752-A72C5FB7B203}" type="slidenum">
              <a:rPr lang="en-US" altLang="en-US"/>
              <a:pPr>
                <a:defRPr/>
              </a:pPr>
              <a:t>‹#›</a:t>
            </a:fld>
            <a:endParaRPr lang="en-US" altLang="en-US"/>
          </a:p>
        </p:txBody>
      </p:sp>
    </p:spTree>
    <p:extLst>
      <p:ext uri="{BB962C8B-B14F-4D97-AF65-F5344CB8AC3E}">
        <p14:creationId xmlns:p14="http://schemas.microsoft.com/office/powerpoint/2010/main" val="245804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12FA3-A805-4D41-BF30-23741056E7AB}"/>
              </a:ext>
            </a:extLst>
          </p:cNvPr>
          <p:cNvSpPr>
            <a:spLocks noGrp="1"/>
          </p:cNvSpPr>
          <p:nvPr>
            <p:ph type="dt" sz="half" idx="10"/>
          </p:nvPr>
        </p:nvSpPr>
        <p:spPr/>
        <p:txBody>
          <a:bodyPr/>
          <a:lstStyle>
            <a:lvl1pPr>
              <a:defRPr/>
            </a:lvl1pPr>
          </a:lstStyle>
          <a:p>
            <a:pPr>
              <a:defRPr/>
            </a:pPr>
            <a:fld id="{D1472843-62FA-4F35-9CFB-1FE493FBD3D1}" type="datetimeFigureOut">
              <a:rPr lang="en-US"/>
              <a:pPr>
                <a:defRPr/>
              </a:pPr>
              <a:t>5/22/2021</a:t>
            </a:fld>
            <a:endParaRPr lang="en-US"/>
          </a:p>
        </p:txBody>
      </p:sp>
      <p:sp>
        <p:nvSpPr>
          <p:cNvPr id="5" name="Footer Placeholder 4">
            <a:extLst>
              <a:ext uri="{FF2B5EF4-FFF2-40B4-BE49-F238E27FC236}">
                <a16:creationId xmlns:a16="http://schemas.microsoft.com/office/drawing/2014/main" id="{EDA3E9B2-1AF4-4898-A9C6-407A5E4D7A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5FE243-71B8-4F20-85A5-3E4BF9C26DA9}"/>
              </a:ext>
            </a:extLst>
          </p:cNvPr>
          <p:cNvSpPr>
            <a:spLocks noGrp="1"/>
          </p:cNvSpPr>
          <p:nvPr>
            <p:ph type="sldNum" sz="quarter" idx="12"/>
          </p:nvPr>
        </p:nvSpPr>
        <p:spPr/>
        <p:txBody>
          <a:bodyPr/>
          <a:lstStyle>
            <a:lvl1pPr>
              <a:defRPr/>
            </a:lvl1pPr>
          </a:lstStyle>
          <a:p>
            <a:pPr>
              <a:defRPr/>
            </a:pPr>
            <a:fld id="{AAC111A1-74BB-4146-BAF1-FE9C207C0A19}" type="slidenum">
              <a:rPr lang="en-US" altLang="en-US"/>
              <a:pPr>
                <a:defRPr/>
              </a:pPr>
              <a:t>‹#›</a:t>
            </a:fld>
            <a:endParaRPr lang="en-US" altLang="en-US"/>
          </a:p>
        </p:txBody>
      </p:sp>
    </p:spTree>
    <p:extLst>
      <p:ext uri="{BB962C8B-B14F-4D97-AF65-F5344CB8AC3E}">
        <p14:creationId xmlns:p14="http://schemas.microsoft.com/office/powerpoint/2010/main" val="133914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1421-C292-40AC-9A63-4650B32A7E43}"/>
              </a:ext>
            </a:extLst>
          </p:cNvPr>
          <p:cNvSpPr>
            <a:spLocks noGrp="1"/>
          </p:cNvSpPr>
          <p:nvPr>
            <p:ph type="dt" sz="half" idx="10"/>
          </p:nvPr>
        </p:nvSpPr>
        <p:spPr/>
        <p:txBody>
          <a:bodyPr/>
          <a:lstStyle>
            <a:lvl1pPr>
              <a:defRPr/>
            </a:lvl1pPr>
          </a:lstStyle>
          <a:p>
            <a:pPr>
              <a:defRPr/>
            </a:pPr>
            <a:fld id="{66EF2E3D-F942-47AA-8668-84FD8034C5D1}" type="datetimeFigureOut">
              <a:rPr lang="en-US"/>
              <a:pPr>
                <a:defRPr/>
              </a:pPr>
              <a:t>5/22/2021</a:t>
            </a:fld>
            <a:endParaRPr lang="en-US"/>
          </a:p>
        </p:txBody>
      </p:sp>
      <p:sp>
        <p:nvSpPr>
          <p:cNvPr id="5" name="Footer Placeholder 4">
            <a:extLst>
              <a:ext uri="{FF2B5EF4-FFF2-40B4-BE49-F238E27FC236}">
                <a16:creationId xmlns:a16="http://schemas.microsoft.com/office/drawing/2014/main" id="{D9A66737-9860-4621-BFC1-7936D356C9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742368-9F5C-48E1-8B86-F139B694E89D}"/>
              </a:ext>
            </a:extLst>
          </p:cNvPr>
          <p:cNvSpPr>
            <a:spLocks noGrp="1"/>
          </p:cNvSpPr>
          <p:nvPr>
            <p:ph type="sldNum" sz="quarter" idx="12"/>
          </p:nvPr>
        </p:nvSpPr>
        <p:spPr/>
        <p:txBody>
          <a:bodyPr/>
          <a:lstStyle>
            <a:lvl1pPr>
              <a:defRPr/>
            </a:lvl1pPr>
          </a:lstStyle>
          <a:p>
            <a:pPr>
              <a:defRPr/>
            </a:pPr>
            <a:fld id="{DA5BAA43-C8F1-4C00-9C7E-FA9D2A1D8841}" type="slidenum">
              <a:rPr lang="en-US" altLang="en-US"/>
              <a:pPr>
                <a:defRPr/>
              </a:pPr>
              <a:t>‹#›</a:t>
            </a:fld>
            <a:endParaRPr lang="en-US" altLang="en-US"/>
          </a:p>
        </p:txBody>
      </p:sp>
    </p:spTree>
    <p:extLst>
      <p:ext uri="{BB962C8B-B14F-4D97-AF65-F5344CB8AC3E}">
        <p14:creationId xmlns:p14="http://schemas.microsoft.com/office/powerpoint/2010/main" val="83020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F2B5E-203A-456C-BD0F-63C97D6C104C}"/>
              </a:ext>
            </a:extLst>
          </p:cNvPr>
          <p:cNvSpPr>
            <a:spLocks noGrp="1"/>
          </p:cNvSpPr>
          <p:nvPr>
            <p:ph type="dt" sz="half" idx="10"/>
          </p:nvPr>
        </p:nvSpPr>
        <p:spPr/>
        <p:txBody>
          <a:bodyPr/>
          <a:lstStyle>
            <a:lvl1pPr>
              <a:defRPr/>
            </a:lvl1pPr>
          </a:lstStyle>
          <a:p>
            <a:pPr>
              <a:defRPr/>
            </a:pPr>
            <a:fld id="{2A90F445-946C-4348-8A24-4568CBAE06DA}" type="datetimeFigureOut">
              <a:rPr lang="en-US"/>
              <a:pPr>
                <a:defRPr/>
              </a:pPr>
              <a:t>5/22/2021</a:t>
            </a:fld>
            <a:endParaRPr lang="en-US"/>
          </a:p>
        </p:txBody>
      </p:sp>
      <p:sp>
        <p:nvSpPr>
          <p:cNvPr id="5" name="Footer Placeholder 4">
            <a:extLst>
              <a:ext uri="{FF2B5EF4-FFF2-40B4-BE49-F238E27FC236}">
                <a16:creationId xmlns:a16="http://schemas.microsoft.com/office/drawing/2014/main" id="{95ED17E6-80B6-4E9B-BB98-9B1582EA06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A70979-A25B-4A01-9F11-4FCC79EC652B}"/>
              </a:ext>
            </a:extLst>
          </p:cNvPr>
          <p:cNvSpPr>
            <a:spLocks noGrp="1"/>
          </p:cNvSpPr>
          <p:nvPr>
            <p:ph type="sldNum" sz="quarter" idx="12"/>
          </p:nvPr>
        </p:nvSpPr>
        <p:spPr/>
        <p:txBody>
          <a:bodyPr/>
          <a:lstStyle>
            <a:lvl1pPr>
              <a:defRPr/>
            </a:lvl1pPr>
          </a:lstStyle>
          <a:p>
            <a:pPr>
              <a:defRPr/>
            </a:pPr>
            <a:fld id="{404F426A-78E5-44F0-B80A-9196C7F1A67D}" type="slidenum">
              <a:rPr lang="en-US" altLang="en-US"/>
              <a:pPr>
                <a:defRPr/>
              </a:pPr>
              <a:t>‹#›</a:t>
            </a:fld>
            <a:endParaRPr lang="en-US" altLang="en-US"/>
          </a:p>
        </p:txBody>
      </p:sp>
    </p:spTree>
    <p:extLst>
      <p:ext uri="{BB962C8B-B14F-4D97-AF65-F5344CB8AC3E}">
        <p14:creationId xmlns:p14="http://schemas.microsoft.com/office/powerpoint/2010/main" val="118280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2ED19F7-2454-4E6E-ACC7-9FF8AA419F98}"/>
              </a:ext>
            </a:extLst>
          </p:cNvPr>
          <p:cNvSpPr>
            <a:spLocks noGrp="1"/>
          </p:cNvSpPr>
          <p:nvPr>
            <p:ph type="dt" sz="half" idx="10"/>
          </p:nvPr>
        </p:nvSpPr>
        <p:spPr/>
        <p:txBody>
          <a:bodyPr/>
          <a:lstStyle>
            <a:lvl1pPr>
              <a:defRPr/>
            </a:lvl1pPr>
          </a:lstStyle>
          <a:p>
            <a:pPr>
              <a:defRPr/>
            </a:pPr>
            <a:fld id="{DE5FE449-4C43-41C6-94DC-E89662906651}" type="datetimeFigureOut">
              <a:rPr lang="en-US"/>
              <a:pPr>
                <a:defRPr/>
              </a:pPr>
              <a:t>5/22/2021</a:t>
            </a:fld>
            <a:endParaRPr lang="en-US"/>
          </a:p>
        </p:txBody>
      </p:sp>
      <p:sp>
        <p:nvSpPr>
          <p:cNvPr id="6" name="Footer Placeholder 4">
            <a:extLst>
              <a:ext uri="{FF2B5EF4-FFF2-40B4-BE49-F238E27FC236}">
                <a16:creationId xmlns:a16="http://schemas.microsoft.com/office/drawing/2014/main" id="{15948A27-FD6A-4E7E-92E5-934C04C413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5C76D6-1C10-47D2-9906-01B3AE3560BA}"/>
              </a:ext>
            </a:extLst>
          </p:cNvPr>
          <p:cNvSpPr>
            <a:spLocks noGrp="1"/>
          </p:cNvSpPr>
          <p:nvPr>
            <p:ph type="sldNum" sz="quarter" idx="12"/>
          </p:nvPr>
        </p:nvSpPr>
        <p:spPr/>
        <p:txBody>
          <a:bodyPr/>
          <a:lstStyle>
            <a:lvl1pPr>
              <a:defRPr/>
            </a:lvl1pPr>
          </a:lstStyle>
          <a:p>
            <a:pPr>
              <a:defRPr/>
            </a:pPr>
            <a:fld id="{28480A4D-1C28-4359-B69E-FE937790413A}" type="slidenum">
              <a:rPr lang="en-US" altLang="en-US"/>
              <a:pPr>
                <a:defRPr/>
              </a:pPr>
              <a:t>‹#›</a:t>
            </a:fld>
            <a:endParaRPr lang="en-US" altLang="en-US"/>
          </a:p>
        </p:txBody>
      </p:sp>
    </p:spTree>
    <p:extLst>
      <p:ext uri="{BB962C8B-B14F-4D97-AF65-F5344CB8AC3E}">
        <p14:creationId xmlns:p14="http://schemas.microsoft.com/office/powerpoint/2010/main" val="11964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136C1AF-444D-4598-8214-E1AAE8AB6EE8}"/>
              </a:ext>
            </a:extLst>
          </p:cNvPr>
          <p:cNvSpPr>
            <a:spLocks noGrp="1"/>
          </p:cNvSpPr>
          <p:nvPr>
            <p:ph type="dt" sz="half" idx="10"/>
          </p:nvPr>
        </p:nvSpPr>
        <p:spPr/>
        <p:txBody>
          <a:bodyPr/>
          <a:lstStyle>
            <a:lvl1pPr>
              <a:defRPr/>
            </a:lvl1pPr>
          </a:lstStyle>
          <a:p>
            <a:pPr>
              <a:defRPr/>
            </a:pPr>
            <a:fld id="{3625B41D-F9D1-442E-8893-EF29CA6E4367}" type="datetimeFigureOut">
              <a:rPr lang="en-US"/>
              <a:pPr>
                <a:defRPr/>
              </a:pPr>
              <a:t>5/22/2021</a:t>
            </a:fld>
            <a:endParaRPr lang="en-US"/>
          </a:p>
        </p:txBody>
      </p:sp>
      <p:sp>
        <p:nvSpPr>
          <p:cNvPr id="8" name="Footer Placeholder 4">
            <a:extLst>
              <a:ext uri="{FF2B5EF4-FFF2-40B4-BE49-F238E27FC236}">
                <a16:creationId xmlns:a16="http://schemas.microsoft.com/office/drawing/2014/main" id="{ADE3F750-2704-40DE-9842-C21607C2F2A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0C0E071-61E2-4960-8C58-DA352DCE7D94}"/>
              </a:ext>
            </a:extLst>
          </p:cNvPr>
          <p:cNvSpPr>
            <a:spLocks noGrp="1"/>
          </p:cNvSpPr>
          <p:nvPr>
            <p:ph type="sldNum" sz="quarter" idx="12"/>
          </p:nvPr>
        </p:nvSpPr>
        <p:spPr/>
        <p:txBody>
          <a:bodyPr/>
          <a:lstStyle>
            <a:lvl1pPr>
              <a:defRPr/>
            </a:lvl1pPr>
          </a:lstStyle>
          <a:p>
            <a:pPr>
              <a:defRPr/>
            </a:pPr>
            <a:fld id="{CED6145C-CF96-453E-89BD-5737A30CC2E3}" type="slidenum">
              <a:rPr lang="en-US" altLang="en-US"/>
              <a:pPr>
                <a:defRPr/>
              </a:pPr>
              <a:t>‹#›</a:t>
            </a:fld>
            <a:endParaRPr lang="en-US" altLang="en-US"/>
          </a:p>
        </p:txBody>
      </p:sp>
    </p:spTree>
    <p:extLst>
      <p:ext uri="{BB962C8B-B14F-4D97-AF65-F5344CB8AC3E}">
        <p14:creationId xmlns:p14="http://schemas.microsoft.com/office/powerpoint/2010/main" val="420556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DF8AC4E-2A24-4838-B432-39C68C37FFC4}"/>
              </a:ext>
            </a:extLst>
          </p:cNvPr>
          <p:cNvSpPr>
            <a:spLocks noGrp="1"/>
          </p:cNvSpPr>
          <p:nvPr>
            <p:ph type="dt" sz="half" idx="10"/>
          </p:nvPr>
        </p:nvSpPr>
        <p:spPr/>
        <p:txBody>
          <a:bodyPr/>
          <a:lstStyle>
            <a:lvl1pPr>
              <a:defRPr/>
            </a:lvl1pPr>
          </a:lstStyle>
          <a:p>
            <a:pPr>
              <a:defRPr/>
            </a:pPr>
            <a:fld id="{9D74AAA7-90B3-40C2-A4A3-898076A62637}" type="datetimeFigureOut">
              <a:rPr lang="en-US"/>
              <a:pPr>
                <a:defRPr/>
              </a:pPr>
              <a:t>5/22/2021</a:t>
            </a:fld>
            <a:endParaRPr lang="en-US"/>
          </a:p>
        </p:txBody>
      </p:sp>
      <p:sp>
        <p:nvSpPr>
          <p:cNvPr id="4" name="Footer Placeholder 4">
            <a:extLst>
              <a:ext uri="{FF2B5EF4-FFF2-40B4-BE49-F238E27FC236}">
                <a16:creationId xmlns:a16="http://schemas.microsoft.com/office/drawing/2014/main" id="{F4480EAC-3AE6-4FB0-A2CD-6DFBEF4C412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E3E47EC-BF5B-4AC3-BA83-7BCA59432C10}"/>
              </a:ext>
            </a:extLst>
          </p:cNvPr>
          <p:cNvSpPr>
            <a:spLocks noGrp="1"/>
          </p:cNvSpPr>
          <p:nvPr>
            <p:ph type="sldNum" sz="quarter" idx="12"/>
          </p:nvPr>
        </p:nvSpPr>
        <p:spPr/>
        <p:txBody>
          <a:bodyPr/>
          <a:lstStyle>
            <a:lvl1pPr>
              <a:defRPr/>
            </a:lvl1pPr>
          </a:lstStyle>
          <a:p>
            <a:pPr>
              <a:defRPr/>
            </a:pPr>
            <a:fld id="{3530F65B-EFEE-4BEC-A4D9-18DFB32E7BDA}" type="slidenum">
              <a:rPr lang="en-US" altLang="en-US"/>
              <a:pPr>
                <a:defRPr/>
              </a:pPr>
              <a:t>‹#›</a:t>
            </a:fld>
            <a:endParaRPr lang="en-US" altLang="en-US"/>
          </a:p>
        </p:txBody>
      </p:sp>
    </p:spTree>
    <p:extLst>
      <p:ext uri="{BB962C8B-B14F-4D97-AF65-F5344CB8AC3E}">
        <p14:creationId xmlns:p14="http://schemas.microsoft.com/office/powerpoint/2010/main" val="265120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3A10C-672E-4622-975D-EF4A1B9C6BAD}"/>
              </a:ext>
            </a:extLst>
          </p:cNvPr>
          <p:cNvSpPr>
            <a:spLocks noGrp="1"/>
          </p:cNvSpPr>
          <p:nvPr>
            <p:ph type="dt" sz="half" idx="10"/>
          </p:nvPr>
        </p:nvSpPr>
        <p:spPr/>
        <p:txBody>
          <a:bodyPr/>
          <a:lstStyle>
            <a:lvl1pPr>
              <a:defRPr/>
            </a:lvl1pPr>
          </a:lstStyle>
          <a:p>
            <a:pPr>
              <a:defRPr/>
            </a:pPr>
            <a:fld id="{C79FC56A-967F-47C0-A925-8882766E51D8}" type="datetimeFigureOut">
              <a:rPr lang="en-US"/>
              <a:pPr>
                <a:defRPr/>
              </a:pPr>
              <a:t>5/22/2021</a:t>
            </a:fld>
            <a:endParaRPr lang="en-US"/>
          </a:p>
        </p:txBody>
      </p:sp>
      <p:sp>
        <p:nvSpPr>
          <p:cNvPr id="3" name="Footer Placeholder 4">
            <a:extLst>
              <a:ext uri="{FF2B5EF4-FFF2-40B4-BE49-F238E27FC236}">
                <a16:creationId xmlns:a16="http://schemas.microsoft.com/office/drawing/2014/main" id="{8F6A467A-C3C7-42F2-9D29-3E14273CC38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F9BDD99-FBD4-459B-9334-0526FA7175C4}"/>
              </a:ext>
            </a:extLst>
          </p:cNvPr>
          <p:cNvSpPr>
            <a:spLocks noGrp="1"/>
          </p:cNvSpPr>
          <p:nvPr>
            <p:ph type="sldNum" sz="quarter" idx="12"/>
          </p:nvPr>
        </p:nvSpPr>
        <p:spPr/>
        <p:txBody>
          <a:bodyPr/>
          <a:lstStyle>
            <a:lvl1pPr>
              <a:defRPr/>
            </a:lvl1pPr>
          </a:lstStyle>
          <a:p>
            <a:pPr>
              <a:defRPr/>
            </a:pPr>
            <a:fld id="{73785186-B696-485D-B239-BB9761DD6AEE}" type="slidenum">
              <a:rPr lang="en-US" altLang="en-US"/>
              <a:pPr>
                <a:defRPr/>
              </a:pPr>
              <a:t>‹#›</a:t>
            </a:fld>
            <a:endParaRPr lang="en-US" altLang="en-US"/>
          </a:p>
        </p:txBody>
      </p:sp>
    </p:spTree>
    <p:extLst>
      <p:ext uri="{BB962C8B-B14F-4D97-AF65-F5344CB8AC3E}">
        <p14:creationId xmlns:p14="http://schemas.microsoft.com/office/powerpoint/2010/main" val="417721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CBACDA-E040-45E8-B11E-2B3F0F9A0256}"/>
              </a:ext>
            </a:extLst>
          </p:cNvPr>
          <p:cNvSpPr>
            <a:spLocks noGrp="1"/>
          </p:cNvSpPr>
          <p:nvPr>
            <p:ph type="dt" sz="half" idx="10"/>
          </p:nvPr>
        </p:nvSpPr>
        <p:spPr/>
        <p:txBody>
          <a:bodyPr/>
          <a:lstStyle>
            <a:lvl1pPr>
              <a:defRPr/>
            </a:lvl1pPr>
          </a:lstStyle>
          <a:p>
            <a:pPr>
              <a:defRPr/>
            </a:pPr>
            <a:fld id="{0BF82C99-EC41-4313-8141-07BEC09430E6}" type="datetimeFigureOut">
              <a:rPr lang="en-US"/>
              <a:pPr>
                <a:defRPr/>
              </a:pPr>
              <a:t>5/22/2021</a:t>
            </a:fld>
            <a:endParaRPr lang="en-US"/>
          </a:p>
        </p:txBody>
      </p:sp>
      <p:sp>
        <p:nvSpPr>
          <p:cNvPr id="6" name="Footer Placeholder 4">
            <a:extLst>
              <a:ext uri="{FF2B5EF4-FFF2-40B4-BE49-F238E27FC236}">
                <a16:creationId xmlns:a16="http://schemas.microsoft.com/office/drawing/2014/main" id="{733EAE1B-C006-4395-81E9-62B607D306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11327F-882C-480A-9361-2193363E3D18}"/>
              </a:ext>
            </a:extLst>
          </p:cNvPr>
          <p:cNvSpPr>
            <a:spLocks noGrp="1"/>
          </p:cNvSpPr>
          <p:nvPr>
            <p:ph type="sldNum" sz="quarter" idx="12"/>
          </p:nvPr>
        </p:nvSpPr>
        <p:spPr/>
        <p:txBody>
          <a:bodyPr/>
          <a:lstStyle>
            <a:lvl1pPr>
              <a:defRPr/>
            </a:lvl1pPr>
          </a:lstStyle>
          <a:p>
            <a:pPr>
              <a:defRPr/>
            </a:pPr>
            <a:fld id="{5E6FDF9F-6DDE-44B1-9609-103573A348F0}" type="slidenum">
              <a:rPr lang="en-US" altLang="en-US"/>
              <a:pPr>
                <a:defRPr/>
              </a:pPr>
              <a:t>‹#›</a:t>
            </a:fld>
            <a:endParaRPr lang="en-US" altLang="en-US"/>
          </a:p>
        </p:txBody>
      </p:sp>
    </p:spTree>
    <p:extLst>
      <p:ext uri="{BB962C8B-B14F-4D97-AF65-F5344CB8AC3E}">
        <p14:creationId xmlns:p14="http://schemas.microsoft.com/office/powerpoint/2010/main" val="219478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BE24459-59DB-4CA4-9F4B-B02043FDF216}"/>
              </a:ext>
            </a:extLst>
          </p:cNvPr>
          <p:cNvSpPr>
            <a:spLocks noGrp="1"/>
          </p:cNvSpPr>
          <p:nvPr>
            <p:ph type="dt" sz="half" idx="10"/>
          </p:nvPr>
        </p:nvSpPr>
        <p:spPr/>
        <p:txBody>
          <a:bodyPr/>
          <a:lstStyle>
            <a:lvl1pPr>
              <a:defRPr/>
            </a:lvl1pPr>
          </a:lstStyle>
          <a:p>
            <a:pPr>
              <a:defRPr/>
            </a:pPr>
            <a:fld id="{6E3AE9C8-E2A4-4E47-9670-95CAA7DCC2D1}" type="datetimeFigureOut">
              <a:rPr lang="en-US"/>
              <a:pPr>
                <a:defRPr/>
              </a:pPr>
              <a:t>5/22/2021</a:t>
            </a:fld>
            <a:endParaRPr lang="en-US"/>
          </a:p>
        </p:txBody>
      </p:sp>
      <p:sp>
        <p:nvSpPr>
          <p:cNvPr id="6" name="Footer Placeholder 4">
            <a:extLst>
              <a:ext uri="{FF2B5EF4-FFF2-40B4-BE49-F238E27FC236}">
                <a16:creationId xmlns:a16="http://schemas.microsoft.com/office/drawing/2014/main" id="{58390AC0-A29A-4FCF-9B7F-EFCD3F3EB56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9D36AE2-4B08-4345-A859-8DCFDAE79430}"/>
              </a:ext>
            </a:extLst>
          </p:cNvPr>
          <p:cNvSpPr>
            <a:spLocks noGrp="1"/>
          </p:cNvSpPr>
          <p:nvPr>
            <p:ph type="sldNum" sz="quarter" idx="12"/>
          </p:nvPr>
        </p:nvSpPr>
        <p:spPr/>
        <p:txBody>
          <a:bodyPr/>
          <a:lstStyle>
            <a:lvl1pPr>
              <a:defRPr/>
            </a:lvl1pPr>
          </a:lstStyle>
          <a:p>
            <a:pPr>
              <a:defRPr/>
            </a:pPr>
            <a:fld id="{6BFAB3E7-1424-4193-A1F9-12F047D24577}" type="slidenum">
              <a:rPr lang="en-US" altLang="en-US"/>
              <a:pPr>
                <a:defRPr/>
              </a:pPr>
              <a:t>‹#›</a:t>
            </a:fld>
            <a:endParaRPr lang="en-US" altLang="en-US"/>
          </a:p>
        </p:txBody>
      </p:sp>
    </p:spTree>
    <p:extLst>
      <p:ext uri="{BB962C8B-B14F-4D97-AF65-F5344CB8AC3E}">
        <p14:creationId xmlns:p14="http://schemas.microsoft.com/office/powerpoint/2010/main" val="52722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2576E6F-6A24-4CAA-BDF0-42E168F71E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A23D8C2-B1F1-43B6-A3F0-D809EA8178B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8594938-527D-43FB-AF27-334C99DCD7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209FF7ED-CE8D-4C21-ADF2-745B864AB06B}" type="datetimeFigureOut">
              <a:rPr lang="en-US"/>
              <a:pPr>
                <a:defRPr/>
              </a:pPr>
              <a:t>5/22/2021</a:t>
            </a:fld>
            <a:endParaRPr lang="en-US"/>
          </a:p>
        </p:txBody>
      </p:sp>
      <p:sp>
        <p:nvSpPr>
          <p:cNvPr id="5" name="Footer Placeholder 4">
            <a:extLst>
              <a:ext uri="{FF2B5EF4-FFF2-40B4-BE49-F238E27FC236}">
                <a16:creationId xmlns:a16="http://schemas.microsoft.com/office/drawing/2014/main" id="{B0747279-547A-469E-9729-1253C0CBE4A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5390E4A-7657-440F-9543-71D942FC8DF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E54E90A-42B3-450C-9BB7-F0475F56A2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F8BA725-5DA6-4FBA-A131-2350DF5036E0}"/>
              </a:ext>
            </a:extLst>
          </p:cNvPr>
          <p:cNvSpPr>
            <a:spLocks noGrp="1"/>
          </p:cNvSpPr>
          <p:nvPr>
            <p:ph type="ctrTitle"/>
          </p:nvPr>
        </p:nvSpPr>
        <p:spPr/>
        <p:txBody>
          <a:bodyPr/>
          <a:lstStyle/>
          <a:p>
            <a:pPr eaLnBrk="1" hangingPunct="1"/>
            <a:r>
              <a:rPr lang="en-US" altLang="en-US"/>
              <a:t>Chapter 2. Introducing the UML</a:t>
            </a:r>
          </a:p>
        </p:txBody>
      </p:sp>
      <p:sp>
        <p:nvSpPr>
          <p:cNvPr id="3" name="Subtitle 2">
            <a:extLst>
              <a:ext uri="{FF2B5EF4-FFF2-40B4-BE49-F238E27FC236}">
                <a16:creationId xmlns:a16="http://schemas.microsoft.com/office/drawing/2014/main" id="{FDA9CC45-4EFA-440C-92A0-09625DF61DA4}"/>
              </a:ext>
            </a:extLst>
          </p:cNvPr>
          <p:cNvSpPr>
            <a:spLocks noGrp="1"/>
          </p:cNvSpPr>
          <p:nvPr>
            <p:ph type="subTitle" idx="1"/>
          </p:nvPr>
        </p:nvSpPr>
        <p:spPr/>
        <p:txBody>
          <a:bodyPr rtlCol="0">
            <a:normAutofit fontScale="70000" lnSpcReduction="20000"/>
          </a:bodyPr>
          <a:lstStyle/>
          <a:p>
            <a:pPr eaLnBrk="1" fontAlgn="auto" hangingPunct="1">
              <a:spcAft>
                <a:spcPts val="0"/>
              </a:spcAft>
              <a:defRPr/>
            </a:pPr>
            <a:r>
              <a:rPr lang="en-US" dirty="0"/>
              <a:t>Chapter 2</a:t>
            </a:r>
          </a:p>
          <a:p>
            <a:pPr eaLnBrk="1" fontAlgn="auto" hangingPunct="1">
              <a:spcAft>
                <a:spcPts val="0"/>
              </a:spcAft>
              <a:defRPr/>
            </a:pPr>
            <a:r>
              <a:rPr lang="en-US" b="1" dirty="0"/>
              <a:t>The Unified Modeling Language User Guide </a:t>
            </a:r>
          </a:p>
          <a:p>
            <a:pPr eaLnBrk="1" fontAlgn="auto" hangingPunct="1">
              <a:spcAft>
                <a:spcPts val="0"/>
              </a:spcAft>
              <a:defRPr/>
            </a:pPr>
            <a:r>
              <a:rPr lang="en-US" b="1" dirty="0"/>
              <a:t>SECOND EDITION</a:t>
            </a:r>
            <a:r>
              <a:rPr lang="en-US" dirty="0"/>
              <a:t>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1A5CDFD-D422-4CB3-ADC1-9AD5A81114B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2291" name="Content Placeholder 2">
            <a:extLst>
              <a:ext uri="{FF2B5EF4-FFF2-40B4-BE49-F238E27FC236}">
                <a16:creationId xmlns:a16="http://schemas.microsoft.com/office/drawing/2014/main" id="{583C8FC8-5248-4BAC-B1DF-22547B51B908}"/>
              </a:ext>
            </a:extLst>
          </p:cNvPr>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Structural things </a:t>
            </a:r>
            <a:r>
              <a:rPr lang="en-US" altLang="en-US" dirty="0">
                <a:solidFill>
                  <a:srgbClr val="000000"/>
                </a:solidFill>
                <a:cs typeface="Times New Roman" panose="02020603050405020304" pitchFamily="18" charset="0"/>
              </a:rPr>
              <a:t>are the </a:t>
            </a:r>
            <a:r>
              <a:rPr lang="en-US" altLang="en-US" b="1" dirty="0">
                <a:solidFill>
                  <a:srgbClr val="000000"/>
                </a:solidFill>
                <a:cs typeface="Times New Roman" panose="02020603050405020304" pitchFamily="18" charset="0"/>
              </a:rPr>
              <a:t>nouns</a:t>
            </a:r>
            <a:r>
              <a:rPr lang="en-US" altLang="en-US" dirty="0">
                <a:solidFill>
                  <a:srgbClr val="000000"/>
                </a:solidFill>
                <a:cs typeface="Times New Roman" panose="02020603050405020304" pitchFamily="18" charset="0"/>
              </a:rPr>
              <a:t> of the UML model. These are the mostly static parts of a model, representing elements that are either conceptual or physical. There are eight kinds of structural things.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240E4F7-F053-4EC4-A9C4-5287C960BB4A}"/>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 Class</a:t>
            </a:r>
            <a:endParaRPr lang="en-US" altLang="en-US" dirty="0"/>
          </a:p>
        </p:txBody>
      </p:sp>
      <p:sp>
        <p:nvSpPr>
          <p:cNvPr id="13315" name="Content Placeholder 2">
            <a:extLst>
              <a:ext uri="{FF2B5EF4-FFF2-40B4-BE49-F238E27FC236}">
                <a16:creationId xmlns:a16="http://schemas.microsoft.com/office/drawing/2014/main" id="{434A29CE-756F-48FA-AAE1-E5DA69FE6FCA}"/>
              </a:ext>
            </a:extLst>
          </p:cNvPr>
          <p:cNvSpPr>
            <a:spLocks noGrp="1"/>
          </p:cNvSpPr>
          <p:nvPr>
            <p:ph idx="1"/>
          </p:nvPr>
        </p:nvSpPr>
        <p:spPr/>
        <p:txBody>
          <a:bodyPr/>
          <a:lstStyle/>
          <a:p>
            <a:pPr marL="514350" indent="-514350" eaLnBrk="1" hangingPunct="1"/>
            <a:r>
              <a:rPr lang="en-US" altLang="en-US" b="1">
                <a:solidFill>
                  <a:srgbClr val="000000"/>
                </a:solidFill>
                <a:cs typeface="Times New Roman" panose="02020603050405020304" pitchFamily="18" charset="0"/>
              </a:rPr>
              <a:t>A class</a:t>
            </a:r>
            <a:r>
              <a:rPr lang="en-US" altLang="en-US">
                <a:solidFill>
                  <a:srgbClr val="000000"/>
                </a:solidFill>
                <a:cs typeface="Times New Roman" panose="02020603050405020304" pitchFamily="18" charset="0"/>
              </a:rPr>
              <a:t> is a description of set of objects that share the same attributes, operations, relationships, and semantics.</a:t>
            </a:r>
            <a:endParaRPr lang="en-US" altLang="en-US"/>
          </a:p>
        </p:txBody>
      </p:sp>
      <p:pic>
        <p:nvPicPr>
          <p:cNvPr id="13316" name="Picture 3">
            <a:extLst>
              <a:ext uri="{FF2B5EF4-FFF2-40B4-BE49-F238E27FC236}">
                <a16:creationId xmlns:a16="http://schemas.microsoft.com/office/drawing/2014/main" id="{E1822895-9CD5-40FD-9EAB-165CA13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76600"/>
            <a:ext cx="16002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5C56AE4-3EF1-4EF1-BFBD-E62CDF50C395}"/>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 Interface</a:t>
            </a:r>
            <a:endParaRPr lang="en-US" altLang="en-US" dirty="0"/>
          </a:p>
        </p:txBody>
      </p:sp>
      <p:sp>
        <p:nvSpPr>
          <p:cNvPr id="14339" name="Content Placeholder 2">
            <a:extLst>
              <a:ext uri="{FF2B5EF4-FFF2-40B4-BE49-F238E27FC236}">
                <a16:creationId xmlns:a16="http://schemas.microsoft.com/office/drawing/2014/main" id="{6F9FF849-54CC-43A6-8C2D-23BF1543A8D1}"/>
              </a:ext>
            </a:extLst>
          </p:cNvPr>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An interface </a:t>
            </a:r>
            <a:r>
              <a:rPr lang="en-US" altLang="en-US" dirty="0">
                <a:solidFill>
                  <a:srgbClr val="000000"/>
                </a:solidFill>
                <a:cs typeface="Times New Roman" panose="02020603050405020304" pitchFamily="18" charset="0"/>
              </a:rPr>
              <a:t>is a collection of operations that specify a service of a class or component. An interface therefore describes the externally visible behavior of that element</a:t>
            </a:r>
          </a:p>
          <a:p>
            <a:pPr eaLnBrk="1" hangingPunct="1"/>
            <a:r>
              <a:rPr lang="en-US" altLang="en-US" dirty="0">
                <a:solidFill>
                  <a:srgbClr val="000000"/>
                </a:solidFill>
                <a:cs typeface="Times New Roman" panose="02020603050405020304" pitchFamily="18" charset="0"/>
              </a:rPr>
              <a:t>&lt;&lt;Stereotype&gt;&gt; - Role</a:t>
            </a:r>
            <a:endParaRPr lang="en-US" altLang="en-US" dirty="0"/>
          </a:p>
        </p:txBody>
      </p:sp>
      <p:pic>
        <p:nvPicPr>
          <p:cNvPr id="14340" name="Picture 2">
            <a:extLst>
              <a:ext uri="{FF2B5EF4-FFF2-40B4-BE49-F238E27FC236}">
                <a16:creationId xmlns:a16="http://schemas.microsoft.com/office/drawing/2014/main" id="{95B4C3AD-3F2F-47D6-95F1-ADE9C3F4F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4437904"/>
            <a:ext cx="31432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DDBCA0C-6EB1-4482-A0AE-C1C143B131FF}"/>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 Collaboration</a:t>
            </a:r>
            <a:endParaRPr lang="en-US" altLang="en-US" dirty="0"/>
          </a:p>
        </p:txBody>
      </p:sp>
      <p:sp>
        <p:nvSpPr>
          <p:cNvPr id="15363" name="Content Placeholder 2">
            <a:extLst>
              <a:ext uri="{FF2B5EF4-FFF2-40B4-BE49-F238E27FC236}">
                <a16:creationId xmlns:a16="http://schemas.microsoft.com/office/drawing/2014/main" id="{327D4FA7-6C40-4545-BEAE-A9E75F7B6E5A}"/>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collaboration </a:t>
            </a:r>
            <a:r>
              <a:rPr lang="en-US" altLang="en-US">
                <a:solidFill>
                  <a:srgbClr val="000000"/>
                </a:solidFill>
                <a:cs typeface="Times New Roman" panose="02020603050405020304" pitchFamily="18" charset="0"/>
              </a:rPr>
              <a:t>defines an interaction and is a society of roles and other elements that work together to provide some cooperative behavior that’s bigger than the sum of all the elements</a:t>
            </a:r>
            <a:endParaRPr lang="en-US" altLang="en-US"/>
          </a:p>
        </p:txBody>
      </p:sp>
      <p:pic>
        <p:nvPicPr>
          <p:cNvPr id="15364" name="Picture 2">
            <a:extLst>
              <a:ext uri="{FF2B5EF4-FFF2-40B4-BE49-F238E27FC236}">
                <a16:creationId xmlns:a16="http://schemas.microsoft.com/office/drawing/2014/main" id="{12D90640-2DD2-46C5-90A0-9F81EFCC6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91000"/>
            <a:ext cx="30194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4829EA6-A4D9-49D4-AD7B-BF64D0B3C92F}"/>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Use Case</a:t>
            </a:r>
            <a:endParaRPr lang="en-US" altLang="en-US" dirty="0"/>
          </a:p>
        </p:txBody>
      </p:sp>
      <p:sp>
        <p:nvSpPr>
          <p:cNvPr id="16387" name="Content Placeholder 2">
            <a:extLst>
              <a:ext uri="{FF2B5EF4-FFF2-40B4-BE49-F238E27FC236}">
                <a16:creationId xmlns:a16="http://schemas.microsoft.com/office/drawing/2014/main" id="{2B8E9C27-EE70-48AE-B8CE-F259773CB773}"/>
              </a:ext>
            </a:extLst>
          </p:cNvPr>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A </a:t>
            </a:r>
            <a:r>
              <a:rPr lang="en-US" altLang="en-US" b="1" dirty="0">
                <a:solidFill>
                  <a:srgbClr val="000000"/>
                </a:solidFill>
                <a:cs typeface="Times New Roman" panose="02020603050405020304" pitchFamily="18" charset="0"/>
              </a:rPr>
              <a:t>Use case </a:t>
            </a:r>
            <a:r>
              <a:rPr lang="en-US" altLang="en-US" dirty="0">
                <a:solidFill>
                  <a:srgbClr val="000000"/>
                </a:solidFill>
                <a:cs typeface="Times New Roman" panose="02020603050405020304" pitchFamily="18" charset="0"/>
              </a:rPr>
              <a:t>is a description of set of sequence of actions that a system performs that yields an observable result of value to a particular actor.</a:t>
            </a:r>
            <a:endParaRPr lang="en-US" altLang="en-US" dirty="0"/>
          </a:p>
        </p:txBody>
      </p:sp>
      <p:pic>
        <p:nvPicPr>
          <p:cNvPr id="16388" name="Picture 2">
            <a:extLst>
              <a:ext uri="{FF2B5EF4-FFF2-40B4-BE49-F238E27FC236}">
                <a16:creationId xmlns:a16="http://schemas.microsoft.com/office/drawing/2014/main" id="{B6CBAE6A-43D7-4F52-9C8F-DCA8313C9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733800"/>
            <a:ext cx="3162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0A380F2-BDBE-475F-B08C-399B33C018F1}"/>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Active Class</a:t>
            </a:r>
            <a:endParaRPr lang="en-US" altLang="en-US" dirty="0"/>
          </a:p>
        </p:txBody>
      </p:sp>
      <p:sp>
        <p:nvSpPr>
          <p:cNvPr id="17411" name="Content Placeholder 2">
            <a:extLst>
              <a:ext uri="{FF2B5EF4-FFF2-40B4-BE49-F238E27FC236}">
                <a16:creationId xmlns:a16="http://schemas.microsoft.com/office/drawing/2014/main" id="{E127DAF6-A540-4AEE-BEEB-E604477E47E7}"/>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An active class </a:t>
            </a:r>
            <a:r>
              <a:rPr lang="en-US" altLang="en-US">
                <a:solidFill>
                  <a:srgbClr val="000000"/>
                </a:solidFill>
                <a:cs typeface="Times New Roman" panose="02020603050405020304" pitchFamily="18" charset="0"/>
              </a:rPr>
              <a:t>is a class whose objects own one or more processes or threads and therefore can initiate control activity. </a:t>
            </a:r>
            <a:r>
              <a:rPr lang="en-US" altLang="en-US"/>
              <a:t>An active class is just like a class except that its objects represent elements whose behavior is concurrent with other elements.</a:t>
            </a:r>
          </a:p>
        </p:txBody>
      </p:sp>
      <p:pic>
        <p:nvPicPr>
          <p:cNvPr id="17412" name="Picture 3">
            <a:extLst>
              <a:ext uri="{FF2B5EF4-FFF2-40B4-BE49-F238E27FC236}">
                <a16:creationId xmlns:a16="http://schemas.microsoft.com/office/drawing/2014/main" id="{56ACBE7A-CCCC-495E-9348-808BF898D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648200"/>
            <a:ext cx="19939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0FDBD13-5DCF-4B8F-8CD9-9B6A0B6A4A97}"/>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Component</a:t>
            </a:r>
            <a:endParaRPr lang="en-US" altLang="en-US" dirty="0"/>
          </a:p>
        </p:txBody>
      </p:sp>
      <p:sp>
        <p:nvSpPr>
          <p:cNvPr id="18435" name="Content Placeholder 2">
            <a:extLst>
              <a:ext uri="{FF2B5EF4-FFF2-40B4-BE49-F238E27FC236}">
                <a16:creationId xmlns:a16="http://schemas.microsoft.com/office/drawing/2014/main" id="{33A079D8-0D27-428C-B8BD-CA88C7E08DBB}"/>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component </a:t>
            </a:r>
            <a:r>
              <a:rPr lang="en-US" altLang="en-US">
                <a:solidFill>
                  <a:srgbClr val="000000"/>
                </a:solidFill>
                <a:cs typeface="Times New Roman" panose="02020603050405020304" pitchFamily="18" charset="0"/>
              </a:rPr>
              <a:t>is a physical and replaceable part of a system that conforms to and provides the realization of a set of interfaces.</a:t>
            </a:r>
            <a:endParaRPr lang="en-US" altLang="en-US"/>
          </a:p>
        </p:txBody>
      </p:sp>
      <p:pic>
        <p:nvPicPr>
          <p:cNvPr id="18436" name="Picture 2">
            <a:extLst>
              <a:ext uri="{FF2B5EF4-FFF2-40B4-BE49-F238E27FC236}">
                <a16:creationId xmlns:a16="http://schemas.microsoft.com/office/drawing/2014/main" id="{8C4F9FB4-F84C-47C0-9AD6-2EE079FB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23860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34EDFF7-6298-4DE6-8AAC-2E790F7BA2A4}"/>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Artifact</a:t>
            </a:r>
            <a:endParaRPr lang="en-US" altLang="en-US" dirty="0"/>
          </a:p>
        </p:txBody>
      </p:sp>
      <p:sp>
        <p:nvSpPr>
          <p:cNvPr id="19459" name="Content Placeholder 2">
            <a:extLst>
              <a:ext uri="{FF2B5EF4-FFF2-40B4-BE49-F238E27FC236}">
                <a16:creationId xmlns:a16="http://schemas.microsoft.com/office/drawing/2014/main" id="{62C67D5E-FEA1-44D8-AB4C-7ED221D78FB3}"/>
              </a:ext>
            </a:extLst>
          </p:cNvPr>
          <p:cNvSpPr>
            <a:spLocks noGrp="1"/>
          </p:cNvSpPr>
          <p:nvPr>
            <p:ph idx="1"/>
          </p:nvPr>
        </p:nvSpPr>
        <p:spPr/>
        <p:txBody>
          <a:bodyPr/>
          <a:lstStyle/>
          <a:p>
            <a:pPr eaLnBrk="1" hangingPunct="1"/>
            <a:r>
              <a:rPr lang="en-US" altLang="en-US"/>
              <a:t>An </a:t>
            </a:r>
            <a:r>
              <a:rPr lang="en-US" altLang="en-US" b="1"/>
              <a:t>artifact</a:t>
            </a:r>
            <a:r>
              <a:rPr lang="en-US" altLang="en-US"/>
              <a:t> is a physical and replaceable part of a system that contains physical information ("bits"). </a:t>
            </a:r>
          </a:p>
        </p:txBody>
      </p:sp>
      <p:pic>
        <p:nvPicPr>
          <p:cNvPr id="19460" name="Picture 2">
            <a:extLst>
              <a:ext uri="{FF2B5EF4-FFF2-40B4-BE49-F238E27FC236}">
                <a16:creationId xmlns:a16="http://schemas.microsoft.com/office/drawing/2014/main" id="{A3DA6ACB-FF88-478D-8C24-8DEE06586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352800"/>
            <a:ext cx="2116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BD102CC-5488-42A4-A809-85B6FD164D71}"/>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Structural thing- Node</a:t>
            </a:r>
            <a:endParaRPr lang="en-US" altLang="en-US" dirty="0"/>
          </a:p>
        </p:txBody>
      </p:sp>
      <p:sp>
        <p:nvSpPr>
          <p:cNvPr id="20483" name="Content Placeholder 2">
            <a:extLst>
              <a:ext uri="{FF2B5EF4-FFF2-40B4-BE49-F238E27FC236}">
                <a16:creationId xmlns:a16="http://schemas.microsoft.com/office/drawing/2014/main" id="{ADB9BA2B-3E0A-4308-8D43-2462F960849C}"/>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node </a:t>
            </a:r>
            <a:r>
              <a:rPr lang="en-US" altLang="en-US">
                <a:solidFill>
                  <a:srgbClr val="000000"/>
                </a:solidFill>
                <a:cs typeface="Times New Roman" panose="02020603050405020304" pitchFamily="18" charset="0"/>
              </a:rPr>
              <a:t>is a physical element that exists at run time and represents a computational resource, generally having at least some memory and often, processing capability.</a:t>
            </a:r>
            <a:endParaRPr lang="en-US" altLang="en-US"/>
          </a:p>
        </p:txBody>
      </p:sp>
      <p:pic>
        <p:nvPicPr>
          <p:cNvPr id="20484" name="Picture 5">
            <a:extLst>
              <a:ext uri="{FF2B5EF4-FFF2-40B4-BE49-F238E27FC236}">
                <a16:creationId xmlns:a16="http://schemas.microsoft.com/office/drawing/2014/main" id="{F930794A-794C-43DA-9C64-714BB8920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86200"/>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A67F1A2-3D4B-4BA9-B2FE-990093922E8D}"/>
              </a:ext>
            </a:extLst>
          </p:cNvPr>
          <p:cNvSpPr>
            <a:spLocks noGrp="1"/>
          </p:cNvSpPr>
          <p:nvPr>
            <p:ph type="title"/>
          </p:nvPr>
        </p:nvSpPr>
        <p:spPr/>
        <p:txBody>
          <a:bodyPr/>
          <a:lstStyle/>
          <a:p>
            <a:pPr eaLnBrk="1" hangingPunct="1"/>
            <a:r>
              <a:rPr lang="en-US" altLang="en-US" dirty="0">
                <a:cs typeface="Times New Roman" panose="02020603050405020304" pitchFamily="18" charset="0"/>
              </a:rPr>
              <a:t>Behavioral Things</a:t>
            </a:r>
            <a:endParaRPr lang="en-US" altLang="en-US" dirty="0"/>
          </a:p>
        </p:txBody>
      </p:sp>
      <p:sp>
        <p:nvSpPr>
          <p:cNvPr id="21507" name="Content Placeholder 2">
            <a:extLst>
              <a:ext uri="{FF2B5EF4-FFF2-40B4-BE49-F238E27FC236}">
                <a16:creationId xmlns:a16="http://schemas.microsoft.com/office/drawing/2014/main" id="{00AFBA20-BF54-48C7-9C6D-800301E1173E}"/>
              </a:ext>
            </a:extLst>
          </p:cNvPr>
          <p:cNvSpPr>
            <a:spLocks noGrp="1"/>
          </p:cNvSpPr>
          <p:nvPr>
            <p:ph idx="1"/>
          </p:nvPr>
        </p:nvSpPr>
        <p:spPr/>
        <p:txBody>
          <a:bodyPr/>
          <a:lstStyle/>
          <a:p>
            <a:pPr eaLnBrk="1" hangingPunct="1"/>
            <a:r>
              <a:rPr lang="en-US" altLang="en-US" dirty="0">
                <a:cs typeface="Times New Roman" panose="02020603050405020304" pitchFamily="18" charset="0"/>
              </a:rPr>
              <a:t>Behavioral things are the dynamic parts of UML models. These are the </a:t>
            </a:r>
            <a:r>
              <a:rPr lang="en-US" altLang="en-US" b="1" dirty="0">
                <a:cs typeface="Times New Roman" panose="02020603050405020304" pitchFamily="18" charset="0"/>
              </a:rPr>
              <a:t>verbs</a:t>
            </a:r>
            <a:r>
              <a:rPr lang="en-US" altLang="en-US" dirty="0">
                <a:cs typeface="Times New Roman" panose="02020603050405020304" pitchFamily="18" charset="0"/>
              </a:rPr>
              <a:t> of a model, representing behavior over time and space. There are three kinds of behavioral things</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35E5C87-7F07-4DDF-B41D-4B2D4E081F0E}"/>
              </a:ext>
            </a:extLst>
          </p:cNvPr>
          <p:cNvSpPr>
            <a:spLocks noGrp="1"/>
          </p:cNvSpPr>
          <p:nvPr>
            <p:ph type="title"/>
          </p:nvPr>
        </p:nvSpPr>
        <p:spPr/>
        <p:txBody>
          <a:bodyPr/>
          <a:lstStyle/>
          <a:p>
            <a:pPr eaLnBrk="1" hangingPunct="1"/>
            <a:r>
              <a:rPr lang="en-US" altLang="en-US">
                <a:cs typeface="Times New Roman" panose="02020603050405020304" pitchFamily="18" charset="0"/>
              </a:rPr>
              <a:t>What is UML?</a:t>
            </a:r>
            <a:endParaRPr lang="en-US" altLang="en-US"/>
          </a:p>
        </p:txBody>
      </p:sp>
      <p:sp>
        <p:nvSpPr>
          <p:cNvPr id="3075" name="Content Placeholder 2">
            <a:extLst>
              <a:ext uri="{FF2B5EF4-FFF2-40B4-BE49-F238E27FC236}">
                <a16:creationId xmlns:a16="http://schemas.microsoft.com/office/drawing/2014/main" id="{2CD4760F-7939-48D4-A483-3B62449F4DE0}"/>
              </a:ext>
            </a:extLst>
          </p:cNvPr>
          <p:cNvSpPr>
            <a:spLocks noGrp="1"/>
          </p:cNvSpPr>
          <p:nvPr>
            <p:ph idx="1"/>
          </p:nvPr>
        </p:nvSpPr>
        <p:spPr/>
        <p:txBody>
          <a:bodyPr>
            <a:normAutofit fontScale="92500" lnSpcReduction="10000"/>
          </a:bodyPr>
          <a:lstStyle/>
          <a:p>
            <a:pPr eaLnBrk="1" hangingPunct="1">
              <a:buFont typeface="Arial" charset="0"/>
              <a:buChar char="•"/>
              <a:defRPr/>
            </a:pPr>
            <a:r>
              <a:rPr lang="en-US" dirty="0">
                <a:cs typeface="Times New Roman" charset="0"/>
              </a:rPr>
              <a:t>Unified Modeling Language</a:t>
            </a:r>
          </a:p>
          <a:p>
            <a:pPr lvl="1" eaLnBrk="1" hangingPunct="1">
              <a:buFont typeface="Arial" charset="0"/>
              <a:buChar char="–"/>
              <a:defRPr/>
            </a:pPr>
            <a:r>
              <a:rPr lang="en-US" dirty="0">
                <a:cs typeface="Times New Roman" charset="0"/>
              </a:rPr>
              <a:t>OMG Standard, Object Management Group</a:t>
            </a:r>
            <a:br>
              <a:rPr lang="en-US" dirty="0">
                <a:cs typeface="Times New Roman" charset="0"/>
              </a:rPr>
            </a:br>
            <a:r>
              <a:rPr lang="en-US" dirty="0">
                <a:cs typeface="Times New Roman" charset="0"/>
              </a:rPr>
              <a:t>Based on work from </a:t>
            </a:r>
            <a:r>
              <a:rPr lang="en-US" dirty="0" err="1">
                <a:cs typeface="Times New Roman" charset="0"/>
              </a:rPr>
              <a:t>Booch</a:t>
            </a:r>
            <a:r>
              <a:rPr lang="en-US" dirty="0">
                <a:cs typeface="Times New Roman" charset="0"/>
              </a:rPr>
              <a:t>, </a:t>
            </a:r>
            <a:r>
              <a:rPr lang="en-US" dirty="0" err="1">
                <a:cs typeface="Times New Roman" charset="0"/>
              </a:rPr>
              <a:t>Rumbaugh</a:t>
            </a:r>
            <a:r>
              <a:rPr lang="en-US" dirty="0">
                <a:cs typeface="Times New Roman" charset="0"/>
              </a:rPr>
              <a:t>, Jacobson</a:t>
            </a:r>
          </a:p>
          <a:p>
            <a:pPr eaLnBrk="1" hangingPunct="1">
              <a:buFont typeface="Arial" charset="0"/>
              <a:buChar char="•"/>
              <a:defRPr/>
            </a:pPr>
            <a:r>
              <a:rPr lang="en-US" dirty="0">
                <a:cs typeface="Times New Roman" charset="0"/>
              </a:rPr>
              <a:t>UML is a modeling language to express and design documents, software:</a:t>
            </a:r>
          </a:p>
          <a:p>
            <a:pPr lvl="1" eaLnBrk="1" hangingPunct="1">
              <a:buFont typeface="Arial" charset="0"/>
              <a:buChar char="–"/>
              <a:defRPr/>
            </a:pPr>
            <a:r>
              <a:rPr lang="en-US" dirty="0">
                <a:cs typeface="Times New Roman" charset="0"/>
              </a:rPr>
              <a:t>Particularly useful for OO design</a:t>
            </a:r>
          </a:p>
          <a:p>
            <a:pPr lvl="1" eaLnBrk="1" hangingPunct="1">
              <a:buFont typeface="Arial" charset="0"/>
              <a:buChar char="–"/>
              <a:defRPr/>
            </a:pPr>
            <a:r>
              <a:rPr lang="en-US" dirty="0">
                <a:cs typeface="Times New Roman" charset="0"/>
              </a:rPr>
              <a:t>Not a process</a:t>
            </a:r>
          </a:p>
          <a:p>
            <a:pPr lvl="1" eaLnBrk="1" hangingPunct="1">
              <a:buFont typeface="Arial" charset="0"/>
              <a:buChar char="–"/>
              <a:defRPr/>
            </a:pPr>
            <a:r>
              <a:rPr lang="en-US" dirty="0">
                <a:cs typeface="Times New Roman" charset="0"/>
              </a:rPr>
              <a:t>Independent of implementation language</a:t>
            </a:r>
          </a:p>
          <a:p>
            <a:pPr eaLnBrk="1" hangingPunct="1">
              <a:buFont typeface="Arial" charset="0"/>
              <a:buChar char="•"/>
              <a:defRPr/>
            </a:pPr>
            <a:r>
              <a:rPr lang="en-US" dirty="0"/>
              <a:t>Latest Version 2.5.1 (December 2017) - http://www.uml.org/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E97EF65-4F83-4D40-A7B7-DFB8095CEEC9}"/>
              </a:ext>
            </a:extLst>
          </p:cNvPr>
          <p:cNvSpPr>
            <a:spLocks noGrp="1"/>
          </p:cNvSpPr>
          <p:nvPr>
            <p:ph type="title"/>
          </p:nvPr>
        </p:nvSpPr>
        <p:spPr/>
        <p:txBody>
          <a:bodyPr/>
          <a:lstStyle/>
          <a:p>
            <a:pPr eaLnBrk="1" hangingPunct="1"/>
            <a:r>
              <a:rPr lang="en-US" altLang="en-US" dirty="0">
                <a:cs typeface="Times New Roman" panose="02020603050405020304" pitchFamily="18" charset="0"/>
              </a:rPr>
              <a:t>Behavioral Thing- Interaction</a:t>
            </a:r>
            <a:endParaRPr lang="en-US" altLang="en-US" dirty="0"/>
          </a:p>
        </p:txBody>
      </p:sp>
      <p:sp>
        <p:nvSpPr>
          <p:cNvPr id="22531" name="Content Placeholder 2">
            <a:extLst>
              <a:ext uri="{FF2B5EF4-FFF2-40B4-BE49-F238E27FC236}">
                <a16:creationId xmlns:a16="http://schemas.microsoft.com/office/drawing/2014/main" id="{76D41BC3-2C1B-4508-92BB-62D8EB7CA715}"/>
              </a:ext>
            </a:extLst>
          </p:cNvPr>
          <p:cNvSpPr>
            <a:spLocks noGrp="1"/>
          </p:cNvSpPr>
          <p:nvPr>
            <p:ph idx="1"/>
          </p:nvPr>
        </p:nvSpPr>
        <p:spPr/>
        <p:txBody>
          <a:bodyPr/>
          <a:lstStyle/>
          <a:p>
            <a:pPr eaLnBrk="1" hangingPunct="1"/>
            <a:r>
              <a:rPr lang="en-US" altLang="en-US" b="1" dirty="0">
                <a:cs typeface="Times New Roman" panose="02020603050405020304" pitchFamily="18" charset="0"/>
              </a:rPr>
              <a:t>An interaction</a:t>
            </a:r>
            <a:r>
              <a:rPr lang="en-US" altLang="en-US" dirty="0">
                <a:cs typeface="Times New Roman" panose="02020603050405020304" pitchFamily="18" charset="0"/>
              </a:rPr>
              <a:t> is a behavior that comprises a set of messages exchanged among a set of objects within a particular context to accomplish a specific purpose.</a:t>
            </a:r>
            <a:endParaRPr lang="en-US" altLang="en-US" dirty="0"/>
          </a:p>
        </p:txBody>
      </p:sp>
      <p:pic>
        <p:nvPicPr>
          <p:cNvPr id="22532" name="Picture 2">
            <a:extLst>
              <a:ext uri="{FF2B5EF4-FFF2-40B4-BE49-F238E27FC236}">
                <a16:creationId xmlns:a16="http://schemas.microsoft.com/office/drawing/2014/main" id="{B05BAD84-9AD7-4A9E-8FA1-3C976275B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0"/>
            <a:ext cx="4103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C6B7365-F182-44BA-AFA9-FBEC7E047862}"/>
              </a:ext>
            </a:extLst>
          </p:cNvPr>
          <p:cNvSpPr>
            <a:spLocks noGrp="1"/>
          </p:cNvSpPr>
          <p:nvPr>
            <p:ph type="title"/>
          </p:nvPr>
        </p:nvSpPr>
        <p:spPr/>
        <p:txBody>
          <a:bodyPr/>
          <a:lstStyle/>
          <a:p>
            <a:pPr eaLnBrk="1" hangingPunct="1"/>
            <a:r>
              <a:rPr lang="en-US" altLang="en-US" dirty="0">
                <a:cs typeface="Times New Roman" panose="02020603050405020304" pitchFamily="18" charset="0"/>
              </a:rPr>
              <a:t>Behavioral Thing- State Machine</a:t>
            </a:r>
            <a:endParaRPr lang="en-US" altLang="en-US" dirty="0"/>
          </a:p>
        </p:txBody>
      </p:sp>
      <p:sp>
        <p:nvSpPr>
          <p:cNvPr id="23555" name="Content Placeholder 2">
            <a:extLst>
              <a:ext uri="{FF2B5EF4-FFF2-40B4-BE49-F238E27FC236}">
                <a16:creationId xmlns:a16="http://schemas.microsoft.com/office/drawing/2014/main" id="{4CCE1DD7-0817-4A21-975F-CF99C586B751}"/>
              </a:ext>
            </a:extLst>
          </p:cNvPr>
          <p:cNvSpPr>
            <a:spLocks noGrp="1"/>
          </p:cNvSpPr>
          <p:nvPr>
            <p:ph idx="1"/>
          </p:nvPr>
        </p:nvSpPr>
        <p:spPr/>
        <p:txBody>
          <a:bodyPr/>
          <a:lstStyle/>
          <a:p>
            <a:pPr eaLnBrk="1" hangingPunct="1"/>
            <a:r>
              <a:rPr lang="en-US" altLang="en-US" b="1">
                <a:cs typeface="Times New Roman" panose="02020603050405020304" pitchFamily="18" charset="0"/>
              </a:rPr>
              <a:t>A state machine</a:t>
            </a:r>
            <a:r>
              <a:rPr lang="en-US" altLang="en-US">
                <a:cs typeface="Times New Roman" panose="02020603050405020304" pitchFamily="18" charset="0"/>
              </a:rPr>
              <a:t> is a behavior that specifies the sequences of states an object or an interaction goes through during its lifetime in response to events. </a:t>
            </a:r>
            <a:endParaRPr lang="en-US" altLang="en-US"/>
          </a:p>
        </p:txBody>
      </p:sp>
      <p:pic>
        <p:nvPicPr>
          <p:cNvPr id="23556" name="Picture 2">
            <a:extLst>
              <a:ext uri="{FF2B5EF4-FFF2-40B4-BE49-F238E27FC236}">
                <a16:creationId xmlns:a16="http://schemas.microsoft.com/office/drawing/2014/main" id="{EAF2B0AA-60A4-4795-A624-52E26DE6E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6200"/>
            <a:ext cx="23415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0BA3193-0E7C-48C6-8028-06CC8A71021B}"/>
              </a:ext>
            </a:extLst>
          </p:cNvPr>
          <p:cNvSpPr>
            <a:spLocks noGrp="1"/>
          </p:cNvSpPr>
          <p:nvPr>
            <p:ph type="title"/>
          </p:nvPr>
        </p:nvSpPr>
        <p:spPr/>
        <p:txBody>
          <a:bodyPr/>
          <a:lstStyle/>
          <a:p>
            <a:pPr eaLnBrk="1" hangingPunct="1"/>
            <a:r>
              <a:rPr lang="en-US" altLang="en-US" dirty="0">
                <a:cs typeface="Times New Roman" panose="02020603050405020304" pitchFamily="18" charset="0"/>
              </a:rPr>
              <a:t>Behavioral Thing- Activity</a:t>
            </a:r>
            <a:endParaRPr lang="en-US" altLang="en-US" dirty="0"/>
          </a:p>
        </p:txBody>
      </p:sp>
      <p:sp>
        <p:nvSpPr>
          <p:cNvPr id="24579" name="Content Placeholder 2">
            <a:extLst>
              <a:ext uri="{FF2B5EF4-FFF2-40B4-BE49-F238E27FC236}">
                <a16:creationId xmlns:a16="http://schemas.microsoft.com/office/drawing/2014/main" id="{179C26EA-9AEF-462F-B138-2C9A6B4EFEED}"/>
              </a:ext>
            </a:extLst>
          </p:cNvPr>
          <p:cNvSpPr>
            <a:spLocks noGrp="1"/>
          </p:cNvSpPr>
          <p:nvPr>
            <p:ph idx="1"/>
          </p:nvPr>
        </p:nvSpPr>
        <p:spPr>
          <a:xfrm>
            <a:off x="457200" y="1600200"/>
            <a:ext cx="8229600" cy="4983162"/>
          </a:xfrm>
        </p:spPr>
        <p:txBody>
          <a:bodyPr>
            <a:normAutofit/>
          </a:bodyPr>
          <a:lstStyle/>
          <a:p>
            <a:pPr eaLnBrk="1" hangingPunct="1"/>
            <a:r>
              <a:rPr lang="en-US" altLang="en-US" dirty="0"/>
              <a:t>An </a:t>
            </a:r>
            <a:r>
              <a:rPr lang="en-US" altLang="en-US" b="1" dirty="0"/>
              <a:t>activity</a:t>
            </a:r>
            <a:r>
              <a:rPr lang="en-US" altLang="en-US" dirty="0"/>
              <a:t> is a behavior that specifies the sequence of steps a computational process performs. </a:t>
            </a:r>
          </a:p>
        </p:txBody>
      </p:sp>
      <p:pic>
        <p:nvPicPr>
          <p:cNvPr id="24580" name="Picture 3">
            <a:extLst>
              <a:ext uri="{FF2B5EF4-FFF2-40B4-BE49-F238E27FC236}">
                <a16:creationId xmlns:a16="http://schemas.microsoft.com/office/drawing/2014/main" id="{0ED9C32E-D465-4654-8D2B-BB79EF7D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349" y="3276600"/>
            <a:ext cx="247930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0BA3193-0E7C-48C6-8028-06CC8A71021B}"/>
              </a:ext>
            </a:extLst>
          </p:cNvPr>
          <p:cNvSpPr>
            <a:spLocks noGrp="1"/>
          </p:cNvSpPr>
          <p:nvPr>
            <p:ph type="title"/>
          </p:nvPr>
        </p:nvSpPr>
        <p:spPr/>
        <p:txBody>
          <a:bodyPr/>
          <a:lstStyle/>
          <a:p>
            <a:pPr eaLnBrk="1" hangingPunct="1"/>
            <a:r>
              <a:rPr lang="en-US" altLang="en-US" dirty="0">
                <a:cs typeface="Times New Roman" panose="02020603050405020304" pitchFamily="18" charset="0"/>
              </a:rPr>
              <a:t>Comparison among </a:t>
            </a:r>
            <a:br>
              <a:rPr lang="en-US" altLang="en-US" dirty="0">
                <a:cs typeface="Times New Roman" panose="02020603050405020304" pitchFamily="18" charset="0"/>
              </a:rPr>
            </a:br>
            <a:r>
              <a:rPr lang="en-US" altLang="en-US" dirty="0">
                <a:cs typeface="Times New Roman" panose="02020603050405020304" pitchFamily="18" charset="0"/>
              </a:rPr>
              <a:t>Behavioral Things</a:t>
            </a:r>
            <a:endParaRPr lang="en-US" altLang="en-US" dirty="0"/>
          </a:p>
        </p:txBody>
      </p:sp>
      <p:sp>
        <p:nvSpPr>
          <p:cNvPr id="24579" name="Content Placeholder 2">
            <a:extLst>
              <a:ext uri="{FF2B5EF4-FFF2-40B4-BE49-F238E27FC236}">
                <a16:creationId xmlns:a16="http://schemas.microsoft.com/office/drawing/2014/main" id="{179C26EA-9AEF-462F-B138-2C9A6B4EFEED}"/>
              </a:ext>
            </a:extLst>
          </p:cNvPr>
          <p:cNvSpPr>
            <a:spLocks noGrp="1"/>
          </p:cNvSpPr>
          <p:nvPr>
            <p:ph idx="1"/>
          </p:nvPr>
        </p:nvSpPr>
        <p:spPr>
          <a:xfrm>
            <a:off x="457200" y="1600200"/>
            <a:ext cx="8229600" cy="4983162"/>
          </a:xfrm>
        </p:spPr>
        <p:txBody>
          <a:bodyPr>
            <a:normAutofit/>
          </a:bodyPr>
          <a:lstStyle/>
          <a:p>
            <a:pPr eaLnBrk="1" hangingPunct="1"/>
            <a:r>
              <a:rPr lang="en-US" altLang="en-US" b="1" dirty="0"/>
              <a:t>Comparison: </a:t>
            </a:r>
          </a:p>
          <a:p>
            <a:pPr lvl="1" eaLnBrk="1" hangingPunct="1"/>
            <a:r>
              <a:rPr lang="en-US" altLang="en-US" dirty="0"/>
              <a:t>In an interaction, the focus is on the set of objects that interact. </a:t>
            </a:r>
          </a:p>
          <a:p>
            <a:pPr lvl="1" eaLnBrk="1" hangingPunct="1"/>
            <a:r>
              <a:rPr lang="en-US" altLang="en-US" dirty="0"/>
              <a:t>In a state machine, the focus is on the life cycle of one object at a time. </a:t>
            </a:r>
          </a:p>
          <a:p>
            <a:pPr lvl="1" eaLnBrk="1" hangingPunct="1"/>
            <a:r>
              <a:rPr lang="en-US" altLang="en-US" dirty="0"/>
              <a:t>In an activity, the focus is on the flows among steps without regard to which object performs each step.</a:t>
            </a:r>
          </a:p>
          <a:p>
            <a:pPr lvl="2" eaLnBrk="1" hangingPunct="1"/>
            <a:r>
              <a:rPr lang="en-US" altLang="en-US" dirty="0"/>
              <a:t>A step of an activity is called an </a:t>
            </a:r>
            <a:r>
              <a:rPr lang="en-US" altLang="en-US" b="1" dirty="0"/>
              <a:t>action</a:t>
            </a:r>
            <a:r>
              <a:rPr lang="en-US" altLang="en-US" dirty="0"/>
              <a:t>.</a:t>
            </a:r>
          </a:p>
        </p:txBody>
      </p:sp>
    </p:spTree>
    <p:extLst>
      <p:ext uri="{BB962C8B-B14F-4D97-AF65-F5344CB8AC3E}">
        <p14:creationId xmlns:p14="http://schemas.microsoft.com/office/powerpoint/2010/main" val="3412967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1E558E2-72C6-49F0-9891-A3583044071C}"/>
              </a:ext>
            </a:extLst>
          </p:cNvPr>
          <p:cNvSpPr>
            <a:spLocks noGrp="1"/>
          </p:cNvSpPr>
          <p:nvPr>
            <p:ph type="title"/>
          </p:nvPr>
        </p:nvSpPr>
        <p:spPr/>
        <p:txBody>
          <a:bodyPr/>
          <a:lstStyle/>
          <a:p>
            <a:pPr eaLnBrk="1" hangingPunct="1"/>
            <a:r>
              <a:rPr lang="en-US" altLang="en-US">
                <a:cs typeface="Times New Roman" panose="02020603050405020304" pitchFamily="18" charset="0"/>
              </a:rPr>
              <a:t>Grouping Things</a:t>
            </a:r>
            <a:endParaRPr lang="en-US" altLang="en-US"/>
          </a:p>
        </p:txBody>
      </p:sp>
      <p:sp>
        <p:nvSpPr>
          <p:cNvPr id="25603" name="Content Placeholder 2">
            <a:extLst>
              <a:ext uri="{FF2B5EF4-FFF2-40B4-BE49-F238E27FC236}">
                <a16:creationId xmlns:a16="http://schemas.microsoft.com/office/drawing/2014/main" id="{8250E764-335D-4AE3-A0D2-A878AA3919BF}"/>
              </a:ext>
            </a:extLst>
          </p:cNvPr>
          <p:cNvSpPr>
            <a:spLocks noGrp="1"/>
          </p:cNvSpPr>
          <p:nvPr>
            <p:ph idx="1"/>
          </p:nvPr>
        </p:nvSpPr>
        <p:spPr/>
        <p:txBody>
          <a:bodyPr/>
          <a:lstStyle/>
          <a:p>
            <a:pPr eaLnBrk="1" hangingPunct="1"/>
            <a:r>
              <a:rPr lang="en-US" altLang="en-US" dirty="0">
                <a:cs typeface="Times New Roman" panose="02020603050405020304" pitchFamily="18" charset="0"/>
              </a:rPr>
              <a:t>Grouping things are the organizational parts of UML models. These are the boxes into which a model can be decomposed. There is one primary kind of grouping thing, namely, </a:t>
            </a:r>
            <a:r>
              <a:rPr lang="en-US" altLang="en-US" b="1" dirty="0">
                <a:cs typeface="Times New Roman" panose="02020603050405020304" pitchFamily="18" charset="0"/>
              </a:rPr>
              <a:t>packages</a:t>
            </a:r>
            <a:r>
              <a:rPr lang="en-US" altLang="en-US" dirty="0">
                <a:cs typeface="Times New Roman" panose="02020603050405020304" pitchFamily="18" charset="0"/>
              </a:rPr>
              <a:t>. </a:t>
            </a:r>
          </a:p>
          <a:p>
            <a:pPr eaLnBrk="1" hangingPunct="1"/>
            <a:r>
              <a:rPr lang="en-US" altLang="en-US" dirty="0"/>
              <a:t>There are also variations, such as frameworks, models, and subsystems (kinds of packages).</a:t>
            </a:r>
          </a:p>
          <a:p>
            <a:pPr eaLnBrk="1" hangingPunct="1"/>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E6999F8-CB19-4CF2-9620-E18B6BF15C6E}"/>
              </a:ext>
            </a:extLst>
          </p:cNvPr>
          <p:cNvSpPr>
            <a:spLocks noGrp="1"/>
          </p:cNvSpPr>
          <p:nvPr>
            <p:ph type="title"/>
          </p:nvPr>
        </p:nvSpPr>
        <p:spPr/>
        <p:txBody>
          <a:bodyPr/>
          <a:lstStyle/>
          <a:p>
            <a:pPr eaLnBrk="1" hangingPunct="1"/>
            <a:r>
              <a:rPr lang="en-US" altLang="en-US" dirty="0">
                <a:cs typeface="Times New Roman" panose="02020603050405020304" pitchFamily="18" charset="0"/>
              </a:rPr>
              <a:t>Grouping Thing- Package</a:t>
            </a:r>
            <a:endParaRPr lang="en-US" altLang="en-US" dirty="0"/>
          </a:p>
        </p:txBody>
      </p:sp>
      <p:sp>
        <p:nvSpPr>
          <p:cNvPr id="26627" name="Content Placeholder 2">
            <a:extLst>
              <a:ext uri="{FF2B5EF4-FFF2-40B4-BE49-F238E27FC236}">
                <a16:creationId xmlns:a16="http://schemas.microsoft.com/office/drawing/2014/main" id="{F4505B3E-F9CF-4384-BE65-980B4D77DF03}"/>
              </a:ext>
            </a:extLst>
          </p:cNvPr>
          <p:cNvSpPr>
            <a:spLocks noGrp="1"/>
          </p:cNvSpPr>
          <p:nvPr>
            <p:ph idx="1"/>
          </p:nvPr>
        </p:nvSpPr>
        <p:spPr/>
        <p:txBody>
          <a:bodyPr/>
          <a:lstStyle/>
          <a:p>
            <a:pPr eaLnBrk="1" hangingPunct="1"/>
            <a:r>
              <a:rPr lang="en-US" altLang="en-US" sz="2400" b="1">
                <a:cs typeface="Times New Roman" panose="02020603050405020304" pitchFamily="18" charset="0"/>
              </a:rPr>
              <a:t>A package</a:t>
            </a:r>
            <a:r>
              <a:rPr lang="en-US" altLang="en-US" sz="2400">
                <a:cs typeface="Times New Roman" panose="02020603050405020304" pitchFamily="18" charset="0"/>
              </a:rPr>
              <a:t> is a general-purpose mechanism for organizing elements into groups. Structural things, behavioral things, and even other grouping things can be placed in a package. Unlike components (which exists at runtime), a package is purely conceptual (meaning that it only exists at development time).</a:t>
            </a:r>
            <a:endParaRPr lang="en-US" altLang="en-US" sz="2400"/>
          </a:p>
        </p:txBody>
      </p:sp>
      <p:pic>
        <p:nvPicPr>
          <p:cNvPr id="26628" name="Picture 2">
            <a:extLst>
              <a:ext uri="{FF2B5EF4-FFF2-40B4-BE49-F238E27FC236}">
                <a16:creationId xmlns:a16="http://schemas.microsoft.com/office/drawing/2014/main" id="{465BC848-D0F8-457C-A8DF-227DAB7B3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576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77F4718-5723-4868-A2B3-68DC359E319C}"/>
              </a:ext>
            </a:extLst>
          </p:cNvPr>
          <p:cNvSpPr>
            <a:spLocks noGrp="1"/>
          </p:cNvSpPr>
          <p:nvPr>
            <p:ph type="title"/>
          </p:nvPr>
        </p:nvSpPr>
        <p:spPr/>
        <p:txBody>
          <a:bodyPr/>
          <a:lstStyle/>
          <a:p>
            <a:pPr eaLnBrk="1" hangingPunct="1"/>
            <a:r>
              <a:rPr lang="en-US" altLang="en-US" dirty="0" err="1">
                <a:solidFill>
                  <a:srgbClr val="000000"/>
                </a:solidFill>
                <a:cs typeface="Times New Roman" panose="02020603050405020304" pitchFamily="18" charset="0"/>
              </a:rPr>
              <a:t>Annotational</a:t>
            </a:r>
            <a:r>
              <a:rPr lang="en-US" altLang="en-US" dirty="0">
                <a:solidFill>
                  <a:srgbClr val="000000"/>
                </a:solidFill>
                <a:cs typeface="Times New Roman" panose="02020603050405020304" pitchFamily="18" charset="0"/>
              </a:rPr>
              <a:t> Things</a:t>
            </a:r>
            <a:br>
              <a:rPr lang="en-US" altLang="en-US" dirty="0">
                <a:solidFill>
                  <a:srgbClr val="000000"/>
                </a:solidFill>
                <a:cs typeface="Times New Roman" panose="02020603050405020304" pitchFamily="18" charset="0"/>
              </a:rPr>
            </a:br>
            <a:r>
              <a:rPr lang="en-US" altLang="en-US" sz="2800" dirty="0">
                <a:solidFill>
                  <a:srgbClr val="000000"/>
                </a:solidFill>
                <a:cs typeface="Times New Roman" panose="02020603050405020304" pitchFamily="18" charset="0"/>
              </a:rPr>
              <a:t>Note</a:t>
            </a:r>
            <a:endParaRPr lang="en-US" altLang="en-US" dirty="0"/>
          </a:p>
        </p:txBody>
      </p:sp>
      <p:sp>
        <p:nvSpPr>
          <p:cNvPr id="27651" name="Content Placeholder 2">
            <a:extLst>
              <a:ext uri="{FF2B5EF4-FFF2-40B4-BE49-F238E27FC236}">
                <a16:creationId xmlns:a16="http://schemas.microsoft.com/office/drawing/2014/main" id="{4C603333-2AD4-4612-8109-90E148826CCB}"/>
              </a:ext>
            </a:extLst>
          </p:cNvPr>
          <p:cNvSpPr>
            <a:spLocks noGrp="1"/>
          </p:cNvSpPr>
          <p:nvPr>
            <p:ph idx="1"/>
          </p:nvPr>
        </p:nvSpPr>
        <p:spPr/>
        <p:txBody>
          <a:bodyPr/>
          <a:lstStyle/>
          <a:p>
            <a:pPr eaLnBrk="1" hangingPunct="1"/>
            <a:r>
              <a:rPr lang="en-US" altLang="en-US" sz="2400">
                <a:solidFill>
                  <a:srgbClr val="000000"/>
                </a:solidFill>
                <a:cs typeface="Times New Roman" panose="02020603050405020304" pitchFamily="18" charset="0"/>
              </a:rPr>
              <a:t>Annotational things are the explanatory parts of UML models. These are the comments you may apply to describe, illuminate, and remark about any element in a model. </a:t>
            </a:r>
          </a:p>
          <a:p>
            <a:pPr eaLnBrk="1" hangingPunct="1"/>
            <a:r>
              <a:rPr lang="en-US" altLang="en-US" sz="2400">
                <a:solidFill>
                  <a:srgbClr val="000000"/>
                </a:solidFill>
                <a:cs typeface="Times New Roman" panose="02020603050405020304" pitchFamily="18" charset="0"/>
              </a:rPr>
              <a:t>There is one primary kind of annotational thing, called a </a:t>
            </a:r>
            <a:r>
              <a:rPr lang="en-US" altLang="en-US" sz="2400" b="1">
                <a:solidFill>
                  <a:srgbClr val="000000"/>
                </a:solidFill>
                <a:cs typeface="Times New Roman" panose="02020603050405020304" pitchFamily="18" charset="0"/>
              </a:rPr>
              <a:t>note</a:t>
            </a:r>
            <a:r>
              <a:rPr lang="en-US" altLang="en-US" sz="2400">
                <a:solidFill>
                  <a:srgbClr val="000000"/>
                </a:solidFill>
                <a:cs typeface="Times New Roman" panose="02020603050405020304" pitchFamily="18" charset="0"/>
              </a:rPr>
              <a:t>. A note is simply a symbol for rendering constraints and comments attached to an element or a collection of elements.</a:t>
            </a:r>
            <a:endParaRPr lang="en-US" altLang="en-US" sz="2400"/>
          </a:p>
        </p:txBody>
      </p:sp>
      <p:pic>
        <p:nvPicPr>
          <p:cNvPr id="27652" name="Picture 2">
            <a:extLst>
              <a:ext uri="{FF2B5EF4-FFF2-40B4-BE49-F238E27FC236}">
                <a16:creationId xmlns:a16="http://schemas.microsoft.com/office/drawing/2014/main" id="{EEF0961F-8019-451C-BF53-F26E88646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038600"/>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3D9DAC9-CD0B-4571-8971-A92FFB5FD446}"/>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28675" name="Content Placeholder 2">
            <a:extLst>
              <a:ext uri="{FF2B5EF4-FFF2-40B4-BE49-F238E27FC236}">
                <a16:creationId xmlns:a16="http://schemas.microsoft.com/office/drawing/2014/main" id="{ED0A8BA0-F8EC-4031-B427-C19A58A403A9}"/>
              </a:ext>
            </a:extLst>
          </p:cNvPr>
          <p:cNvSpPr>
            <a:spLocks noGrp="1"/>
          </p:cNvSpPr>
          <p:nvPr>
            <p:ph idx="1"/>
          </p:nvPr>
        </p:nvSpPr>
        <p:spPr/>
        <p:txBody>
          <a:bodyPr/>
          <a:lstStyle/>
          <a:p>
            <a:pPr eaLnBrk="1" hangingPunct="1"/>
            <a:r>
              <a:rPr lang="en-US" altLang="en-US"/>
              <a:t>There are four kinds of relationships in the UML:</a:t>
            </a:r>
          </a:p>
          <a:p>
            <a:pPr marL="971550" lvl="1" indent="-514350" eaLnBrk="1" hangingPunct="1">
              <a:buFont typeface="Calibri" panose="020F0502020204030204" pitchFamily="34" charset="0"/>
              <a:buAutoNum type="arabicPeriod"/>
            </a:pPr>
            <a:r>
              <a:rPr lang="en-US" altLang="en-US"/>
              <a:t>Dependency</a:t>
            </a:r>
          </a:p>
          <a:p>
            <a:pPr marL="971550" lvl="1" indent="-514350" eaLnBrk="1" hangingPunct="1">
              <a:buFont typeface="Calibri" panose="020F0502020204030204" pitchFamily="34" charset="0"/>
              <a:buAutoNum type="arabicPeriod"/>
            </a:pPr>
            <a:r>
              <a:rPr lang="en-US" altLang="en-US"/>
              <a:t>Association</a:t>
            </a:r>
          </a:p>
          <a:p>
            <a:pPr marL="971550" lvl="1" indent="-514350" eaLnBrk="1" hangingPunct="1">
              <a:buFont typeface="Calibri" panose="020F0502020204030204" pitchFamily="34" charset="0"/>
              <a:buAutoNum type="arabicPeriod"/>
            </a:pPr>
            <a:r>
              <a:rPr lang="en-US" altLang="en-US"/>
              <a:t>Generalization</a:t>
            </a:r>
          </a:p>
          <a:p>
            <a:pPr marL="971550" lvl="1" indent="-514350" eaLnBrk="1" hangingPunct="1">
              <a:buFont typeface="Calibri" panose="020F0502020204030204" pitchFamily="34" charset="0"/>
              <a:buAutoNum type="arabicPeriod"/>
            </a:pPr>
            <a:r>
              <a:rPr lang="en-US" altLang="en-US"/>
              <a:t>Realization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83CC9B4-835A-475F-939C-391D7315D590}"/>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Relationship - Dependency</a:t>
            </a:r>
            <a:endParaRPr lang="en-US" altLang="en-US" dirty="0"/>
          </a:p>
        </p:txBody>
      </p:sp>
      <p:sp>
        <p:nvSpPr>
          <p:cNvPr id="29699" name="Content Placeholder 2">
            <a:extLst>
              <a:ext uri="{FF2B5EF4-FFF2-40B4-BE49-F238E27FC236}">
                <a16:creationId xmlns:a16="http://schemas.microsoft.com/office/drawing/2014/main" id="{32FD175C-CDB4-432E-9268-9D119F44AA94}"/>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dependency</a:t>
            </a:r>
            <a:r>
              <a:rPr lang="en-US" altLang="en-US">
                <a:solidFill>
                  <a:srgbClr val="000000"/>
                </a:solidFill>
                <a:cs typeface="Times New Roman" panose="02020603050405020304" pitchFamily="18" charset="0"/>
              </a:rPr>
              <a:t> is a semantic relationship between two things in which a change to one (the independent thing) may effect the semantics of the other thing (the dependent thing).</a:t>
            </a:r>
            <a:endParaRPr lang="en-US" altLang="en-US"/>
          </a:p>
        </p:txBody>
      </p:sp>
      <p:pic>
        <p:nvPicPr>
          <p:cNvPr id="29700" name="Picture 2">
            <a:extLst>
              <a:ext uri="{FF2B5EF4-FFF2-40B4-BE49-F238E27FC236}">
                <a16:creationId xmlns:a16="http://schemas.microsoft.com/office/drawing/2014/main" id="{248FAE3C-C4FE-4722-A245-6DAFDA451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267200"/>
            <a:ext cx="484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21A120B-512C-4958-B492-CA203B16BDE6}"/>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Relationship - Association</a:t>
            </a:r>
            <a:endParaRPr lang="en-US" altLang="en-US" dirty="0"/>
          </a:p>
        </p:txBody>
      </p:sp>
      <p:sp>
        <p:nvSpPr>
          <p:cNvPr id="30723" name="Content Placeholder 2">
            <a:extLst>
              <a:ext uri="{FF2B5EF4-FFF2-40B4-BE49-F238E27FC236}">
                <a16:creationId xmlns:a16="http://schemas.microsoft.com/office/drawing/2014/main" id="{9A7252AB-E210-457E-BCC2-9846F05BE145}"/>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An Association</a:t>
            </a:r>
            <a:r>
              <a:rPr lang="en-US" altLang="en-US">
                <a:solidFill>
                  <a:srgbClr val="000000"/>
                </a:solidFill>
                <a:cs typeface="Times New Roman" panose="02020603050405020304" pitchFamily="18" charset="0"/>
              </a:rPr>
              <a:t> is a structural relationship that describes a set of links. A link is a connection among objects.</a:t>
            </a:r>
            <a:endParaRPr lang="en-US" altLang="en-US"/>
          </a:p>
        </p:txBody>
      </p:sp>
      <p:pic>
        <p:nvPicPr>
          <p:cNvPr id="30724" name="Picture 2">
            <a:extLst>
              <a:ext uri="{FF2B5EF4-FFF2-40B4-BE49-F238E27FC236}">
                <a16:creationId xmlns:a16="http://schemas.microsoft.com/office/drawing/2014/main" id="{96742849-6C92-42E1-8861-545262E7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37877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1FF77C0-490C-4862-8666-E49D71565AB1}"/>
              </a:ext>
            </a:extLst>
          </p:cNvPr>
          <p:cNvSpPr>
            <a:spLocks noGrp="1"/>
          </p:cNvSpPr>
          <p:nvPr>
            <p:ph type="title"/>
          </p:nvPr>
        </p:nvSpPr>
        <p:spPr/>
        <p:txBody>
          <a:bodyPr/>
          <a:lstStyle/>
          <a:p>
            <a:pPr eaLnBrk="1" hangingPunct="1"/>
            <a:r>
              <a:rPr lang="en-US" altLang="en-US">
                <a:cs typeface="Times New Roman" panose="02020603050405020304" pitchFamily="18" charset="0"/>
              </a:rPr>
              <a:t>Why use UML</a:t>
            </a:r>
            <a:endParaRPr lang="en-US" altLang="en-US"/>
          </a:p>
        </p:txBody>
      </p:sp>
      <p:sp>
        <p:nvSpPr>
          <p:cNvPr id="3" name="Content Placeholder 2">
            <a:extLst>
              <a:ext uri="{FF2B5EF4-FFF2-40B4-BE49-F238E27FC236}">
                <a16:creationId xmlns:a16="http://schemas.microsoft.com/office/drawing/2014/main" id="{06A6CF6B-9204-492D-8B9D-1BE0BDC89A42}"/>
              </a:ext>
            </a:extLst>
          </p:cNvPr>
          <p:cNvSpPr>
            <a:spLocks noGrp="1"/>
          </p:cNvSpPr>
          <p:nvPr>
            <p:ph idx="1"/>
          </p:nvPr>
        </p:nvSpPr>
        <p:spPr/>
        <p:txBody>
          <a:bodyPr rtlCol="0">
            <a:normAutofit fontScale="92500" lnSpcReduction="20000"/>
          </a:bodyPr>
          <a:lstStyle/>
          <a:p>
            <a:pPr eaLnBrk="1" fontAlgn="auto" hangingPunct="1">
              <a:spcAft>
                <a:spcPts val="0"/>
              </a:spcAft>
              <a:defRPr/>
            </a:pPr>
            <a:r>
              <a:rPr lang="en-US" dirty="0">
                <a:cs typeface="Times New Roman" pitchFamily="18" charset="0"/>
              </a:rPr>
              <a:t>Standardized graphical notation for</a:t>
            </a:r>
          </a:p>
          <a:p>
            <a:pPr lvl="1" eaLnBrk="1" fontAlgn="auto" hangingPunct="1">
              <a:spcAft>
                <a:spcPts val="0"/>
              </a:spcAft>
              <a:defRPr/>
            </a:pPr>
            <a:r>
              <a:rPr lang="en-US" dirty="0">
                <a:cs typeface="Times New Roman" pitchFamily="18" charset="0"/>
              </a:rPr>
              <a:t>Specifying</a:t>
            </a:r>
          </a:p>
          <a:p>
            <a:pPr lvl="1" eaLnBrk="1" fontAlgn="auto" hangingPunct="1">
              <a:spcAft>
                <a:spcPts val="0"/>
              </a:spcAft>
              <a:defRPr/>
            </a:pPr>
            <a:r>
              <a:rPr lang="en-US" dirty="0">
                <a:cs typeface="Times New Roman" pitchFamily="18" charset="0"/>
              </a:rPr>
              <a:t>Visualizing</a:t>
            </a:r>
          </a:p>
          <a:p>
            <a:pPr lvl="1" eaLnBrk="1" fontAlgn="auto" hangingPunct="1">
              <a:spcAft>
                <a:spcPts val="0"/>
              </a:spcAft>
              <a:defRPr/>
            </a:pPr>
            <a:r>
              <a:rPr lang="en-US" dirty="0">
                <a:cs typeface="Times New Roman" pitchFamily="18" charset="0"/>
              </a:rPr>
              <a:t>Constructing and </a:t>
            </a:r>
          </a:p>
          <a:p>
            <a:pPr lvl="1" eaLnBrk="1" fontAlgn="auto" hangingPunct="1">
              <a:spcAft>
                <a:spcPts val="0"/>
              </a:spcAft>
              <a:defRPr/>
            </a:pPr>
            <a:r>
              <a:rPr lang="en-US" dirty="0">
                <a:cs typeface="Times New Roman" pitchFamily="18" charset="0"/>
              </a:rPr>
              <a:t>Documenting software systems </a:t>
            </a:r>
          </a:p>
          <a:p>
            <a:pPr eaLnBrk="1" fontAlgn="auto" hangingPunct="1">
              <a:spcAft>
                <a:spcPts val="0"/>
              </a:spcAft>
              <a:defRPr/>
            </a:pPr>
            <a:r>
              <a:rPr lang="en-US" dirty="0">
                <a:cs typeface="Times New Roman" pitchFamily="18" charset="0"/>
              </a:rPr>
              <a:t>Language can be used from general initial design to very specific detailed design</a:t>
            </a:r>
          </a:p>
          <a:p>
            <a:pPr eaLnBrk="1" fontAlgn="auto" hangingPunct="1">
              <a:spcAft>
                <a:spcPts val="0"/>
              </a:spcAft>
              <a:defRPr/>
            </a:pPr>
            <a:r>
              <a:rPr lang="en-US" dirty="0">
                <a:cs typeface="Times New Roman" pitchFamily="18" charset="0"/>
              </a:rPr>
              <a:t>Increase understanding/communication of product to customers and developers</a:t>
            </a:r>
          </a:p>
          <a:p>
            <a:pPr eaLnBrk="1" fontAlgn="auto" hangingPunct="1">
              <a:spcAft>
                <a:spcPts val="0"/>
              </a:spcAft>
              <a:defRPr/>
            </a:pPr>
            <a:r>
              <a:rPr lang="en-US" dirty="0">
                <a:cs typeface="Times New Roman" pitchFamily="18" charset="0"/>
              </a:rPr>
              <a:t>Support for UML in many software packages today (e.g. Rational)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654E710-8DF0-4EAA-A112-3E90282292BB}"/>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Relationship - Generalization</a:t>
            </a:r>
            <a:endParaRPr lang="en-US" altLang="en-US" dirty="0"/>
          </a:p>
        </p:txBody>
      </p:sp>
      <p:sp>
        <p:nvSpPr>
          <p:cNvPr id="31747" name="Content Placeholder 2">
            <a:extLst>
              <a:ext uri="{FF2B5EF4-FFF2-40B4-BE49-F238E27FC236}">
                <a16:creationId xmlns:a16="http://schemas.microsoft.com/office/drawing/2014/main" id="{4984F63F-82FC-4294-8526-18896C66E7D3}"/>
              </a:ext>
            </a:extLst>
          </p:cNvPr>
          <p:cNvSpPr>
            <a:spLocks noGrp="1"/>
          </p:cNvSpPr>
          <p:nvPr>
            <p:ph idx="1"/>
          </p:nvPr>
        </p:nvSpPr>
        <p:spPr/>
        <p:txBody>
          <a:bodyPr/>
          <a:lstStyle/>
          <a:p>
            <a:pPr eaLnBrk="1" hangingPunct="1"/>
            <a:r>
              <a:rPr lang="en-US" altLang="en-US" sz="2400" b="1">
                <a:solidFill>
                  <a:srgbClr val="000000"/>
                </a:solidFill>
                <a:cs typeface="Times New Roman" panose="02020603050405020304" pitchFamily="18" charset="0"/>
              </a:rPr>
              <a:t>A generalization</a:t>
            </a:r>
            <a:r>
              <a:rPr lang="en-US" altLang="en-US" sz="2400">
                <a:solidFill>
                  <a:srgbClr val="000000"/>
                </a:solidFill>
                <a:cs typeface="Times New Roman" panose="02020603050405020304" pitchFamily="18" charset="0"/>
              </a:rPr>
              <a:t> is a specialization/ generalization relationship in which objects of the specialized element (the child) and substitutable for objects of the generalized element (the parent). In this way, the child shares the structure and behavior of the parent.</a:t>
            </a:r>
            <a:endParaRPr lang="en-US" altLang="en-US" sz="2400"/>
          </a:p>
        </p:txBody>
      </p:sp>
      <p:pic>
        <p:nvPicPr>
          <p:cNvPr id="31748" name="Picture 3">
            <a:extLst>
              <a:ext uri="{FF2B5EF4-FFF2-40B4-BE49-F238E27FC236}">
                <a16:creationId xmlns:a16="http://schemas.microsoft.com/office/drawing/2014/main" id="{43244E51-43A2-44B5-85FD-610520B16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176DE75-E692-443F-90A6-AF0C6362B788}"/>
              </a:ext>
            </a:extLst>
          </p:cNvPr>
          <p:cNvSpPr>
            <a:spLocks noGrp="1"/>
          </p:cNvSpPr>
          <p:nvPr>
            <p:ph type="title"/>
          </p:nvPr>
        </p:nvSpPr>
        <p:spPr/>
        <p:txBody>
          <a:bodyPr/>
          <a:lstStyle/>
          <a:p>
            <a:pPr eaLnBrk="1" hangingPunct="1"/>
            <a:r>
              <a:rPr lang="en-US" altLang="en-US" dirty="0">
                <a:solidFill>
                  <a:srgbClr val="000000"/>
                </a:solidFill>
                <a:cs typeface="Times New Roman" panose="02020603050405020304" pitchFamily="18" charset="0"/>
              </a:rPr>
              <a:t>Relationship - Realization</a:t>
            </a:r>
            <a:endParaRPr lang="en-US" altLang="en-US" dirty="0"/>
          </a:p>
        </p:txBody>
      </p:sp>
      <p:sp>
        <p:nvSpPr>
          <p:cNvPr id="32771" name="Content Placeholder 2">
            <a:extLst>
              <a:ext uri="{FF2B5EF4-FFF2-40B4-BE49-F238E27FC236}">
                <a16:creationId xmlns:a16="http://schemas.microsoft.com/office/drawing/2014/main" id="{D87839B8-F0AF-4F6D-83CD-95096A1D65FA}"/>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realization</a:t>
            </a:r>
            <a:r>
              <a:rPr lang="en-US" altLang="en-US">
                <a:solidFill>
                  <a:srgbClr val="000000"/>
                </a:solidFill>
                <a:cs typeface="Times New Roman" panose="02020603050405020304" pitchFamily="18" charset="0"/>
              </a:rPr>
              <a:t> is a semantic relationship between classifiers, wherein one classifier specifies a contract that another classifier guarantees to carry out.</a:t>
            </a:r>
            <a:endParaRPr lang="en-US" altLang="en-US"/>
          </a:p>
        </p:txBody>
      </p:sp>
      <p:pic>
        <p:nvPicPr>
          <p:cNvPr id="32772" name="Picture 2">
            <a:extLst>
              <a:ext uri="{FF2B5EF4-FFF2-40B4-BE49-F238E27FC236}">
                <a16:creationId xmlns:a16="http://schemas.microsoft.com/office/drawing/2014/main" id="{01E81347-1EB3-4CB4-990D-4D3EE16A4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A89D48-7E24-4E84-95E8-454B51161269}"/>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3795" name="Content Placeholder 2">
            <a:extLst>
              <a:ext uri="{FF2B5EF4-FFF2-40B4-BE49-F238E27FC236}">
                <a16:creationId xmlns:a16="http://schemas.microsoft.com/office/drawing/2014/main" id="{3C58EEAC-1813-49D9-BBF2-1CEA78628BEA}"/>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A </a:t>
            </a:r>
            <a:r>
              <a:rPr lang="en-US" altLang="en-US" b="1">
                <a:solidFill>
                  <a:srgbClr val="000000"/>
                </a:solidFill>
                <a:cs typeface="Times New Roman" panose="02020603050405020304" pitchFamily="18" charset="0"/>
              </a:rPr>
              <a:t>diagram</a:t>
            </a:r>
            <a:r>
              <a:rPr lang="en-US" altLang="en-US">
                <a:solidFill>
                  <a:srgbClr val="000000"/>
                </a:solidFill>
                <a:cs typeface="Times New Roman" panose="02020603050405020304" pitchFamily="18" charset="0"/>
              </a:rPr>
              <a:t> is the graphical presentation of a set of elements, most often rendered as a connected graph of vertices (things) and arcs (relationships). The UML includes 14 such diagrams.</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CA75994-7D06-4B01-B245-39FE2997199B}"/>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3795" name="Content Placeholder 2">
            <a:extLst>
              <a:ext uri="{FF2B5EF4-FFF2-40B4-BE49-F238E27FC236}">
                <a16:creationId xmlns:a16="http://schemas.microsoft.com/office/drawing/2014/main" id="{B098B142-14F6-42F0-B7B8-71E1C9901253}"/>
              </a:ext>
            </a:extLst>
          </p:cNvPr>
          <p:cNvSpPr>
            <a:spLocks noGrp="1"/>
          </p:cNvSpPr>
          <p:nvPr>
            <p:ph idx="1"/>
          </p:nvPr>
        </p:nvSpPr>
        <p:spPr>
          <a:xfrm>
            <a:off x="457200" y="1600200"/>
            <a:ext cx="8229600" cy="4876800"/>
          </a:xfrm>
        </p:spPr>
        <p:txBody>
          <a:bodyPr>
            <a:normAutofit fontScale="62500" lnSpcReduction="20000"/>
          </a:bodyPr>
          <a:lstStyle/>
          <a:p>
            <a:pPr marL="514350" indent="-514350" eaLnBrk="1" hangingPunct="1">
              <a:buFont typeface="+mj-lt"/>
              <a:buAutoNum type="arabicPeriod"/>
              <a:defRPr/>
            </a:pPr>
            <a:r>
              <a:rPr lang="en-US" b="1" dirty="0"/>
              <a:t>Class diagram (Static Design or Process View)</a:t>
            </a:r>
          </a:p>
          <a:p>
            <a:pPr marL="514350" indent="-514350" eaLnBrk="1" hangingPunct="1">
              <a:buFont typeface="+mj-lt"/>
              <a:buAutoNum type="arabicPeriod"/>
              <a:defRPr/>
            </a:pPr>
            <a:r>
              <a:rPr lang="en-US" dirty="0"/>
              <a:t>Object diagram (Static Design or Process View)</a:t>
            </a:r>
          </a:p>
          <a:p>
            <a:pPr marL="514350" indent="-514350" eaLnBrk="1" hangingPunct="1">
              <a:buFont typeface="+mj-lt"/>
              <a:buAutoNum type="arabicPeriod"/>
              <a:defRPr/>
            </a:pPr>
            <a:r>
              <a:rPr lang="en-US" dirty="0"/>
              <a:t>Component diagram (Static Design Implementation View)</a:t>
            </a:r>
          </a:p>
          <a:p>
            <a:pPr marL="514350" indent="-514350" eaLnBrk="1" hangingPunct="1">
              <a:buFont typeface="+mj-lt"/>
              <a:buAutoNum type="arabicPeriod"/>
              <a:defRPr/>
            </a:pPr>
            <a:r>
              <a:rPr lang="en-US" dirty="0"/>
              <a:t>Composite structure diagram (Hybrid)</a:t>
            </a:r>
          </a:p>
          <a:p>
            <a:pPr marL="514350" indent="-514350" eaLnBrk="1" hangingPunct="1">
              <a:buFont typeface="+mj-lt"/>
              <a:buAutoNum type="arabicPeriod"/>
              <a:defRPr/>
            </a:pPr>
            <a:r>
              <a:rPr lang="en-US" b="1" dirty="0"/>
              <a:t>Use case diagram (Static Use Case View)</a:t>
            </a:r>
          </a:p>
          <a:p>
            <a:pPr marL="514350" indent="-514350" eaLnBrk="1" hangingPunct="1">
              <a:buFont typeface="+mj-lt"/>
              <a:buAutoNum type="arabicPeriod"/>
              <a:defRPr/>
            </a:pPr>
            <a:r>
              <a:rPr lang="en-US" b="1" dirty="0"/>
              <a:t>Sequence diagram (Dynamic Interaction View with Time Ordering)</a:t>
            </a:r>
          </a:p>
          <a:p>
            <a:pPr marL="514350" indent="-514350" eaLnBrk="1" hangingPunct="1">
              <a:buFont typeface="+mj-lt"/>
              <a:buAutoNum type="arabicPeriod"/>
              <a:defRPr/>
            </a:pPr>
            <a:r>
              <a:rPr lang="en-US" b="1" dirty="0"/>
              <a:t>Communication diagram (Dynamic Interaction View with structure)</a:t>
            </a:r>
          </a:p>
          <a:p>
            <a:pPr marL="514350" indent="-514350" eaLnBrk="1" hangingPunct="1">
              <a:buFont typeface="+mj-lt"/>
              <a:buAutoNum type="arabicPeriod"/>
              <a:defRPr/>
            </a:pPr>
            <a:r>
              <a:rPr lang="en-US" b="1" dirty="0"/>
              <a:t>State diagram (Dynamic Behavioral View of object)</a:t>
            </a:r>
          </a:p>
          <a:p>
            <a:pPr marL="514350" indent="-514350" eaLnBrk="1" hangingPunct="1">
              <a:buFont typeface="+mj-lt"/>
              <a:buAutoNum type="arabicPeriod"/>
              <a:defRPr/>
            </a:pPr>
            <a:r>
              <a:rPr lang="en-US" b="1" dirty="0"/>
              <a:t>Activity diagram (Dynamic Process View)</a:t>
            </a:r>
          </a:p>
          <a:p>
            <a:pPr marL="514350" indent="-514350" eaLnBrk="1" hangingPunct="1">
              <a:buFont typeface="+mj-lt"/>
              <a:buAutoNum type="arabicPeriod"/>
              <a:defRPr/>
            </a:pPr>
            <a:r>
              <a:rPr lang="en-US" dirty="0"/>
              <a:t>Deployment diagram (Static Deployment View)</a:t>
            </a:r>
          </a:p>
          <a:p>
            <a:pPr marL="514350" indent="-514350" eaLnBrk="1" hangingPunct="1">
              <a:buFont typeface="+mj-lt"/>
              <a:buAutoNum type="arabicPeriod"/>
              <a:defRPr/>
            </a:pPr>
            <a:r>
              <a:rPr lang="en-US" dirty="0"/>
              <a:t>Artifact diagram (Static Implementation view)</a:t>
            </a:r>
          </a:p>
          <a:p>
            <a:pPr marL="514350" indent="-514350" eaLnBrk="1" hangingPunct="1">
              <a:buFont typeface="+mj-lt"/>
              <a:buAutoNum type="arabicPeriod"/>
              <a:defRPr/>
            </a:pPr>
            <a:r>
              <a:rPr lang="en-US" dirty="0"/>
              <a:t>Package diagram (Static View)</a:t>
            </a:r>
          </a:p>
          <a:p>
            <a:pPr marL="514350" indent="-514350" eaLnBrk="1" hangingPunct="1">
              <a:buFont typeface="+mj-lt"/>
              <a:buAutoNum type="arabicPeriod"/>
              <a:defRPr/>
            </a:pPr>
            <a:r>
              <a:rPr lang="en-US" dirty="0"/>
              <a:t>Timing diagram (Dynamic view with specific time)</a:t>
            </a:r>
          </a:p>
          <a:p>
            <a:pPr marL="514350" indent="-514350" eaLnBrk="1" hangingPunct="1">
              <a:buFont typeface="+mj-lt"/>
              <a:buAutoNum type="arabicPeriod"/>
              <a:defRPr/>
            </a:pPr>
            <a:r>
              <a:rPr lang="en-US" dirty="0"/>
              <a:t>Interaction overview diagram (Hybrid)</a:t>
            </a:r>
          </a:p>
          <a:p>
            <a:pPr eaLnBrk="1" hangingPunct="1">
              <a:buFont typeface="Arial" charset="0"/>
              <a:buChar char="•"/>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7D64159-F743-45C2-9D71-0A67BFC72D63}"/>
              </a:ext>
            </a:extLst>
          </p:cNvPr>
          <p:cNvSpPr>
            <a:spLocks noGrp="1"/>
          </p:cNvSpPr>
          <p:nvPr>
            <p:ph type="title"/>
          </p:nvPr>
        </p:nvSpPr>
        <p:spPr/>
        <p:txBody>
          <a:bodyPr/>
          <a:lstStyle/>
          <a:p>
            <a:pPr eaLnBrk="1" hangingPunct="1"/>
            <a:r>
              <a:rPr lang="en-US" altLang="en-US"/>
              <a:t>Modeling a System's Architecture</a:t>
            </a:r>
          </a:p>
        </p:txBody>
      </p:sp>
      <p:pic>
        <p:nvPicPr>
          <p:cNvPr id="35843" name="Picture 2">
            <a:extLst>
              <a:ext uri="{FF2B5EF4-FFF2-40B4-BE49-F238E27FC236}">
                <a16:creationId xmlns:a16="http://schemas.microsoft.com/office/drawing/2014/main" id="{2F7C4DC0-8415-48D6-B12A-B5F0D76A4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7851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a:extLst>
              <a:ext uri="{FF2B5EF4-FFF2-40B4-BE49-F238E27FC236}">
                <a16:creationId xmlns:a16="http://schemas.microsoft.com/office/drawing/2014/main" id="{5BAF1DBF-D3E2-4B81-A4FC-2EFF081E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72648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a:extLst>
              <a:ext uri="{FF2B5EF4-FFF2-40B4-BE49-F238E27FC236}">
                <a16:creationId xmlns:a16="http://schemas.microsoft.com/office/drawing/2014/main" id="{663A60DA-AA9B-42F3-B95E-C7020D850BD1}"/>
              </a:ext>
            </a:extLst>
          </p:cNvPr>
          <p:cNvSpPr>
            <a:spLocks noGrp="1"/>
          </p:cNvSpPr>
          <p:nvPr>
            <p:ph type="title"/>
          </p:nvPr>
        </p:nvSpPr>
        <p:spPr/>
        <p:txBody>
          <a:bodyPr/>
          <a:lstStyle/>
          <a:p>
            <a:r>
              <a:rPr lang="en-US" altLang="en-US" sz="2800"/>
              <a:t>Evolution of Software Development Methodologies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38A38C3-D3B2-46C7-B901-B12EBB4CF365}"/>
              </a:ext>
            </a:extLst>
          </p:cNvPr>
          <p:cNvSpPr>
            <a:spLocks noGrp="1"/>
          </p:cNvSpPr>
          <p:nvPr>
            <p:ph type="title"/>
          </p:nvPr>
        </p:nvSpPr>
        <p:spPr/>
        <p:txBody>
          <a:bodyPr/>
          <a:lstStyle/>
          <a:p>
            <a:pPr eaLnBrk="1" hangingPunct="1"/>
            <a:r>
              <a:rPr lang="en-US" altLang="en-US"/>
              <a:t>Software Development Life Cycle – Rational Unified Process (RUP)</a:t>
            </a:r>
          </a:p>
        </p:txBody>
      </p:sp>
      <p:pic>
        <p:nvPicPr>
          <p:cNvPr id="37891" name="Picture 3">
            <a:extLst>
              <a:ext uri="{FF2B5EF4-FFF2-40B4-BE49-F238E27FC236}">
                <a16:creationId xmlns:a16="http://schemas.microsoft.com/office/drawing/2014/main" id="{51CF8F6B-624E-4BA0-944F-003D93739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05600"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59EB657-F3CA-4BE8-A91A-52C3DE2F0CAC}"/>
              </a:ext>
            </a:extLst>
          </p:cNvPr>
          <p:cNvSpPr>
            <a:spLocks noGrp="1"/>
          </p:cNvSpPr>
          <p:nvPr>
            <p:ph type="title"/>
          </p:nvPr>
        </p:nvSpPr>
        <p:spPr/>
        <p:txBody>
          <a:bodyPr/>
          <a:lstStyle/>
          <a:p>
            <a:pPr eaLnBrk="1" hangingPunct="1"/>
            <a:r>
              <a:rPr lang="en-US" altLang="en-US"/>
              <a:t>Software Development Life Cycle</a:t>
            </a:r>
          </a:p>
        </p:txBody>
      </p:sp>
      <p:sp>
        <p:nvSpPr>
          <p:cNvPr id="3" name="Content Placeholder 2">
            <a:extLst>
              <a:ext uri="{FF2B5EF4-FFF2-40B4-BE49-F238E27FC236}">
                <a16:creationId xmlns:a16="http://schemas.microsoft.com/office/drawing/2014/main" id="{B1716B24-A58C-4595-AEA6-40D51CE582B7}"/>
              </a:ext>
            </a:extLst>
          </p:cNvPr>
          <p:cNvSpPr>
            <a:spLocks noGrp="1"/>
          </p:cNvSpPr>
          <p:nvPr>
            <p:ph idx="1"/>
          </p:nvPr>
        </p:nvSpPr>
        <p:spPr/>
        <p:txBody>
          <a:bodyPr>
            <a:normAutofit fontScale="55000" lnSpcReduction="20000"/>
          </a:bodyPr>
          <a:lstStyle/>
          <a:p>
            <a:pPr eaLnBrk="1" hangingPunct="1">
              <a:buFont typeface="Arial" charset="0"/>
              <a:buChar char="•"/>
              <a:defRPr/>
            </a:pPr>
            <a:r>
              <a:rPr lang="en-US" b="1" dirty="0"/>
              <a:t>Inception</a:t>
            </a:r>
            <a:r>
              <a:rPr lang="en-US" dirty="0"/>
              <a:t> is the first phase of the process, when the seed idea for the development is brought up to the point of being at least internally sufficiently well-founded to warrant entering into the elaboration phase.</a:t>
            </a:r>
          </a:p>
          <a:p>
            <a:pPr eaLnBrk="1" hangingPunct="1">
              <a:buFont typeface="Arial" charset="0"/>
              <a:buChar char="•"/>
              <a:defRPr/>
            </a:pPr>
            <a:r>
              <a:rPr lang="en-US" b="1" dirty="0"/>
              <a:t>Elaboration</a:t>
            </a:r>
            <a:r>
              <a:rPr lang="en-US" dirty="0"/>
              <a:t> is the second phase of the process, when the product requirements and architecture are defined. In this phase, the requirements are articulated, prioritized, and </a:t>
            </a:r>
            <a:r>
              <a:rPr lang="en-US" dirty="0" err="1"/>
              <a:t>baselined</a:t>
            </a:r>
            <a:r>
              <a:rPr lang="en-US" dirty="0"/>
              <a:t>. A system's requirements may range from general vision statements to precise evaluation criteria, each specifying particular functional or nonfunctional behavior and each providing a basis for testing.</a:t>
            </a:r>
          </a:p>
          <a:p>
            <a:pPr eaLnBrk="1" hangingPunct="1">
              <a:buFont typeface="Arial" charset="0"/>
              <a:buChar char="•"/>
              <a:defRPr/>
            </a:pPr>
            <a:r>
              <a:rPr lang="en-US" b="1" dirty="0"/>
              <a:t>Construction</a:t>
            </a:r>
            <a:r>
              <a:rPr lang="en-US" dirty="0"/>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p>
          <a:p>
            <a:pPr eaLnBrk="1" hangingPunct="1">
              <a:buFont typeface="Arial" charset="0"/>
              <a:buChar char="•"/>
              <a:defRPr/>
            </a:pPr>
            <a:r>
              <a:rPr lang="en-US" b="1" dirty="0"/>
              <a:t>Transition</a:t>
            </a:r>
            <a:r>
              <a:rPr lang="en-US" dirty="0"/>
              <a:t> is the fourth phase of the process, when the software is delivered to the user community. Rarely does the software development process end here, for even during this phase, the system is continuously improved, bugs are eradicated, and features that didn't make an earlier release are added.</a:t>
            </a:r>
          </a:p>
          <a:p>
            <a:pPr eaLnBrk="1" hangingPunct="1">
              <a:buFont typeface="Arial" charset="0"/>
              <a:buChar char="•"/>
              <a:defRPr/>
            </a:pPr>
            <a:r>
              <a:rPr lang="en-US" dirty="0"/>
              <a:t>An </a:t>
            </a:r>
            <a:r>
              <a:rPr lang="en-US" b="1" dirty="0"/>
              <a:t>iteration</a:t>
            </a:r>
            <a:r>
              <a:rPr lang="en-US" dirty="0"/>
              <a:t> is a distinct set of work tasks, with a </a:t>
            </a:r>
            <a:r>
              <a:rPr lang="en-US" dirty="0" err="1"/>
              <a:t>baselined</a:t>
            </a:r>
            <a:r>
              <a:rPr lang="en-US" dirty="0"/>
              <a:t> plan and evaluation criteria that results in an executable system that can be run, tested, and evaluated.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1519-3433-4050-9E49-969453D3E0CA}"/>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Visualizing</a:t>
            </a:r>
            <a:endParaRPr lang="en-US" dirty="0"/>
          </a:p>
        </p:txBody>
      </p:sp>
      <p:sp>
        <p:nvSpPr>
          <p:cNvPr id="6147" name="Content Placeholder 2">
            <a:extLst>
              <a:ext uri="{FF2B5EF4-FFF2-40B4-BE49-F238E27FC236}">
                <a16:creationId xmlns:a16="http://schemas.microsoft.com/office/drawing/2014/main" id="{AFBB2313-81F9-49B6-A222-265837C232DE}"/>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Some things are best modeled textually; others graphically </a:t>
            </a:r>
          </a:p>
          <a:p>
            <a:pPr eaLnBrk="1" hangingPunct="1"/>
            <a:r>
              <a:rPr lang="en-US" altLang="en-US">
                <a:solidFill>
                  <a:srgbClr val="000000"/>
                </a:solidFill>
                <a:cs typeface="Times New Roman" panose="02020603050405020304" pitchFamily="18" charset="0"/>
              </a:rPr>
              <a:t>The UML is more than just a bunch of graphical symbols</a:t>
            </a:r>
          </a:p>
          <a:p>
            <a:pPr eaLnBrk="1" hangingPunct="1"/>
            <a:r>
              <a:rPr lang="en-US" altLang="en-US">
                <a:solidFill>
                  <a:srgbClr val="000000"/>
                </a:solidFill>
                <a:cs typeface="Times New Roman" panose="02020603050405020304" pitchFamily="18" charset="0"/>
              </a:rPr>
              <a:t>One developer can write a model in the UML, and another developer, or even another tool, can interpret that model unambiguously</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BBF9-2DE4-45AD-BD73-8DF270C79985}"/>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Specifying</a:t>
            </a:r>
            <a:endParaRPr lang="en-US" dirty="0"/>
          </a:p>
        </p:txBody>
      </p:sp>
      <p:sp>
        <p:nvSpPr>
          <p:cNvPr id="7171" name="Content Placeholder 2">
            <a:extLst>
              <a:ext uri="{FF2B5EF4-FFF2-40B4-BE49-F238E27FC236}">
                <a16:creationId xmlns:a16="http://schemas.microsoft.com/office/drawing/2014/main" id="{7EBDEA01-0B70-4A2A-83A6-735F4CD3ECFF}"/>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Specifying means building models that are precise, unambiguous, and complete</a:t>
            </a:r>
          </a:p>
          <a:p>
            <a:pPr eaLnBrk="1" hangingPunct="1"/>
            <a:r>
              <a:rPr lang="en-US" altLang="en-US"/>
              <a:t>In particular, the UML addresses the specification of all the important analysis, design, and implementation decisions that must be made in developing and deploying a software-intensive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C09C-B748-42F8-A59A-0D7C77221B15}"/>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Constructing</a:t>
            </a:r>
            <a:endParaRPr lang="en-US" dirty="0"/>
          </a:p>
        </p:txBody>
      </p:sp>
      <p:sp>
        <p:nvSpPr>
          <p:cNvPr id="8195" name="Content Placeholder 2">
            <a:extLst>
              <a:ext uri="{FF2B5EF4-FFF2-40B4-BE49-F238E27FC236}">
                <a16:creationId xmlns:a16="http://schemas.microsoft.com/office/drawing/2014/main" id="{6D3AFDF6-A3B0-4C9F-A7A4-DE24B0914C94}"/>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UML is not a visual programming language, but its models can be directly connected to a variety of programming languages </a:t>
            </a:r>
          </a:p>
          <a:p>
            <a:pPr eaLnBrk="1" hangingPunct="1"/>
            <a:r>
              <a:rPr lang="en-US" altLang="en-US">
                <a:solidFill>
                  <a:srgbClr val="000000"/>
                </a:solidFill>
                <a:cs typeface="Times New Roman" panose="02020603050405020304" pitchFamily="18" charset="0"/>
              </a:rPr>
              <a:t>It is possible to map from a model in the UML to a programming language such as Java, C++, or VB, or even to tables in a RDBMS</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376C-4DEA-4612-A1BC-1BB1F2E73B73}"/>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Documenting</a:t>
            </a:r>
            <a:endParaRPr lang="en-US" dirty="0"/>
          </a:p>
        </p:txBody>
      </p:sp>
      <p:sp>
        <p:nvSpPr>
          <p:cNvPr id="9219" name="Content Placeholder 2">
            <a:extLst>
              <a:ext uri="{FF2B5EF4-FFF2-40B4-BE49-F238E27FC236}">
                <a16:creationId xmlns:a16="http://schemas.microsoft.com/office/drawing/2014/main" id="{434AD34C-7495-48DB-990E-9EA26ACE3DAC}"/>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The UML addresses the documentation of a system’s architecture and all of its details</a:t>
            </a:r>
          </a:p>
          <a:p>
            <a:pPr eaLnBrk="1" hangingPunct="1"/>
            <a:r>
              <a:rPr lang="en-US" altLang="en-US">
                <a:solidFill>
                  <a:srgbClr val="000000"/>
                </a:solidFill>
                <a:cs typeface="Times New Roman" panose="02020603050405020304" pitchFamily="18" charset="0"/>
              </a:rPr>
              <a:t>The UML also provides a language for expressing requirements and for tests</a:t>
            </a:r>
          </a:p>
          <a:p>
            <a:pPr eaLnBrk="1" hangingPunct="1"/>
            <a:r>
              <a:rPr lang="en-US" altLang="en-US">
                <a:solidFill>
                  <a:srgbClr val="000000"/>
                </a:solidFill>
                <a:cs typeface="Times New Roman" panose="02020603050405020304" pitchFamily="18" charset="0"/>
              </a:rPr>
              <a:t>Finally, the UML provides a language for modeling the activities of project planning and release management</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DA6FC54-C2D2-47BA-AF1C-AEEBD9CEB36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Building blocks of the UML</a:t>
            </a:r>
            <a:endParaRPr lang="en-US" altLang="en-US"/>
          </a:p>
        </p:txBody>
      </p:sp>
      <p:sp>
        <p:nvSpPr>
          <p:cNvPr id="10243" name="Content Placeholder 2">
            <a:extLst>
              <a:ext uri="{FF2B5EF4-FFF2-40B4-BE49-F238E27FC236}">
                <a16:creationId xmlns:a16="http://schemas.microsoft.com/office/drawing/2014/main" id="{5EC3C6F1-F672-4EB6-AEEA-2EF31FA9FB0C}"/>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The vocabulary of the UML encompasses three kinds of building blocks:</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Things </a:t>
            </a:r>
            <a:r>
              <a:rPr lang="en-US" altLang="en-US">
                <a:solidFill>
                  <a:srgbClr val="000000"/>
                </a:solidFill>
                <a:cs typeface="Times New Roman" panose="02020603050405020304" pitchFamily="18" charset="0"/>
              </a:rPr>
              <a:t>- abstractions that are first-class citizens in a model</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Relationships</a:t>
            </a:r>
            <a:r>
              <a:rPr lang="en-US" altLang="en-US">
                <a:solidFill>
                  <a:srgbClr val="000000"/>
                </a:solidFill>
                <a:cs typeface="Times New Roman" panose="02020603050405020304" pitchFamily="18" charset="0"/>
              </a:rPr>
              <a:t> - tie these things together</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Diagrams</a:t>
            </a:r>
            <a:r>
              <a:rPr lang="en-US" altLang="en-US">
                <a:solidFill>
                  <a:srgbClr val="000000"/>
                </a:solidFill>
                <a:cs typeface="Times New Roman" panose="02020603050405020304" pitchFamily="18" charset="0"/>
              </a:rPr>
              <a:t> - group interesting collections of things </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B713303-73B3-418F-AE36-AA75D442A657}"/>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Things in the UML</a:t>
            </a:r>
            <a:endParaRPr lang="en-US" altLang="en-US"/>
          </a:p>
        </p:txBody>
      </p:sp>
      <p:sp>
        <p:nvSpPr>
          <p:cNvPr id="11267" name="Content Placeholder 2">
            <a:extLst>
              <a:ext uri="{FF2B5EF4-FFF2-40B4-BE49-F238E27FC236}">
                <a16:creationId xmlns:a16="http://schemas.microsoft.com/office/drawing/2014/main" id="{9F6B24FC-DA57-4CDE-863A-6A1BB1291726}"/>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Structural things</a:t>
            </a:r>
          </a:p>
          <a:p>
            <a:pPr eaLnBrk="1" hangingPunct="1"/>
            <a:r>
              <a:rPr lang="en-US" altLang="en-US">
                <a:solidFill>
                  <a:srgbClr val="000000"/>
                </a:solidFill>
                <a:cs typeface="Times New Roman" panose="02020603050405020304" pitchFamily="18" charset="0"/>
              </a:rPr>
              <a:t>Behavioral things</a:t>
            </a:r>
          </a:p>
          <a:p>
            <a:pPr eaLnBrk="1" hangingPunct="1"/>
            <a:r>
              <a:rPr lang="en-US" altLang="en-US">
                <a:solidFill>
                  <a:srgbClr val="000000"/>
                </a:solidFill>
                <a:cs typeface="Times New Roman" panose="02020603050405020304" pitchFamily="18" charset="0"/>
              </a:rPr>
              <a:t>Grouping things</a:t>
            </a:r>
          </a:p>
          <a:p>
            <a:pPr eaLnBrk="1" hangingPunct="1"/>
            <a:r>
              <a:rPr lang="en-US" altLang="en-US">
                <a:solidFill>
                  <a:srgbClr val="000000"/>
                </a:solidFill>
                <a:cs typeface="Times New Roman" panose="02020603050405020304" pitchFamily="18" charset="0"/>
              </a:rPr>
              <a:t>Annotation things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B58507-D5EC-4A66-BB47-7FAFAA8386B3}"/>
</file>

<file path=customXml/itemProps2.xml><?xml version="1.0" encoding="utf-8"?>
<ds:datastoreItem xmlns:ds="http://schemas.openxmlformats.org/officeDocument/2006/customXml" ds:itemID="{95C6EBD0-43C9-48FD-A15D-E515A68D330D}"/>
</file>

<file path=customXml/itemProps3.xml><?xml version="1.0" encoding="utf-8"?>
<ds:datastoreItem xmlns:ds="http://schemas.openxmlformats.org/officeDocument/2006/customXml" ds:itemID="{77E69860-050E-4DF8-9A85-6E24FE9F863D}"/>
</file>

<file path=docProps/app.xml><?xml version="1.0" encoding="utf-8"?>
<Properties xmlns="http://schemas.openxmlformats.org/officeDocument/2006/extended-properties" xmlns:vt="http://schemas.openxmlformats.org/officeDocument/2006/docPropsVTypes">
  <TotalTime>789</TotalTime>
  <Words>1650</Words>
  <Application>Microsoft Office PowerPoint</Application>
  <PresentationFormat>On-screen Show (4:3)</PresentationFormat>
  <Paragraphs>127</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Chapter 2. Introducing the UML</vt:lpstr>
      <vt:lpstr>What is UML?</vt:lpstr>
      <vt:lpstr>Why use UML</vt:lpstr>
      <vt:lpstr>The UML is a language for Visualizing</vt:lpstr>
      <vt:lpstr>The UML is a language for Specifying</vt:lpstr>
      <vt:lpstr>The UML is a language for Constructing</vt:lpstr>
      <vt:lpstr>The UML is a language for Documenting</vt:lpstr>
      <vt:lpstr>Building blocks of the UML</vt:lpstr>
      <vt:lpstr>Things in the UML</vt:lpstr>
      <vt:lpstr>Structural things</vt:lpstr>
      <vt:lpstr>Structural thing - Class</vt:lpstr>
      <vt:lpstr>Structural thing - Interface</vt:lpstr>
      <vt:lpstr>Structural thing - Collaboration</vt:lpstr>
      <vt:lpstr>Structural thing- Use Case</vt:lpstr>
      <vt:lpstr>Structural thing- Active Class</vt:lpstr>
      <vt:lpstr>Structural thing- Component</vt:lpstr>
      <vt:lpstr>Structural thing- Artifact</vt:lpstr>
      <vt:lpstr>Structural thing- Node</vt:lpstr>
      <vt:lpstr>Behavioral Things</vt:lpstr>
      <vt:lpstr>Behavioral Thing- Interaction</vt:lpstr>
      <vt:lpstr>Behavioral Thing- State Machine</vt:lpstr>
      <vt:lpstr>Behavioral Thing- Activity</vt:lpstr>
      <vt:lpstr>Comparison among  Behavioral Things</vt:lpstr>
      <vt:lpstr>Grouping Things</vt:lpstr>
      <vt:lpstr>Grouping Thing- Package</vt:lpstr>
      <vt:lpstr>Annotational Things Note</vt:lpstr>
      <vt:lpstr>Relationships in the UML</vt:lpstr>
      <vt:lpstr>Relationship - Dependency</vt:lpstr>
      <vt:lpstr>Relationship - Association</vt:lpstr>
      <vt:lpstr>Relationship - Generalization</vt:lpstr>
      <vt:lpstr>Relationship - Realization</vt:lpstr>
      <vt:lpstr>Diagrams in the UML</vt:lpstr>
      <vt:lpstr>Diagrams in the UML</vt:lpstr>
      <vt:lpstr>Modeling a System's Architecture</vt:lpstr>
      <vt:lpstr>Evolution of Software Development Methodologies</vt:lpstr>
      <vt:lpstr>Software Development Life Cycle – Rational Unified Process (RUP)</vt:lpstr>
      <vt:lpstr>Software Development Life Cycle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51</cp:revision>
  <cp:lastPrinted>2017-06-05T10:40:42Z</cp:lastPrinted>
  <dcterms:created xsi:type="dcterms:W3CDTF">2010-05-25T07:05:39Z</dcterms:created>
  <dcterms:modified xsi:type="dcterms:W3CDTF">2021-05-22T04:36:08Z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