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306" r:id="rId7"/>
    <p:sldId id="303" r:id="rId8"/>
    <p:sldId id="280" r:id="rId9"/>
    <p:sldId id="304" r:id="rId10"/>
    <p:sldId id="313" r:id="rId11"/>
    <p:sldId id="314" r:id="rId12"/>
    <p:sldId id="270" r:id="rId13"/>
    <p:sldId id="268" r:id="rId14"/>
    <p:sldId id="269" r:id="rId15"/>
    <p:sldId id="309" r:id="rId16"/>
    <p:sldId id="310" r:id="rId17"/>
    <p:sldId id="311" r:id="rId18"/>
    <p:sldId id="312" r:id="rId19"/>
    <p:sldId id="307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  <p1510:client id="{CBF35E20-84A6-4B67-9E1B-06295687946B}" v="1" dt="2021-11-18T21:48:59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65"/>
  </p:normalViewPr>
  <p:slideViewPr>
    <p:cSldViewPr snapToGrid="0" snapToObjects="1">
      <p:cViewPr varScale="1">
        <p:scale>
          <a:sx n="89" d="100"/>
          <a:sy n="89" d="100"/>
        </p:scale>
        <p:origin x="17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NAIMUL ISLAM" userId="S::17-35067-2@student.aiub.edu::cd8cbecd-c666-4a6d-88c2-91a49fc1e352" providerId="AD" clId="Web-{CBF35E20-84A6-4B67-9E1B-06295687946B}"/>
    <pc:docChg chg="sldOrd">
      <pc:chgData name="NAIMUL ISLAM" userId="S::17-35067-2@student.aiub.edu::cd8cbecd-c666-4a6d-88c2-91a49fc1e352" providerId="AD" clId="Web-{CBF35E20-84A6-4B67-9E1B-06295687946B}" dt="2021-11-18T21:48:59.026" v="0"/>
      <pc:docMkLst>
        <pc:docMk/>
      </pc:docMkLst>
      <pc:sldChg chg="ord">
        <pc:chgData name="NAIMUL ISLAM" userId="S::17-35067-2@student.aiub.edu::cd8cbecd-c666-4a6d-88c2-91a49fc1e352" providerId="AD" clId="Web-{CBF35E20-84A6-4B67-9E1B-06295687946B}" dt="2021-11-18T21:48:59.026" v="0"/>
        <pc:sldMkLst>
          <pc:docMk/>
          <pc:sldMk cId="3651026441" sldId="30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61496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Stack Movement Predictive </a:t>
            </a:r>
            <a:br>
              <a:rPr lang="en-US" dirty="0"/>
            </a:br>
            <a:r>
              <a:rPr lang="en-US" dirty="0"/>
              <a:t>parser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CSC3220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78008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b</a:t>
                      </a:r>
                      <a:r>
                        <a:rPr lang="en-US" i="1"/>
                        <a:t>illah</a:t>
                      </a:r>
                      <a:r>
                        <a:rPr lang="en-US" i="1" dirty="0" err="1"/>
                        <a:t>.</a:t>
                      </a:r>
                      <a:r>
                        <a:rPr lang="en-US" i="1" err="1"/>
                        <a:t>masumcu</a:t>
                      </a:r>
                      <a:r>
                        <a:rPr lang="en-US" i="1"/>
                        <a:t>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 1)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AE3D1F-30C4-4D9C-8090-4AC00A963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50" y="1538887"/>
            <a:ext cx="3143899" cy="24103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98B6D0-BC4F-44B2-ABE1-C64DA7362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200910"/>
            <a:ext cx="9144000" cy="172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1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120384" cy="63340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Stack Movement a Predictive Parser (Example 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0753F-60B7-4EC4-A686-999684B59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56" y="1849849"/>
            <a:ext cx="6835462" cy="45647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315B68-AF53-4373-9DC5-0D43C046D1B5}"/>
              </a:ext>
            </a:extLst>
          </p:cNvPr>
          <p:cNvSpPr txBox="1"/>
          <p:nvPr/>
        </p:nvSpPr>
        <p:spPr>
          <a:xfrm>
            <a:off x="1460500" y="1422541"/>
            <a:ext cx="551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input String:  id + id</a:t>
            </a:r>
          </a:p>
        </p:txBody>
      </p:sp>
    </p:spTree>
    <p:extLst>
      <p:ext uri="{BB962C8B-B14F-4D97-AF65-F5344CB8AC3E}">
        <p14:creationId xmlns:p14="http://schemas.microsoft.com/office/powerpoint/2010/main" val="3518825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93265E-FE18-49A9-884C-A4DE3C9DCAEF}"/>
              </a:ext>
            </a:extLst>
          </p:cNvPr>
          <p:cNvSpPr/>
          <p:nvPr/>
        </p:nvSpPr>
        <p:spPr>
          <a:xfrm>
            <a:off x="647114" y="1529091"/>
            <a:ext cx="74558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Consider the following LL(1) grammar, which has the set of terminals </a:t>
            </a:r>
            <a:r>
              <a:rPr lang="en-US" i="1" dirty="0">
                <a:solidFill>
                  <a:srgbClr val="000000"/>
                </a:solidFill>
              </a:rPr>
              <a:t>T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b="1" dirty="0">
                <a:solidFill>
                  <a:srgbClr val="000000"/>
                </a:solidFill>
              </a:rPr>
              <a:t>a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b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ep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+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*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i="1" dirty="0">
                <a:solidFill>
                  <a:srgbClr val="000000"/>
                </a:solidFill>
              </a:rPr>
              <a:t>; 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i="1" dirty="0">
                <a:solidFill>
                  <a:srgbClr val="000000"/>
                </a:solidFill>
              </a:rPr>
              <a:t>g</a:t>
            </a:r>
            <a:r>
              <a:rPr lang="en-US" dirty="0">
                <a:solidFill>
                  <a:srgbClr val="000000"/>
                </a:solidFill>
              </a:rPr>
              <a:t>. This grammar generates regular expressions over </a:t>
            </a:r>
            <a:r>
              <a:rPr lang="en-US" i="1" dirty="0">
                <a:solidFill>
                  <a:srgbClr val="000000"/>
                </a:solidFill>
              </a:rPr>
              <a:t>f</a:t>
            </a:r>
            <a:r>
              <a:rPr lang="en-US" dirty="0">
                <a:solidFill>
                  <a:srgbClr val="000000"/>
                </a:solidFill>
              </a:rPr>
              <a:t>a,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i="1" dirty="0" err="1">
                <a:solidFill>
                  <a:srgbClr val="000000"/>
                </a:solidFill>
              </a:rPr>
              <a:t>g</a:t>
            </a:r>
            <a:r>
              <a:rPr lang="en-US" dirty="0">
                <a:solidFill>
                  <a:srgbClr val="000000"/>
                </a:solidFill>
              </a:rPr>
              <a:t>, with </a:t>
            </a:r>
            <a:r>
              <a:rPr lang="en-US" b="1" dirty="0">
                <a:solidFill>
                  <a:srgbClr val="000000"/>
                </a:solidFill>
              </a:rPr>
              <a:t>+ </a:t>
            </a:r>
            <a:r>
              <a:rPr lang="en-US" dirty="0">
                <a:solidFill>
                  <a:srgbClr val="000000"/>
                </a:solidFill>
              </a:rPr>
              <a:t>meaning the </a:t>
            </a:r>
            <a:r>
              <a:rPr lang="en-US" dirty="0" err="1">
                <a:solidFill>
                  <a:srgbClr val="000000"/>
                </a:solidFill>
              </a:rPr>
              <a:t>RegExp</a:t>
            </a:r>
            <a:r>
              <a:rPr lang="en-US" dirty="0">
                <a:solidFill>
                  <a:srgbClr val="000000"/>
                </a:solidFill>
              </a:rPr>
              <a:t> OR operator, and </a:t>
            </a:r>
            <a:r>
              <a:rPr lang="en-US" b="1" dirty="0">
                <a:solidFill>
                  <a:srgbClr val="000000"/>
                </a:solidFill>
              </a:rPr>
              <a:t>ep </a:t>
            </a:r>
            <a:r>
              <a:rPr lang="en-US" dirty="0">
                <a:solidFill>
                  <a:srgbClr val="000000"/>
                </a:solidFill>
              </a:rPr>
              <a:t>meaning the </a:t>
            </a:r>
            <a:r>
              <a:rPr lang="el-GR" dirty="0">
                <a:solidFill>
                  <a:sysClr val="windowText" lastClr="000000"/>
                </a:solidFill>
              </a:rPr>
              <a:t>ε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symbol. (Yes, this is a context free grammar for generating regular expressions!)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58DD2-EECC-4194-9D0E-DEAE14B47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5" y="3499890"/>
            <a:ext cx="28003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42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896B67-269B-4D2A-90CE-01D0EB4A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02" y="2407472"/>
            <a:ext cx="5611595" cy="20430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1A000B-335F-4005-807A-BAA33BF9B536}"/>
              </a:ext>
            </a:extLst>
          </p:cNvPr>
          <p:cNvSpPr txBox="1"/>
          <p:nvPr/>
        </p:nvSpPr>
        <p:spPr>
          <a:xfrm>
            <a:off x="1885071" y="1955409"/>
            <a:ext cx="452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FIRST and FOLLOW sets</a:t>
            </a:r>
          </a:p>
        </p:txBody>
      </p:sp>
    </p:spTree>
    <p:extLst>
      <p:ext uri="{BB962C8B-B14F-4D97-AF65-F5344CB8AC3E}">
        <p14:creationId xmlns:p14="http://schemas.microsoft.com/office/powerpoint/2010/main" val="2709730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A000B-335F-4005-807A-BAA33BF9B536}"/>
              </a:ext>
            </a:extLst>
          </p:cNvPr>
          <p:cNvSpPr txBox="1"/>
          <p:nvPr/>
        </p:nvSpPr>
        <p:spPr>
          <a:xfrm>
            <a:off x="2307101" y="1955409"/>
            <a:ext cx="452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LL (1) Parsing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28E1E-E4B2-46CD-A723-9EC9B0165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363" y="2521002"/>
            <a:ext cx="6033274" cy="307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33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8919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Parsing Table Construction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A000B-335F-4005-807A-BAA33BF9B536}"/>
              </a:ext>
            </a:extLst>
          </p:cNvPr>
          <p:cNvSpPr txBox="1"/>
          <p:nvPr/>
        </p:nvSpPr>
        <p:spPr>
          <a:xfrm>
            <a:off x="1555363" y="1405326"/>
            <a:ext cx="528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operation of an LL(1) parser on the input string ab*.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3FE51C-7E7E-4109-8D82-5B6070428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589" y="1909688"/>
            <a:ext cx="3360127" cy="482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59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References/ 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718266"/>
            <a:ext cx="8336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1. Compilers-Principles, techniques and tools (2nd Edition) V. </a:t>
            </a:r>
            <a:r>
              <a:rPr lang="en-US" dirty="0" err="1"/>
              <a:t>Aho</a:t>
            </a:r>
            <a:r>
              <a:rPr lang="en-US" dirty="0"/>
              <a:t>, </a:t>
            </a:r>
            <a:r>
              <a:rPr lang="en-US" dirty="0" err="1"/>
              <a:t>Sethi</a:t>
            </a:r>
            <a:r>
              <a:rPr lang="en-US" dirty="0"/>
              <a:t> and D. Ullman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2. Principles of Compiler Design (2nd Revised Edition 2009) A. A. Puntambekar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3. Basics of Compiler Design Torben </a:t>
            </a:r>
            <a:r>
              <a:rPr lang="en-US" dirty="0" err="1"/>
              <a:t>Mogensen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26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2251231"/>
            <a:ext cx="832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Compilers-Principles, techniques and tools (2nd Edition) V. </a:t>
            </a:r>
            <a:r>
              <a:rPr lang="en-US" dirty="0" err="1"/>
              <a:t>Aho</a:t>
            </a:r>
            <a:r>
              <a:rPr lang="en-US" dirty="0"/>
              <a:t>, </a:t>
            </a:r>
            <a:r>
              <a:rPr lang="en-US" dirty="0" err="1"/>
              <a:t>Sethi</a:t>
            </a:r>
            <a:r>
              <a:rPr lang="en-US" dirty="0"/>
              <a:t> and D. Ullman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First, Follow and Parsing Table Exercise and Practice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Non-Recursive predictive parsing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Stack Movement of Predictive parser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and Outcome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46537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review predictive parsing table construction with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elaborate the necessity of stack movement by a predictive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explain non-recursive predictive parsing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Demonstrate stack movement of a predictive parser for a certain input with example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Outcome: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student will improve their ability of FIRST, FOLLOW and parsing table construction skills.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class the students will understand non-recursive predictive parsing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students will be capable of demonstrating stack movement of a predictive parser for a certain given input string from given Grammar (CFG)</a:t>
            </a:r>
          </a:p>
        </p:txBody>
      </p:sp>
    </p:spTree>
    <p:extLst>
      <p:ext uri="{BB962C8B-B14F-4D97-AF65-F5344CB8AC3E}">
        <p14:creationId xmlns:p14="http://schemas.microsoft.com/office/powerpoint/2010/main" val="270178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7246406" cy="611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DFC112-C925-4210-8EE5-30489B039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94" y="1451611"/>
            <a:ext cx="8533125" cy="1868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81141C-8284-4A20-9A93-AEB4AD516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94" y="3428999"/>
            <a:ext cx="8565416" cy="264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6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BCA0C2-1C37-4228-9441-3A77E13BB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94" y="1223889"/>
            <a:ext cx="7670311" cy="5404083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557C2AA2-7B44-41BA-9FB8-920219FD2273}"/>
              </a:ext>
            </a:extLst>
          </p:cNvPr>
          <p:cNvSpPr txBox="1">
            <a:spLocks/>
          </p:cNvSpPr>
          <p:nvPr/>
        </p:nvSpPr>
        <p:spPr>
          <a:xfrm>
            <a:off x="335494" y="595100"/>
            <a:ext cx="7246406" cy="611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(Example)</a:t>
            </a:r>
          </a:p>
        </p:txBody>
      </p:sp>
    </p:spTree>
    <p:extLst>
      <p:ext uri="{BB962C8B-B14F-4D97-AF65-F5344CB8AC3E}">
        <p14:creationId xmlns:p14="http://schemas.microsoft.com/office/powerpoint/2010/main" val="398232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B17D65-86E7-44C1-ADDC-06BDDFC57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94" y="1412070"/>
            <a:ext cx="8433215" cy="3975855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A2045129-C0B1-4A4C-8896-DFFF58E141BD}"/>
              </a:ext>
            </a:extLst>
          </p:cNvPr>
          <p:cNvSpPr txBox="1">
            <a:spLocks/>
          </p:cNvSpPr>
          <p:nvPr/>
        </p:nvSpPr>
        <p:spPr>
          <a:xfrm>
            <a:off x="335494" y="595100"/>
            <a:ext cx="7246406" cy="611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Predictive parsing table for the grammar (Example)</a:t>
            </a:r>
          </a:p>
        </p:txBody>
      </p:sp>
    </p:spTree>
    <p:extLst>
      <p:ext uri="{BB962C8B-B14F-4D97-AF65-F5344CB8AC3E}">
        <p14:creationId xmlns:p14="http://schemas.microsoft.com/office/powerpoint/2010/main" val="184736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22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Non Recursive Predictive Parsing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Algorithm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5" y="2590398"/>
            <a:ext cx="34191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possible to build a non recursive predictive parser by maintaining a stack.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key problem during predictive parsing is that determining the production to be applied for a nonterminal.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non recursive parser looks up the production to be applied in the parsing table.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E540A-9B7C-46B8-A60D-353B9A832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610" y="2749501"/>
            <a:ext cx="50482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72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22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Non Recursive Predictive Parser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Algorithm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122" y="2212063"/>
            <a:ext cx="34050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Input: </a:t>
            </a:r>
            <a:r>
              <a:rPr lang="en-US" dirty="0"/>
              <a:t>A String (input) w, a parsing table M and a grammar G </a:t>
            </a:r>
          </a:p>
          <a:p>
            <a:r>
              <a:rPr lang="en-US" sz="2400" dirty="0"/>
              <a:t>Output: </a:t>
            </a:r>
            <a:r>
              <a:rPr lang="en-US" dirty="0"/>
              <a:t>If w is in L(G), a leftmost derivation of w; or error</a:t>
            </a:r>
          </a:p>
          <a:p>
            <a:r>
              <a:rPr lang="en-US" sz="2400" dirty="0"/>
              <a:t>Method</a:t>
            </a:r>
            <a:r>
              <a:rPr lang="en-US" dirty="0"/>
              <a:t>: Initially, the parser is in a configuration in which it has $S on the stack with S, the start symbol of G on top, and w$ in the input buffer. The program that utilizes the predictive parsing table M to produce a parse for the input </a:t>
            </a:r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FE6481-E142-46A7-BF37-34DEB2634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2212063"/>
            <a:ext cx="58102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8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22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Stack Movement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Non Recursive Predictive Parser Method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42433" y="2435897"/>
            <a:ext cx="85194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the help of FIRST, FOLLOW and associated Parse Table predictive parser makes moves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a certain input string the predictive parser makes the sequence of moves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input pointer points to the leftmost symbol of the string in the input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tracing out a leftmost derivation for the input, the productions output are those of a leftmost derivation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input symbols that have already been scanned, followed by the grammar symbols on the stack (from top to bottom), make up the left-sentential forms in the derivation.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49776831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6DCD58A38264EA2006590E480489B" ma:contentTypeVersion="8" ma:contentTypeDescription="Create a new document." ma:contentTypeScope="" ma:versionID="2aa3aeb386e3a29a656cc63138241b50">
  <xsd:schema xmlns:xsd="http://www.w3.org/2001/XMLSchema" xmlns:xs="http://www.w3.org/2001/XMLSchema" xmlns:p="http://schemas.microsoft.com/office/2006/metadata/properties" xmlns:ns2="a12ddc03-b357-499c-864f-c6204d3dd0f9" xmlns:ns3="35a47735-4560-4a85-aa30-0146f2a9dea0" targetNamespace="http://schemas.microsoft.com/office/2006/metadata/properties" ma:root="true" ma:fieldsID="3d22909f39c19ef9b699ab894625286d" ns2:_="" ns3:_="">
    <xsd:import namespace="a12ddc03-b357-499c-864f-c6204d3dd0f9"/>
    <xsd:import namespace="35a47735-4560-4a85-aa30-0146f2a9d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ddc03-b357-499c-864f-c6204d3dd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a47735-4560-4a85-aa30-0146f2a9dea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875062-02E0-41AA-8D8F-070F531C47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2ddc03-b357-499c-864f-c6204d3dd0f9"/>
    <ds:schemaRef ds:uri="35a47735-4560-4a85-aa30-0146f2a9de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5E9B23-A2AE-4743-845A-57E934A4534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CBF8295-7472-4B15-995F-F895DF7F97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221</TotalTime>
  <Words>648</Words>
  <Application>Microsoft Office PowerPoint</Application>
  <PresentationFormat>On-screen Show (4:3)</PresentationFormat>
  <Paragraphs>63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Spectrum</vt:lpstr>
      <vt:lpstr>Stack Movement Predictive  parser</vt:lpstr>
      <vt:lpstr>Lecture Outline</vt:lpstr>
      <vt:lpstr>Objective and Outcome</vt:lpstr>
      <vt:lpstr>PowerPoint Presentation</vt:lpstr>
      <vt:lpstr>PowerPoint Presentation</vt:lpstr>
      <vt:lpstr>PowerPoint Presentation</vt:lpstr>
      <vt:lpstr>Non Recursive Predictive Parsing</vt:lpstr>
      <vt:lpstr>Non Recursive Predictive Parser</vt:lpstr>
      <vt:lpstr>Stack Movement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Masum Billah</cp:lastModifiedBy>
  <cp:revision>62</cp:revision>
  <dcterms:created xsi:type="dcterms:W3CDTF">2018-12-10T17:20:29Z</dcterms:created>
  <dcterms:modified xsi:type="dcterms:W3CDTF">2021-11-18T21:48:59Z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0x0101000386DCD58A38264EA2006590E480489B</vt:lpwstr>
  </property>
</Properties>
</file>