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1" r:id="rId3"/>
    <p:sldId id="263" r:id="rId4"/>
    <p:sldId id="264" r:id="rId5"/>
    <p:sldId id="266" r:id="rId6"/>
    <p:sldId id="269" r:id="rId7"/>
    <p:sldId id="270" r:id="rId8"/>
    <p:sldId id="274" r:id="rId9"/>
    <p:sldId id="267" r:id="rId10"/>
    <p:sldId id="268" r:id="rId11"/>
    <p:sldId id="271" r:id="rId12"/>
    <p:sldId id="257" r:id="rId13"/>
    <p:sldId id="284" r:id="rId14"/>
    <p:sldId id="258" r:id="rId15"/>
    <p:sldId id="285" r:id="rId16"/>
    <p:sldId id="283" r:id="rId17"/>
    <p:sldId id="279" r:id="rId18"/>
    <p:sldId id="278" r:id="rId19"/>
    <p:sldId id="280" r:id="rId20"/>
    <p:sldId id="286" r:id="rId21"/>
    <p:sldId id="281" r:id="rId22"/>
    <p:sldId id="282" r:id="rId23"/>
    <p:sldId id="275" r:id="rId24"/>
    <p:sldId id="27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297C18-437C-4C9E-A518-7D38D539D5DE}" v="6" dt="2020-06-30T11:01:32.93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76"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hmida Alam" userId="S::fahmida@aiub.edu::6d03d80f-ace6-40ee-b702-13216bd2cf6c" providerId="AD" clId="Web-{B1297C18-437C-4C9E-A518-7D38D539D5DE}"/>
    <pc:docChg chg="modSld">
      <pc:chgData name="Fahmida Alam" userId="S::fahmida@aiub.edu::6d03d80f-ace6-40ee-b702-13216bd2cf6c" providerId="AD" clId="Web-{B1297C18-437C-4C9E-A518-7D38D539D5DE}" dt="2020-06-30T11:01:32.930" v="5" actId="20577"/>
      <pc:docMkLst>
        <pc:docMk/>
      </pc:docMkLst>
      <pc:sldChg chg="modSp">
        <pc:chgData name="Fahmida Alam" userId="S::fahmida@aiub.edu::6d03d80f-ace6-40ee-b702-13216bd2cf6c" providerId="AD" clId="Web-{B1297C18-437C-4C9E-A518-7D38D539D5DE}" dt="2020-06-30T11:01:32.930" v="4" actId="20577"/>
        <pc:sldMkLst>
          <pc:docMk/>
          <pc:sldMk cId="2883747305" sldId="274"/>
        </pc:sldMkLst>
        <pc:spChg chg="mod">
          <ac:chgData name="Fahmida Alam" userId="S::fahmida@aiub.edu::6d03d80f-ace6-40ee-b702-13216bd2cf6c" providerId="AD" clId="Web-{B1297C18-437C-4C9E-A518-7D38D539D5DE}" dt="2020-06-30T11:01:32.930" v="4" actId="20577"/>
          <ac:spMkLst>
            <pc:docMk/>
            <pc:sldMk cId="2883747305" sldId="274"/>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15D478-A33E-41B7-BA00-30F2321FB56B}"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D6A810-8C04-49C1-AF75-26581013DA20}" type="slidenum">
              <a:rPr lang="en-US" smtClean="0"/>
              <a:t>‹#›</a:t>
            </a:fld>
            <a:endParaRPr lang="en-US"/>
          </a:p>
        </p:txBody>
      </p:sp>
    </p:spTree>
    <p:extLst>
      <p:ext uri="{BB962C8B-B14F-4D97-AF65-F5344CB8AC3E}">
        <p14:creationId xmlns:p14="http://schemas.microsoft.com/office/powerpoint/2010/main" val="2394770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1</a:t>
            </a:fld>
            <a:endParaRPr lang="en-US"/>
          </a:p>
        </p:txBody>
      </p:sp>
    </p:spTree>
    <p:extLst>
      <p:ext uri="{BB962C8B-B14F-4D97-AF65-F5344CB8AC3E}">
        <p14:creationId xmlns:p14="http://schemas.microsoft.com/office/powerpoint/2010/main" val="2478343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a:t>
            </a:fld>
            <a:endParaRPr lang="en-US"/>
          </a:p>
        </p:txBody>
      </p:sp>
    </p:spTree>
    <p:extLst>
      <p:ext uri="{BB962C8B-B14F-4D97-AF65-F5344CB8AC3E}">
        <p14:creationId xmlns:p14="http://schemas.microsoft.com/office/powerpoint/2010/main" val="321707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4</a:t>
            </a:fld>
            <a:endParaRPr lang="en-US"/>
          </a:p>
        </p:txBody>
      </p:sp>
    </p:spTree>
    <p:extLst>
      <p:ext uri="{BB962C8B-B14F-4D97-AF65-F5344CB8AC3E}">
        <p14:creationId xmlns:p14="http://schemas.microsoft.com/office/powerpoint/2010/main" val="4169815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6</a:t>
            </a:fld>
            <a:endParaRPr lang="en-US"/>
          </a:p>
        </p:txBody>
      </p:sp>
    </p:spTree>
    <p:extLst>
      <p:ext uri="{BB962C8B-B14F-4D97-AF65-F5344CB8AC3E}">
        <p14:creationId xmlns:p14="http://schemas.microsoft.com/office/powerpoint/2010/main" val="4158063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22</a:t>
            </a:fld>
            <a:endParaRPr lang="en-US"/>
          </a:p>
        </p:txBody>
      </p:sp>
    </p:spTree>
    <p:extLst>
      <p:ext uri="{BB962C8B-B14F-4D97-AF65-F5344CB8AC3E}">
        <p14:creationId xmlns:p14="http://schemas.microsoft.com/office/powerpoint/2010/main" val="199990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0D6A810-8C04-49C1-AF75-26581013DA20}" type="slidenum">
              <a:rPr lang="en-US" smtClean="0"/>
              <a:t>23</a:t>
            </a:fld>
            <a:endParaRPr lang="en-US"/>
          </a:p>
        </p:txBody>
      </p:sp>
    </p:spTree>
    <p:extLst>
      <p:ext uri="{BB962C8B-B14F-4D97-AF65-F5344CB8AC3E}">
        <p14:creationId xmlns:p14="http://schemas.microsoft.com/office/powerpoint/2010/main" val="1326905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113519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Mohaimen-Bin-Noor</a:t>
            </a:r>
          </a:p>
        </p:txBody>
      </p:sp>
      <p:sp>
        <p:nvSpPr>
          <p:cNvPr id="6" name="Footer Placeholder 5"/>
          <p:cNvSpPr>
            <a:spLocks noGrp="1"/>
          </p:cNvSpPr>
          <p:nvPr>
            <p:ph type="ftr" sz="quarter" idx="11"/>
          </p:nvPr>
        </p:nvSpPr>
        <p:spPr/>
        <p:txBody>
          <a:bodyPr/>
          <a:lstStyle/>
          <a:p>
            <a:r>
              <a:rPr lang="en-US"/>
              <a:t>CSC2209 :: Object Oriented Programming 1 (JAVA)</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61591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64065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05750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8900" y="98425"/>
            <a:ext cx="11976100" cy="866775"/>
          </a:xfrm>
        </p:spPr>
        <p:txBody>
          <a:bodyPr/>
          <a:lstStyle>
            <a:lvl1pPr>
              <a:defRPr b="1" cap="small" baseline="0"/>
            </a:lvl1pPr>
          </a:lstStyle>
          <a:p>
            <a:r>
              <a:rPr lang="en-US" dirty="0"/>
              <a:t>Click to edit Master title style</a:t>
            </a:r>
          </a:p>
        </p:txBody>
      </p:sp>
      <p:sp>
        <p:nvSpPr>
          <p:cNvPr id="3" name="Content Placeholder 2"/>
          <p:cNvSpPr>
            <a:spLocks noGrp="1"/>
          </p:cNvSpPr>
          <p:nvPr>
            <p:ph idx="1"/>
          </p:nvPr>
        </p:nvSpPr>
        <p:spPr>
          <a:xfrm>
            <a:off x="88900" y="1063624"/>
            <a:ext cx="11976100" cy="5172075"/>
          </a:xfrm>
        </p:spPr>
        <p:txBody>
          <a:bodyPr/>
          <a:lstStyle>
            <a:lvl1pPr marL="457200" indent="-457200" algn="just">
              <a:spcBef>
                <a:spcPts val="1000"/>
              </a:spcBef>
              <a:buFont typeface="Wingdings" panose="05000000000000000000" pitchFamily="2" charset="2"/>
              <a:buChar char=""/>
              <a:defRPr/>
            </a:lvl1pPr>
            <a:lvl2pPr marL="685800" indent="-457200" algn="just">
              <a:buFont typeface="Wingdings 2" panose="05020102010507070707" pitchFamily="18" charset="2"/>
              <a:buChar char=""/>
              <a:defRPr/>
            </a:lvl2pPr>
            <a:lvl3pPr marL="1143000" indent="-457200" algn="just">
              <a:buFont typeface="Wingdings 2" panose="05020102010507070707" pitchFamily="18" charset="2"/>
              <a:buChar char=""/>
              <a:defRPr/>
            </a:lvl3pPr>
            <a:lvl4pPr marL="1600200" indent="-457200" algn="just">
              <a:buFont typeface="Wingdings 2" panose="05020102010507070707" pitchFamily="18" charset="2"/>
              <a:buChar char=""/>
              <a:defRPr/>
            </a:lvl4pPr>
            <a:lvl5pPr marL="2057400" indent="-457200" algn="just">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8900" y="6356350"/>
            <a:ext cx="1816100" cy="365125"/>
          </a:xfrm>
        </p:spPr>
        <p:txBody>
          <a:bodyPr/>
          <a:lstStyle>
            <a:lvl1pPr>
              <a:defRPr sz="1600"/>
            </a:lvl1pPr>
          </a:lstStyle>
          <a:p>
            <a:r>
              <a:rPr lang="en-US"/>
              <a:t>Mohaimen-Bin-Noor</a:t>
            </a:r>
            <a:endParaRPr lang="en-US" dirty="0"/>
          </a:p>
        </p:txBody>
      </p:sp>
      <p:sp>
        <p:nvSpPr>
          <p:cNvPr id="5" name="Footer Placeholder 4"/>
          <p:cNvSpPr>
            <a:spLocks noGrp="1"/>
          </p:cNvSpPr>
          <p:nvPr>
            <p:ph type="ftr" sz="quarter" idx="11"/>
          </p:nvPr>
        </p:nvSpPr>
        <p:spPr>
          <a:xfrm>
            <a:off x="3556000" y="6356350"/>
            <a:ext cx="3073400" cy="365125"/>
          </a:xfrm>
        </p:spPr>
        <p:txBody>
          <a:bodyPr/>
          <a:lstStyle>
            <a:lvl1pPr>
              <a:defRPr sz="1600"/>
            </a:lvl1pPr>
          </a:lstStyle>
          <a:p>
            <a:r>
              <a:rPr lang="en-US"/>
              <a:t>CSC2209 :: Object Oriented Programming 1 (JAVA)</a:t>
            </a:r>
            <a:endParaRPr lang="en-US" dirty="0"/>
          </a:p>
        </p:txBody>
      </p:sp>
      <p:sp>
        <p:nvSpPr>
          <p:cNvPr id="6" name="Slide Number Placeholder 5"/>
          <p:cNvSpPr>
            <a:spLocks noGrp="1"/>
          </p:cNvSpPr>
          <p:nvPr>
            <p:ph type="sldNum" sz="quarter" idx="12"/>
          </p:nvPr>
        </p:nvSpPr>
        <p:spPr>
          <a:xfrm>
            <a:off x="7048500" y="6356350"/>
            <a:ext cx="5016500" cy="365125"/>
          </a:xfrm>
        </p:spPr>
        <p:txBody>
          <a:bodyPr/>
          <a:lstStyle>
            <a:lvl1pPr>
              <a:defRPr sz="1600"/>
            </a:lvl1pPr>
          </a:lstStyle>
          <a:p>
            <a:r>
              <a:rPr lang="en-US" dirty="0"/>
              <a:t>Lecture01-Introduction </a:t>
            </a:r>
            <a:r>
              <a:rPr lang="en-US" dirty="0">
                <a:sym typeface="Wingdings" panose="05000000000000000000" pitchFamily="2" charset="2"/>
              </a:rPr>
              <a:t></a:t>
            </a:r>
            <a:r>
              <a:rPr lang="en-US" dirty="0"/>
              <a:t> </a:t>
            </a:r>
            <a:fld id="{4A983969-37C5-4618-A16D-59AABA52C744}" type="slidenum">
              <a:rPr lang="en-US" smtClean="0"/>
              <a:pPr/>
              <a:t>‹#›</a:t>
            </a:fld>
            <a:endParaRPr lang="en-US" dirty="0"/>
          </a:p>
        </p:txBody>
      </p:sp>
    </p:spTree>
    <p:extLst>
      <p:ext uri="{BB962C8B-B14F-4D97-AF65-F5344CB8AC3E}">
        <p14:creationId xmlns:p14="http://schemas.microsoft.com/office/powerpoint/2010/main" val="68328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74537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Mohaimen-Bin-Noor</a:t>
            </a:r>
          </a:p>
        </p:txBody>
      </p:sp>
      <p:sp>
        <p:nvSpPr>
          <p:cNvPr id="5" name="Footer Placeholder 4"/>
          <p:cNvSpPr>
            <a:spLocks noGrp="1"/>
          </p:cNvSpPr>
          <p:nvPr>
            <p:ph type="ftr" sz="quarter" idx="11"/>
          </p:nvPr>
        </p:nvSpPr>
        <p:spPr/>
        <p:txBody>
          <a:bodyPr/>
          <a:lstStyle/>
          <a:p>
            <a:r>
              <a:rPr lang="en-US"/>
              <a:t>CSC2209 :: Object Oriented Programming 1 (JAVA)</a:t>
            </a:r>
          </a:p>
        </p:txBody>
      </p:sp>
      <p:sp>
        <p:nvSpPr>
          <p:cNvPr id="6" name="Slide Number Placeholder 5"/>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217089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Mohaimen-Bin-Noor</a:t>
            </a:r>
          </a:p>
        </p:txBody>
      </p:sp>
      <p:sp>
        <p:nvSpPr>
          <p:cNvPr id="6" name="Footer Placeholder 5"/>
          <p:cNvSpPr>
            <a:spLocks noGrp="1"/>
          </p:cNvSpPr>
          <p:nvPr>
            <p:ph type="ftr" sz="quarter" idx="11"/>
          </p:nvPr>
        </p:nvSpPr>
        <p:spPr/>
        <p:txBody>
          <a:bodyPr/>
          <a:lstStyle/>
          <a:p>
            <a:r>
              <a:rPr lang="en-US"/>
              <a:t>CSC2209 :: Object Oriented Programming 1 (JAVA)</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432069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Mohaimen-Bin-Noor</a:t>
            </a:r>
          </a:p>
        </p:txBody>
      </p:sp>
      <p:sp>
        <p:nvSpPr>
          <p:cNvPr id="8" name="Footer Placeholder 7"/>
          <p:cNvSpPr>
            <a:spLocks noGrp="1"/>
          </p:cNvSpPr>
          <p:nvPr>
            <p:ph type="ftr" sz="quarter" idx="11"/>
          </p:nvPr>
        </p:nvSpPr>
        <p:spPr/>
        <p:txBody>
          <a:bodyPr/>
          <a:lstStyle/>
          <a:p>
            <a:r>
              <a:rPr lang="en-US"/>
              <a:t>CSC2209 :: Object Oriented Programming 1 (JAVA)</a:t>
            </a:r>
          </a:p>
        </p:txBody>
      </p:sp>
      <p:sp>
        <p:nvSpPr>
          <p:cNvPr id="9" name="Slide Number Placeholder 8"/>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1095519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Mohaimen-Bin-Noor</a:t>
            </a:r>
          </a:p>
        </p:txBody>
      </p:sp>
      <p:sp>
        <p:nvSpPr>
          <p:cNvPr id="4" name="Footer Placeholder 3"/>
          <p:cNvSpPr>
            <a:spLocks noGrp="1"/>
          </p:cNvSpPr>
          <p:nvPr>
            <p:ph type="ftr" sz="quarter" idx="11"/>
          </p:nvPr>
        </p:nvSpPr>
        <p:spPr/>
        <p:txBody>
          <a:bodyPr/>
          <a:lstStyle/>
          <a:p>
            <a:r>
              <a:rPr lang="en-US"/>
              <a:t>CSC2209 :: Object Oriented Programming 1 (JAVA)</a:t>
            </a:r>
          </a:p>
        </p:txBody>
      </p:sp>
      <p:sp>
        <p:nvSpPr>
          <p:cNvPr id="5" name="Slide Number Placeholder 4"/>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030115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Mohaimen-Bin-Noor</a:t>
            </a:r>
          </a:p>
        </p:txBody>
      </p:sp>
      <p:sp>
        <p:nvSpPr>
          <p:cNvPr id="3" name="Footer Placeholder 2"/>
          <p:cNvSpPr>
            <a:spLocks noGrp="1"/>
          </p:cNvSpPr>
          <p:nvPr>
            <p:ph type="ftr" sz="quarter" idx="11"/>
          </p:nvPr>
        </p:nvSpPr>
        <p:spPr/>
        <p:txBody>
          <a:bodyPr/>
          <a:lstStyle/>
          <a:p>
            <a:r>
              <a:rPr lang="en-US"/>
              <a:t>CSC2209 :: Object Oriented Programming 1 (JAVA)</a:t>
            </a:r>
          </a:p>
        </p:txBody>
      </p:sp>
      <p:sp>
        <p:nvSpPr>
          <p:cNvPr id="4" name="Slide Number Placeholder 3"/>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2636352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Mohaimen-Bin-Noor</a:t>
            </a:r>
          </a:p>
        </p:txBody>
      </p:sp>
      <p:sp>
        <p:nvSpPr>
          <p:cNvPr id="6" name="Footer Placeholder 5"/>
          <p:cNvSpPr>
            <a:spLocks noGrp="1"/>
          </p:cNvSpPr>
          <p:nvPr>
            <p:ph type="ftr" sz="quarter" idx="11"/>
          </p:nvPr>
        </p:nvSpPr>
        <p:spPr/>
        <p:txBody>
          <a:bodyPr/>
          <a:lstStyle/>
          <a:p>
            <a:r>
              <a:rPr lang="en-US"/>
              <a:t>CSC2209 :: Object Oriented Programming 1 (JAVA)</a:t>
            </a:r>
          </a:p>
        </p:txBody>
      </p:sp>
      <p:sp>
        <p:nvSpPr>
          <p:cNvPr id="7" name="Slide Number Placeholder 6"/>
          <p:cNvSpPr>
            <a:spLocks noGrp="1"/>
          </p:cNvSpPr>
          <p:nvPr>
            <p:ph type="sldNum" sz="quarter" idx="12"/>
          </p:nvPr>
        </p:nvSpPr>
        <p:spPr/>
        <p:txBody>
          <a:bodyPr/>
          <a:lstStyle/>
          <a:p>
            <a:fld id="{4A983969-37C5-4618-A16D-59AABA52C744}" type="slidenum">
              <a:rPr lang="en-US" smtClean="0"/>
              <a:t>‹#›</a:t>
            </a:fld>
            <a:endParaRPr lang="en-US"/>
          </a:p>
        </p:txBody>
      </p:sp>
    </p:spTree>
    <p:extLst>
      <p:ext uri="{BB962C8B-B14F-4D97-AF65-F5344CB8AC3E}">
        <p14:creationId xmlns:p14="http://schemas.microsoft.com/office/powerpoint/2010/main" val="84565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Mohaimen-Bin-Noor</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CSC2209 :: Object Oriented Programming 1 (JAVA)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983969-37C5-4618-A16D-59AABA52C744}" type="slidenum">
              <a:rPr lang="en-US" smtClean="0"/>
              <a:t>‹#›</a:t>
            </a:fld>
            <a:endParaRPr lang="en-US"/>
          </a:p>
        </p:txBody>
      </p:sp>
    </p:spTree>
    <p:extLst>
      <p:ext uri="{BB962C8B-B14F-4D97-AF65-F5344CB8AC3E}">
        <p14:creationId xmlns:p14="http://schemas.microsoft.com/office/powerpoint/2010/main" val="321690174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536030"/>
            <a:ext cx="10515600" cy="2852737"/>
          </a:xfrm>
        </p:spPr>
        <p:txBody>
          <a:bodyPr>
            <a:noAutofit/>
          </a:bodyPr>
          <a:lstStyle/>
          <a:p>
            <a:pPr algn="ctr">
              <a:lnSpc>
                <a:spcPct val="100000"/>
              </a:lnSpc>
              <a:spcBef>
                <a:spcPts val="0"/>
              </a:spcBef>
            </a:pPr>
            <a:r>
              <a:rPr lang="en-US" dirty="0">
                <a:latin typeface="Cambria" panose="02040503050406030204" pitchFamily="18" charset="0"/>
              </a:rPr>
              <a:t>CSC 1205::Object Oriented Programming 1 (JAVA)</a:t>
            </a:r>
            <a:br>
              <a:rPr lang="en-US" dirty="0">
                <a:latin typeface="Cambria" panose="02040503050406030204" pitchFamily="18" charset="0"/>
              </a:rPr>
            </a:br>
            <a:r>
              <a:rPr lang="en-US" b="1" cap="small" dirty="0">
                <a:latin typeface="Cambria" panose="02040503050406030204" pitchFamily="18" charset="0"/>
              </a:rPr>
              <a:t>Introduction</a:t>
            </a:r>
          </a:p>
        </p:txBody>
      </p:sp>
      <p:sp>
        <p:nvSpPr>
          <p:cNvPr id="3" name="Text Placeholder 2"/>
          <p:cNvSpPr>
            <a:spLocks noGrp="1"/>
          </p:cNvSpPr>
          <p:nvPr>
            <p:ph type="body" idx="1"/>
          </p:nvPr>
        </p:nvSpPr>
        <p:spPr>
          <a:xfrm>
            <a:off x="831850" y="4189863"/>
            <a:ext cx="10515600" cy="1899787"/>
          </a:xfrm>
        </p:spPr>
        <p:txBody>
          <a:bodyPr>
            <a:normAutofit/>
          </a:bodyPr>
          <a:lstStyle/>
          <a:p>
            <a:pPr algn="r">
              <a:lnSpc>
                <a:spcPct val="120000"/>
              </a:lnSpc>
              <a:spcBef>
                <a:spcPts val="0"/>
              </a:spcBef>
            </a:pPr>
            <a:r>
              <a:rPr lang="en-US" sz="3000" dirty="0" err="1" smtClean="0">
                <a:solidFill>
                  <a:schemeClr val="tx1"/>
                </a:solidFill>
                <a:latin typeface="Cambria" panose="02040503050406030204" pitchFamily="18" charset="0"/>
                <a:cs typeface="Times New Roman" panose="02020603050405020304" pitchFamily="18" charset="0"/>
              </a:rPr>
              <a:t>Kawser</a:t>
            </a:r>
            <a:r>
              <a:rPr lang="en-US" sz="3000" dirty="0" smtClean="0">
                <a:solidFill>
                  <a:schemeClr val="tx1"/>
                </a:solidFill>
                <a:latin typeface="Cambria" panose="02040503050406030204" pitchFamily="18" charset="0"/>
                <a:cs typeface="Times New Roman" panose="02020603050405020304" pitchFamily="18" charset="0"/>
              </a:rPr>
              <a:t> </a:t>
            </a:r>
            <a:r>
              <a:rPr lang="en-US" sz="3000" dirty="0" err="1" smtClean="0">
                <a:solidFill>
                  <a:schemeClr val="tx1"/>
                </a:solidFill>
                <a:latin typeface="Cambria" panose="02040503050406030204" pitchFamily="18" charset="0"/>
                <a:cs typeface="Times New Roman" panose="02020603050405020304" pitchFamily="18" charset="0"/>
              </a:rPr>
              <a:t>Irom</a:t>
            </a:r>
            <a:r>
              <a:rPr lang="en-US" sz="3000" dirty="0" smtClean="0">
                <a:solidFill>
                  <a:schemeClr val="tx1"/>
                </a:solidFill>
                <a:latin typeface="Cambria" panose="02040503050406030204" pitchFamily="18" charset="0"/>
                <a:cs typeface="Times New Roman" panose="02020603050405020304" pitchFamily="18" charset="0"/>
              </a:rPr>
              <a:t> </a:t>
            </a:r>
            <a:r>
              <a:rPr lang="en-US" sz="3000" dirty="0" err="1" smtClean="0">
                <a:solidFill>
                  <a:schemeClr val="tx1"/>
                </a:solidFill>
                <a:latin typeface="Cambria" panose="02040503050406030204" pitchFamily="18" charset="0"/>
                <a:cs typeface="Times New Roman" panose="02020603050405020304" pitchFamily="18" charset="0"/>
              </a:rPr>
              <a:t>Rushee</a:t>
            </a:r>
            <a:endParaRPr lang="en-US" sz="3000" dirty="0">
              <a:solidFill>
                <a:schemeClr val="tx1"/>
              </a:solidFill>
              <a:latin typeface="Cambria" panose="02040503050406030204" pitchFamily="18" charset="0"/>
              <a:cs typeface="Times New Roman" panose="02020603050405020304" pitchFamily="18" charset="0"/>
            </a:endParaRP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Assistant Professor,</a:t>
            </a:r>
            <a:r>
              <a:rPr lang="en-US" sz="1700" dirty="0" smtClean="0">
                <a:solidFill>
                  <a:schemeClr val="tx1"/>
                </a:solidFill>
                <a:latin typeface="Cambria" panose="02040503050406030204" pitchFamily="18" charset="0"/>
                <a:cs typeface="Times New Roman" panose="02020603050405020304" pitchFamily="18" charset="0"/>
              </a:rPr>
              <a:t> </a:t>
            </a:r>
            <a:r>
              <a:rPr lang="en-US" sz="1700" dirty="0">
                <a:solidFill>
                  <a:schemeClr val="tx1"/>
                </a:solidFill>
                <a:latin typeface="Cambria" panose="02040503050406030204" pitchFamily="18" charset="0"/>
                <a:cs typeface="Times New Roman" panose="02020603050405020304" pitchFamily="18" charset="0"/>
              </a:rPr>
              <a:t>Department of Computer Science</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Faculty of Science &amp; Technology</a:t>
            </a:r>
          </a:p>
          <a:p>
            <a:pPr algn="r">
              <a:lnSpc>
                <a:spcPct val="120000"/>
              </a:lnSpc>
              <a:spcBef>
                <a:spcPts val="0"/>
              </a:spcBef>
            </a:pPr>
            <a:r>
              <a:rPr lang="en-US" sz="1700" dirty="0">
                <a:solidFill>
                  <a:schemeClr val="tx1"/>
                </a:solidFill>
                <a:latin typeface="Cambria" panose="02040503050406030204" pitchFamily="18" charset="0"/>
                <a:cs typeface="Times New Roman" panose="02020603050405020304" pitchFamily="18" charset="0"/>
              </a:rPr>
              <a:t>American International University-Bangladesh (AIUB)</a:t>
            </a:r>
          </a:p>
          <a:p>
            <a:pPr algn="r">
              <a:lnSpc>
                <a:spcPct val="120000"/>
              </a:lnSpc>
              <a:spcBef>
                <a:spcPts val="0"/>
              </a:spcBef>
            </a:pPr>
            <a:r>
              <a:rPr lang="en-US" sz="1700" dirty="0" smtClean="0">
                <a:solidFill>
                  <a:schemeClr val="tx1"/>
                </a:solidFill>
                <a:latin typeface="Cambria" panose="02040503050406030204" pitchFamily="18" charset="0"/>
                <a:cs typeface="Times New Roman" panose="02020603050405020304" pitchFamily="18" charset="0"/>
              </a:rPr>
              <a:t>rushee</a:t>
            </a:r>
            <a:r>
              <a:rPr lang="en-US" sz="1700" dirty="0" smtClean="0">
                <a:solidFill>
                  <a:schemeClr val="tx1"/>
                </a:solidFill>
                <a:latin typeface="Cambria" panose="02040503050406030204" pitchFamily="18" charset="0"/>
                <a:cs typeface="Times New Roman" panose="02020603050405020304" pitchFamily="18" charset="0"/>
              </a:rPr>
              <a:t>@aiub.edu</a:t>
            </a:r>
            <a:endParaRPr lang="en-US" sz="1700" dirty="0">
              <a:solidFill>
                <a:schemeClr val="tx1"/>
              </a:solidFill>
              <a:latin typeface="Cambria" panose="02040503050406030204" pitchFamily="18" charset="0"/>
              <a:cs typeface="Times New Roman" panose="02020603050405020304" pitchFamily="18" charset="0"/>
            </a:endParaRPr>
          </a:p>
        </p:txBody>
      </p:sp>
      <p:sp>
        <p:nvSpPr>
          <p:cNvPr id="5" name="Footer Placeholder 4"/>
          <p:cNvSpPr>
            <a:spLocks noGrp="1"/>
          </p:cNvSpPr>
          <p:nvPr>
            <p:ph type="ftr" sz="quarter" idx="11"/>
          </p:nvPr>
        </p:nvSpPr>
        <p:spPr>
          <a:xfrm>
            <a:off x="4038599" y="6356350"/>
            <a:ext cx="4676775" cy="365125"/>
          </a:xfrm>
        </p:spPr>
        <p:txBody>
          <a:bodyPr/>
          <a:lstStyle/>
          <a:p>
            <a:r>
              <a:rPr lang="en-US" sz="1600"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23404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Resources &amp; References</a:t>
            </a:r>
          </a:p>
        </p:txBody>
      </p:sp>
      <p:sp>
        <p:nvSpPr>
          <p:cNvPr id="3" name="Content Placeholder 2"/>
          <p:cNvSpPr>
            <a:spLocks noGrp="1"/>
          </p:cNvSpPr>
          <p:nvPr>
            <p:ph idx="1"/>
          </p:nvPr>
        </p:nvSpPr>
        <p:spPr/>
        <p:txBody>
          <a:bodyPr>
            <a:noAutofit/>
          </a:bodyPr>
          <a:lstStyle/>
          <a:p>
            <a:pPr lvl="0"/>
            <a:r>
              <a:rPr lang="en-US" sz="3200" dirty="0">
                <a:latin typeface="Cambria" panose="02040503050406030204" pitchFamily="18" charset="0"/>
              </a:rPr>
              <a:t>Java Complete Reference, 7th Edition, By Herbert </a:t>
            </a:r>
            <a:r>
              <a:rPr lang="en-US" sz="3200" dirty="0" err="1">
                <a:latin typeface="Cambria" panose="02040503050406030204" pitchFamily="18" charset="0"/>
              </a:rPr>
              <a:t>Schildt</a:t>
            </a:r>
            <a:r>
              <a:rPr lang="en-US" sz="3200" dirty="0">
                <a:latin typeface="Cambria" panose="02040503050406030204" pitchFamily="18" charset="0"/>
              </a:rPr>
              <a:t>.</a:t>
            </a:r>
          </a:p>
          <a:p>
            <a:pPr lvl="0"/>
            <a:r>
              <a:rPr lang="en-US" sz="3200" dirty="0">
                <a:latin typeface="Cambria" panose="02040503050406030204" pitchFamily="18" charset="0"/>
              </a:rPr>
              <a:t>A Programmer’s Guide to Java™ SCJP Certification A Comprehensive Primer, 3</a:t>
            </a:r>
            <a:r>
              <a:rPr lang="en-US" sz="3200" baseline="30000" dirty="0">
                <a:latin typeface="Cambria" panose="02040503050406030204" pitchFamily="18" charset="0"/>
              </a:rPr>
              <a:t>rd</a:t>
            </a:r>
            <a:r>
              <a:rPr lang="en-US" sz="3200" dirty="0">
                <a:latin typeface="Cambria" panose="02040503050406030204" pitchFamily="18" charset="0"/>
              </a:rPr>
              <a:t> edition, by Khalid A. Mughal and Rolf W. Rasmussen</a:t>
            </a:r>
          </a:p>
          <a:p>
            <a:pPr lvl="0"/>
            <a:r>
              <a:rPr lang="en-US" sz="3200" dirty="0">
                <a:latin typeface="Cambria" panose="02040503050406030204" pitchFamily="18" charset="0"/>
              </a:rPr>
              <a:t>Java How to Program Java, 9th Edition, By </a:t>
            </a:r>
            <a:r>
              <a:rPr lang="en-US" sz="3200" dirty="0" err="1">
                <a:latin typeface="Cambria" panose="02040503050406030204" pitchFamily="18" charset="0"/>
              </a:rPr>
              <a:t>Deitel</a:t>
            </a:r>
            <a:r>
              <a:rPr lang="en-US" sz="3200" dirty="0">
                <a:latin typeface="Cambria" panose="02040503050406030204" pitchFamily="18" charset="0"/>
              </a:rPr>
              <a:t> and </a:t>
            </a:r>
            <a:r>
              <a:rPr lang="en-US" sz="3200" dirty="0" err="1">
                <a:latin typeface="Cambria" panose="02040503050406030204" pitchFamily="18" charset="0"/>
              </a:rPr>
              <a:t>Deitel</a:t>
            </a:r>
            <a:r>
              <a:rPr lang="en-US" sz="3200" dirty="0">
                <a:latin typeface="Cambria" panose="02040503050406030204" pitchFamily="18" charset="0"/>
              </a:rPr>
              <a:t>.</a:t>
            </a:r>
          </a:p>
          <a:p>
            <a:pPr lvl="0"/>
            <a:r>
              <a:rPr lang="en-US" sz="3200" dirty="0">
                <a:latin typeface="Cambria" panose="02040503050406030204" pitchFamily="18" charset="0"/>
              </a:rPr>
              <a:t>The Java Language Specification, By J. Gosling, B. Joy, G. Steele, </a:t>
            </a:r>
            <a:r>
              <a:rPr lang="en-US" sz="3200" dirty="0" err="1">
                <a:latin typeface="Cambria" panose="02040503050406030204" pitchFamily="18" charset="0"/>
              </a:rPr>
              <a:t>G.Bracha</a:t>
            </a:r>
            <a:r>
              <a:rPr lang="en-US" sz="3200" dirty="0">
                <a:latin typeface="Cambria" panose="02040503050406030204" pitchFamily="18" charset="0"/>
              </a:rPr>
              <a:t> and A. Buckley</a:t>
            </a:r>
          </a:p>
          <a:p>
            <a:pPr lvl="0"/>
            <a:r>
              <a:rPr lang="en-US" sz="3200" dirty="0">
                <a:latin typeface="Cambria" panose="02040503050406030204" pitchFamily="18" charset="0"/>
              </a:rPr>
              <a:t>Introduction to Programming Using Java, 6th Edition, By David j. Eck</a:t>
            </a:r>
          </a:p>
          <a:p>
            <a:pPr lvl="0"/>
            <a:r>
              <a:rPr lang="en-US" sz="3200" dirty="0">
                <a:latin typeface="Cambria" panose="02040503050406030204" pitchFamily="18" charset="0"/>
              </a:rPr>
              <a:t>Head First Java, By Kathy Sierra and Bert Bates</a:t>
            </a:r>
          </a:p>
        </p:txBody>
      </p:sp>
      <p:sp>
        <p:nvSpPr>
          <p:cNvPr id="5" name="Footer Placeholder 4"/>
          <p:cNvSpPr>
            <a:spLocks noGrp="1"/>
          </p:cNvSpPr>
          <p:nvPr>
            <p:ph type="ftr" sz="quarter" idx="11"/>
          </p:nvPr>
        </p:nvSpPr>
        <p:spPr>
          <a:xfrm>
            <a:off x="3556000" y="6356350"/>
            <a:ext cx="4687888"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312902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Evaluation</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989587706"/>
              </p:ext>
            </p:extLst>
          </p:nvPr>
        </p:nvGraphicFramePr>
        <p:xfrm>
          <a:off x="214313" y="822323"/>
          <a:ext cx="11744331" cy="5121390"/>
        </p:xfrm>
        <a:graphic>
          <a:graphicData uri="http://schemas.openxmlformats.org/drawingml/2006/table">
            <a:tbl>
              <a:tblPr firstRow="1" firstCol="1" lastRow="1" lastCol="1" bandRow="1" bandCol="1">
                <a:tableStyleId>{F5AB1C69-6EDB-4FF4-983F-18BD219EF322}</a:tableStyleId>
              </a:tblPr>
              <a:tblGrid>
                <a:gridCol w="2257425">
                  <a:extLst>
                    <a:ext uri="{9D8B030D-6E8A-4147-A177-3AD203B41FA5}">
                      <a16:colId xmlns:a16="http://schemas.microsoft.com/office/drawing/2014/main" xmlns="" val="20000"/>
                    </a:ext>
                  </a:extLst>
                </a:gridCol>
                <a:gridCol w="6972301">
                  <a:extLst>
                    <a:ext uri="{9D8B030D-6E8A-4147-A177-3AD203B41FA5}">
                      <a16:colId xmlns:a16="http://schemas.microsoft.com/office/drawing/2014/main" xmlns="" val="20001"/>
                    </a:ext>
                  </a:extLst>
                </a:gridCol>
                <a:gridCol w="1228726">
                  <a:extLst>
                    <a:ext uri="{9D8B030D-6E8A-4147-A177-3AD203B41FA5}">
                      <a16:colId xmlns:a16="http://schemas.microsoft.com/office/drawing/2014/main" xmlns="" val="20002"/>
                    </a:ext>
                  </a:extLst>
                </a:gridCol>
                <a:gridCol w="1285879">
                  <a:extLst>
                    <a:ext uri="{9D8B030D-6E8A-4147-A177-3AD203B41FA5}">
                      <a16:colId xmlns:a16="http://schemas.microsoft.com/office/drawing/2014/main" xmlns="" val="20003"/>
                    </a:ext>
                  </a:extLst>
                </a:gridCol>
              </a:tblGrid>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Midterm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b="0" kern="1200" dirty="0">
                          <a:solidFill>
                            <a:schemeClr val="tx1"/>
                          </a:solidFill>
                          <a:effectLst/>
                          <a:latin typeface="Cambria" panose="02040503050406030204" pitchFamily="18" charset="0"/>
                          <a:ea typeface="+mn-ea"/>
                          <a:cs typeface="Times New Roman" panose="02020603050405020304" pitchFamily="18" charset="0"/>
                        </a:rPr>
                        <a:t>Quiz (Best</a:t>
                      </a:r>
                      <a:r>
                        <a:rPr lang="en-US" sz="2800" b="0" kern="1200" baseline="0" dirty="0">
                          <a:solidFill>
                            <a:schemeClr val="tx1"/>
                          </a:solidFill>
                          <a:effectLst/>
                          <a:latin typeface="Cambria" panose="02040503050406030204" pitchFamily="18" charset="0"/>
                          <a:ea typeface="+mn-ea"/>
                          <a:cs typeface="Times New Roman" panose="02020603050405020304" pitchFamily="18" charset="0"/>
                        </a:rPr>
                        <a:t> One</a:t>
                      </a:r>
                      <a:r>
                        <a:rPr lang="en-US" sz="2800" b="0" kern="1200" dirty="0">
                          <a:solidFill>
                            <a:schemeClr val="tx1"/>
                          </a:solidFill>
                          <a:effectLst/>
                          <a:latin typeface="Cambria" panose="02040503050406030204" pitchFamily="18" charset="0"/>
                          <a:ea typeface="+mn-ea"/>
                          <a:cs typeface="Times New Roman" panose="02020603050405020304" pitchFamily="18" charset="0"/>
                        </a:rPr>
                        <a:t>)</a:t>
                      </a: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0" dirty="0">
                          <a:solidFill>
                            <a:schemeClr val="tx1"/>
                          </a:solidFill>
                          <a:effectLst/>
                          <a:latin typeface="Cambria" panose="02040503050406030204" pitchFamily="18" charset="0"/>
                          <a:cs typeface="Times New Roman" panose="02020603050405020304" pitchFamily="18" charset="0"/>
                        </a:rPr>
                        <a:t>30</a:t>
                      </a:r>
                      <a:endParaRPr lang="en-US" sz="2800" b="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Midterm Written Exam</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50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2"/>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Midterm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Cambria" panose="02040503050406030204" pitchFamily="18" charset="0"/>
                          <a:ea typeface="+mn-ea"/>
                          <a:cs typeface="+mn-cs"/>
                        </a:rPr>
                        <a:t>50%</a:t>
                      </a: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Final term</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Quiz (Best One)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Laboratory Performance/Assignment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ea typeface="+mn-ea"/>
                          <a:cs typeface="Times New Roman" panose="02020603050405020304" pitchFamily="18" charset="0"/>
                        </a:rPr>
                        <a:t>30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ea typeface="+mn-ea"/>
                          <a:cs typeface="Times New Roman" panose="02020603050405020304" pitchFamily="18" charset="0"/>
                        </a:rPr>
                        <a:t>Project</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20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6"/>
                  </a:ext>
                </a:extLst>
              </a:tr>
              <a:tr h="234734">
                <a:tc>
                  <a:txBody>
                    <a:bodyPr/>
                    <a:lstStyle/>
                    <a:p>
                      <a:pPr marL="0" marR="0">
                        <a:spcBef>
                          <a:spcPts val="0"/>
                        </a:spcBef>
                        <a:spcAft>
                          <a:spcPts val="0"/>
                        </a:spcAft>
                      </a:pP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Project Report</a:t>
                      </a:r>
                    </a:p>
                  </a:txBody>
                  <a:tcPr marL="68580" marR="68580"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10</a:t>
                      </a:r>
                    </a:p>
                  </a:txBody>
                  <a:tcPr marL="68580" marR="68580"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t>Viva</a:t>
                      </a:r>
                    </a:p>
                  </a:txBody>
                  <a:tcPr marL="68580" marR="68580"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dirty="0">
                          <a:solidFill>
                            <a:schemeClr val="tx1"/>
                          </a:solidFill>
                          <a:effectLst/>
                          <a:latin typeface="Cambria" panose="02040503050406030204" pitchFamily="18" charset="0"/>
                          <a:ea typeface="+mn-ea"/>
                          <a:cs typeface="Times New Roman" panose="02020603050405020304" pitchFamily="18" charset="0"/>
                        </a:rPr>
                        <a:t>10</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800" b="1" kern="1200" dirty="0">
                        <a:solidFill>
                          <a:schemeClr val="tx1"/>
                        </a:solidFill>
                        <a:effectLst/>
                        <a:latin typeface="Cambria" panose="02040503050406030204" pitchFamily="18" charset="0"/>
                        <a:ea typeface="+mn-ea"/>
                        <a:cs typeface="+mn-cs"/>
                      </a:endParaRP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8"/>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 </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Final Term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100</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800" b="1" kern="1200" dirty="0">
                          <a:solidFill>
                            <a:schemeClr val="tx1"/>
                          </a:solidFill>
                          <a:effectLst/>
                          <a:latin typeface="Cambria" panose="02040503050406030204" pitchFamily="18" charset="0"/>
                          <a:ea typeface="+mn-ea"/>
                          <a:cs typeface="+mn-cs"/>
                        </a:rPr>
                        <a:t>50%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9"/>
                  </a:ext>
                </a:extLst>
              </a:tr>
              <a:tr h="469467">
                <a:tc>
                  <a:txBody>
                    <a:bodyPr/>
                    <a:lstStyle/>
                    <a:p>
                      <a:pPr marL="0" marR="0">
                        <a:spcBef>
                          <a:spcPts val="0"/>
                        </a:spcBef>
                        <a:spcAft>
                          <a:spcPts val="0"/>
                        </a:spcAft>
                      </a:pPr>
                      <a:r>
                        <a:rPr lang="en-US" sz="2800" b="1" dirty="0">
                          <a:solidFill>
                            <a:schemeClr val="tx1"/>
                          </a:solidFill>
                          <a:effectLst/>
                          <a:latin typeface="Cambria" panose="02040503050406030204" pitchFamily="18" charset="0"/>
                          <a:cs typeface="Times New Roman" panose="02020603050405020304" pitchFamily="18" charset="0"/>
                        </a:rPr>
                        <a:t>Grand Total</a:t>
                      </a:r>
                      <a:endParaRPr lang="en-US" sz="2800" b="1"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800" dirty="0">
                          <a:solidFill>
                            <a:schemeClr val="tx1"/>
                          </a:solidFill>
                          <a:effectLst/>
                          <a:latin typeface="Cambria" panose="02040503050406030204" pitchFamily="18" charset="0"/>
                          <a:cs typeface="Times New Roman" panose="02020603050405020304" pitchFamily="18" charset="0"/>
                        </a:rPr>
                        <a:t>Final Grade of the Course</a:t>
                      </a:r>
                      <a:endParaRPr lang="en-US" sz="2800" dirty="0">
                        <a:solidFill>
                          <a:schemeClr val="tx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800" b="1" kern="1200" dirty="0">
                          <a:solidFill>
                            <a:schemeClr val="tx1"/>
                          </a:solidFill>
                          <a:effectLst/>
                          <a:latin typeface="Cambria" panose="02040503050406030204" pitchFamily="18" charset="0"/>
                          <a:ea typeface="+mn-ea"/>
                          <a:cs typeface="+mn-cs"/>
                        </a:rPr>
                        <a:t>100</a:t>
                      </a:r>
                    </a:p>
                  </a:txBody>
                  <a:tcPr marL="68580" marR="68580"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0"/>
                  </a:ext>
                </a:extLst>
              </a:tr>
            </a:tbl>
          </a:graphicData>
        </a:graphic>
      </p:graphicFrame>
      <p:sp>
        <p:nvSpPr>
          <p:cNvPr id="5" name="Footer Placeholder 4"/>
          <p:cNvSpPr>
            <a:spLocks noGrp="1"/>
          </p:cNvSpPr>
          <p:nvPr>
            <p:ph type="ftr" sz="quarter" idx="11"/>
          </p:nvPr>
        </p:nvSpPr>
        <p:spPr>
          <a:xfrm>
            <a:off x="3555999" y="6356350"/>
            <a:ext cx="4602163"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4122203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Classroom Policies</a:t>
            </a:r>
          </a:p>
        </p:txBody>
      </p:sp>
      <p:sp>
        <p:nvSpPr>
          <p:cNvPr id="3" name="Content Placeholder 2"/>
          <p:cNvSpPr>
            <a:spLocks noGrp="1"/>
          </p:cNvSpPr>
          <p:nvPr>
            <p:ph idx="1"/>
          </p:nvPr>
        </p:nvSpPr>
        <p:spPr/>
        <p:txBody>
          <a:bodyPr>
            <a:normAutofit/>
          </a:bodyPr>
          <a:lstStyle/>
          <a:p>
            <a:r>
              <a:rPr lang="en-US" b="1" i="1" dirty="0">
                <a:latin typeface="Cambria" panose="02040503050406030204" pitchFamily="18" charset="0"/>
              </a:rPr>
              <a:t>Must </a:t>
            </a:r>
            <a:r>
              <a:rPr lang="en-US" dirty="0">
                <a:latin typeface="Cambria" panose="02040503050406030204" pitchFamily="18" charset="0"/>
              </a:rPr>
              <a:t>be present inside the class within 10 minutes from the start time of the class.</a:t>
            </a:r>
          </a:p>
          <a:p>
            <a:r>
              <a:rPr lang="en-US" b="1" i="1" dirty="0">
                <a:latin typeface="Cambria" panose="02040503050406030204" pitchFamily="18" charset="0"/>
              </a:rPr>
              <a:t>Class Break</a:t>
            </a:r>
            <a:r>
              <a:rPr lang="en-US" dirty="0">
                <a:latin typeface="Cambria" panose="02040503050406030204" pitchFamily="18" charset="0"/>
              </a:rPr>
              <a:t>: I would prefer to start and leave the class the class in due time. </a:t>
            </a:r>
            <a:r>
              <a:rPr lang="en-US">
                <a:latin typeface="Cambria" panose="02040503050406030204" pitchFamily="18" charset="0"/>
              </a:rPr>
              <a:t>A </a:t>
            </a:r>
            <a:r>
              <a:rPr lang="en-US" smtClean="0">
                <a:latin typeface="Cambria" panose="02040503050406030204" pitchFamily="18" charset="0"/>
              </a:rPr>
              <a:t>10 </a:t>
            </a:r>
            <a:r>
              <a:rPr lang="en-US" dirty="0">
                <a:latin typeface="Cambria" panose="02040503050406030204" pitchFamily="18" charset="0"/>
              </a:rPr>
              <a:t>minutes break will be given in Theory Class </a:t>
            </a:r>
            <a:r>
              <a:rPr lang="en-US">
                <a:latin typeface="Cambria" panose="02040503050406030204" pitchFamily="18" charset="0"/>
              </a:rPr>
              <a:t>and </a:t>
            </a:r>
            <a:r>
              <a:rPr lang="en-US" smtClean="0">
                <a:latin typeface="Cambria" panose="02040503050406030204" pitchFamily="18" charset="0"/>
              </a:rPr>
              <a:t>20 </a:t>
            </a:r>
            <a:r>
              <a:rPr lang="en-US" dirty="0">
                <a:latin typeface="Cambria" panose="02040503050406030204" pitchFamily="18" charset="0"/>
              </a:rPr>
              <a:t>minutes break will be given in Laboratory Class.</a:t>
            </a:r>
          </a:p>
          <a:p>
            <a:r>
              <a:rPr lang="en-US" dirty="0">
                <a:latin typeface="Cambria" panose="02040503050406030204" pitchFamily="18" charset="0"/>
              </a:rPr>
              <a:t>Students are suggested to ask questions during or after the lecture.</a:t>
            </a:r>
          </a:p>
          <a:p>
            <a:r>
              <a:rPr lang="en-US" b="1" i="1" dirty="0">
                <a:latin typeface="Cambria" panose="02040503050406030204" pitchFamily="18" charset="0"/>
              </a:rPr>
              <a:t>Late in Class</a:t>
            </a:r>
            <a:r>
              <a:rPr lang="en-US" dirty="0">
                <a:latin typeface="Cambria" panose="02040503050406030204" pitchFamily="18" charset="0"/>
              </a:rPr>
              <a:t>: </a:t>
            </a:r>
          </a:p>
          <a:p>
            <a:pPr lvl="1"/>
            <a:r>
              <a:rPr lang="en-US" dirty="0">
                <a:latin typeface="Cambria" panose="02040503050406030204" pitchFamily="18" charset="0"/>
              </a:rPr>
              <a:t>The door will be locked after 10 minutes. Students who will arrive after closing the door, will be considered as Late.</a:t>
            </a:r>
          </a:p>
          <a:p>
            <a:pPr lvl="1"/>
            <a:r>
              <a:rPr lang="en-US" dirty="0">
                <a:solidFill>
                  <a:srgbClr val="FF0000"/>
                </a:solidFill>
                <a:latin typeface="Cambria" panose="02040503050406030204" pitchFamily="18" charset="0"/>
              </a:rPr>
              <a:t>A late student will be allowed to enter the class whenever I unlock the door.</a:t>
            </a:r>
          </a:p>
          <a:p>
            <a:pPr lvl="1"/>
            <a:r>
              <a:rPr lang="en-US" dirty="0">
                <a:solidFill>
                  <a:srgbClr val="FF0000"/>
                </a:solidFill>
                <a:latin typeface="Cambria" panose="02040503050406030204" pitchFamily="18" charset="0"/>
              </a:rPr>
              <a:t>Late during Quiz will not be given any additional time.</a:t>
            </a:r>
          </a:p>
        </p:txBody>
      </p:sp>
      <p:sp>
        <p:nvSpPr>
          <p:cNvPr id="6" name="Footer Placeholder 5"/>
          <p:cNvSpPr>
            <a:spLocks noGrp="1"/>
          </p:cNvSpPr>
          <p:nvPr>
            <p:ph type="ftr" sz="quarter" idx="11"/>
          </p:nvPr>
        </p:nvSpPr>
        <p:spPr>
          <a:xfrm>
            <a:off x="3556000" y="6356350"/>
            <a:ext cx="5030788"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363727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Policies</a:t>
            </a:r>
          </a:p>
        </p:txBody>
      </p:sp>
      <p:sp>
        <p:nvSpPr>
          <p:cNvPr id="3" name="Content Placeholder 2"/>
          <p:cNvSpPr>
            <a:spLocks noGrp="1"/>
          </p:cNvSpPr>
          <p:nvPr>
            <p:ph idx="1"/>
          </p:nvPr>
        </p:nvSpPr>
        <p:spPr/>
        <p:txBody>
          <a:bodyPr/>
          <a:lstStyle/>
          <a:p>
            <a:r>
              <a:rPr lang="en-US" dirty="0">
                <a:latin typeface="Cambria" panose="02040503050406030204" pitchFamily="18" charset="0"/>
              </a:rPr>
              <a:t>Attendance</a:t>
            </a:r>
          </a:p>
          <a:p>
            <a:r>
              <a:rPr lang="en-US" dirty="0">
                <a:latin typeface="Cambria" panose="02040503050406030204" pitchFamily="18" charset="0"/>
              </a:rPr>
              <a:t>Laboratory Policies</a:t>
            </a:r>
          </a:p>
          <a:p>
            <a:r>
              <a:rPr lang="en-US" dirty="0">
                <a:latin typeface="Cambria" panose="02040503050406030204" pitchFamily="18" charset="0"/>
              </a:rPr>
              <a:t>Makeup Evaluation (quiz, assignment, etc.) </a:t>
            </a:r>
          </a:p>
          <a:p>
            <a:r>
              <a:rPr lang="en-US" dirty="0">
                <a:latin typeface="Cambria" panose="02040503050406030204" pitchFamily="18" charset="0"/>
              </a:rPr>
              <a:t>Grading Policies</a:t>
            </a:r>
          </a:p>
          <a:p>
            <a:r>
              <a:rPr lang="en-US" dirty="0">
                <a:latin typeface="Cambria" panose="02040503050406030204" pitchFamily="18" charset="0"/>
              </a:rPr>
              <a:t>Dropping a Course</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5159375"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3637739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Cambria" panose="02040503050406030204" pitchFamily="18" charset="0"/>
              </a:rPr>
              <a:t>Attendance</a:t>
            </a:r>
          </a:p>
        </p:txBody>
      </p:sp>
      <p:sp>
        <p:nvSpPr>
          <p:cNvPr id="3" name="Content Placeholder 2"/>
          <p:cNvSpPr>
            <a:spLocks noGrp="1"/>
          </p:cNvSpPr>
          <p:nvPr>
            <p:ph idx="1"/>
          </p:nvPr>
        </p:nvSpPr>
        <p:spPr/>
        <p:txBody>
          <a:bodyPr>
            <a:normAutofit/>
          </a:bodyPr>
          <a:lstStyle/>
          <a:p>
            <a:r>
              <a:rPr lang="en-US" i="1" dirty="0">
                <a:latin typeface="Cambria" panose="02040503050406030204" pitchFamily="18" charset="0"/>
              </a:rPr>
              <a:t>At least</a:t>
            </a:r>
            <a:r>
              <a:rPr lang="en-US" dirty="0">
                <a:latin typeface="Cambria" panose="02040503050406030204" pitchFamily="18" charset="0"/>
              </a:rPr>
              <a:t> 70% presence is required by the student. Failing to attend 70% classes will result into a “UW”.</a:t>
            </a:r>
          </a:p>
          <a:p>
            <a:r>
              <a:rPr lang="en-US" dirty="0">
                <a:latin typeface="Cambria" panose="02040503050406030204" pitchFamily="18" charset="0"/>
              </a:rPr>
              <a:t>Absence due to medical issues will be considered.</a:t>
            </a:r>
          </a:p>
          <a:p>
            <a:r>
              <a:rPr lang="en-US" dirty="0">
                <a:solidFill>
                  <a:srgbClr val="FF0000"/>
                </a:solidFill>
                <a:latin typeface="Cambria" panose="02040503050406030204" pitchFamily="18" charset="0"/>
              </a:rPr>
              <a:t>If you need to skip the class for Emergency Reasons, mail me beforehand. You will be given a chance to attend the class in other section.</a:t>
            </a:r>
          </a:p>
          <a:p>
            <a:endParaRPr lang="en-US" dirty="0">
              <a:latin typeface="Cambria" panose="02040503050406030204" pitchFamily="18" charset="0"/>
            </a:endParaRPr>
          </a:p>
        </p:txBody>
      </p:sp>
      <p:sp>
        <p:nvSpPr>
          <p:cNvPr id="6" name="Footer Placeholder 5"/>
          <p:cNvSpPr>
            <a:spLocks noGrp="1"/>
          </p:cNvSpPr>
          <p:nvPr>
            <p:ph type="ftr" sz="quarter" idx="11"/>
          </p:nvPr>
        </p:nvSpPr>
        <p:spPr>
          <a:xfrm>
            <a:off x="3556000" y="6356350"/>
            <a:ext cx="4916488"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92631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Laboratory Policies</a:t>
            </a:r>
          </a:p>
        </p:txBody>
      </p:sp>
      <p:sp>
        <p:nvSpPr>
          <p:cNvPr id="3" name="Content Placeholder 2"/>
          <p:cNvSpPr>
            <a:spLocks noGrp="1"/>
          </p:cNvSpPr>
          <p:nvPr>
            <p:ph idx="1"/>
          </p:nvPr>
        </p:nvSpPr>
        <p:spPr/>
        <p:txBody>
          <a:bodyPr>
            <a:normAutofit/>
          </a:bodyPr>
          <a:lstStyle/>
          <a:p>
            <a:pPr marL="457200" lvl="2"/>
            <a:r>
              <a:rPr lang="en-US" sz="3600" b="1" i="1" cap="small" dirty="0">
                <a:latin typeface="Cambria" panose="02040503050406030204" pitchFamily="18" charset="0"/>
              </a:rPr>
              <a:t>Tasks will be given at the beginning of each lab. Time for each task is 1 hour. I will evaluate each task</a:t>
            </a:r>
          </a:p>
          <a:p>
            <a:pPr marL="457200" lvl="2"/>
            <a:r>
              <a:rPr lang="en-US" sz="3600" b="1" i="1" cap="small" dirty="0">
                <a:latin typeface="Cambria" panose="02040503050406030204" pitchFamily="18" charset="0"/>
              </a:rPr>
              <a:t>There will be at least 5 tasks in the Lab.</a:t>
            </a:r>
          </a:p>
          <a:p>
            <a:pPr marL="457200" lvl="2"/>
            <a:r>
              <a:rPr lang="en-US" sz="3600" b="1" i="1" cap="small" dirty="0">
                <a:latin typeface="Cambria" panose="02040503050406030204" pitchFamily="18" charset="0"/>
              </a:rPr>
              <a:t>I will count best 4.</a:t>
            </a:r>
            <a:endParaRPr lang="en-US" sz="3600" dirty="0">
              <a:latin typeface="Cambria" panose="02040503050406030204" pitchFamily="18" charset="0"/>
            </a:endParaRPr>
          </a:p>
        </p:txBody>
      </p:sp>
      <p:sp>
        <p:nvSpPr>
          <p:cNvPr id="5" name="Footer Placeholder 4"/>
          <p:cNvSpPr>
            <a:spLocks noGrp="1"/>
          </p:cNvSpPr>
          <p:nvPr>
            <p:ph type="ftr" sz="quarter" idx="11"/>
          </p:nvPr>
        </p:nvSpPr>
        <p:spPr>
          <a:xfrm>
            <a:off x="3513138" y="6356350"/>
            <a:ext cx="4616450"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1603374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Makeup Evaluation</a:t>
            </a:r>
          </a:p>
        </p:txBody>
      </p:sp>
      <p:sp>
        <p:nvSpPr>
          <p:cNvPr id="3" name="Content Placeholder 2"/>
          <p:cNvSpPr>
            <a:spLocks noGrp="1"/>
          </p:cNvSpPr>
          <p:nvPr>
            <p:ph idx="1"/>
          </p:nvPr>
        </p:nvSpPr>
        <p:spPr/>
        <p:txBody>
          <a:bodyPr>
            <a:normAutofit fontScale="92500" lnSpcReduction="10000"/>
          </a:bodyPr>
          <a:lstStyle/>
          <a:p>
            <a:r>
              <a:rPr lang="en-US" dirty="0">
                <a:latin typeface="Cambria" panose="02040503050406030204" pitchFamily="18" charset="0"/>
              </a:rPr>
              <a:t>There will be no makeup quiz as long as a student have appeared in 1 quiz.</a:t>
            </a:r>
          </a:p>
          <a:p>
            <a:r>
              <a:rPr lang="en-US" dirty="0">
                <a:solidFill>
                  <a:srgbClr val="FF0000"/>
                </a:solidFill>
                <a:latin typeface="Cambria" panose="02040503050406030204" pitchFamily="18" charset="0"/>
              </a:rPr>
              <a:t>Makeup for missing quiz due to medical issues might be arranged after submitting valid documents.</a:t>
            </a:r>
          </a:p>
          <a:p>
            <a:r>
              <a:rPr lang="en-US" dirty="0">
                <a:latin typeface="Cambria" panose="02040503050406030204" pitchFamily="18" charset="0"/>
              </a:rPr>
              <a:t>Makeup for missing Midterm/Final term must go through </a:t>
            </a:r>
            <a:r>
              <a:rPr lang="en-US" u="sng" dirty="0">
                <a:latin typeface="Cambria" panose="02040503050406030204" pitchFamily="18" charset="0"/>
              </a:rPr>
              <a:t>Set B form</a:t>
            </a:r>
            <a:r>
              <a:rPr lang="en-US" dirty="0">
                <a:latin typeface="Cambria" panose="02040503050406030204" pitchFamily="18" charset="0"/>
              </a:rPr>
              <a:t> along with the supporting document within the 1</a:t>
            </a:r>
            <a:r>
              <a:rPr lang="en-US" baseline="30000" dirty="0">
                <a:latin typeface="Cambria" panose="02040503050406030204" pitchFamily="18" charset="0"/>
              </a:rPr>
              <a:t>st</a:t>
            </a:r>
            <a:r>
              <a:rPr lang="en-US" dirty="0">
                <a:latin typeface="Cambria" panose="02040503050406030204" pitchFamily="18" charset="0"/>
              </a:rPr>
              <a:t> working day after exam week. The set B exam is generally scheduled from the 2</a:t>
            </a:r>
            <a:r>
              <a:rPr lang="en-US" baseline="30000" dirty="0">
                <a:latin typeface="Cambria" panose="02040503050406030204" pitchFamily="18" charset="0"/>
              </a:rPr>
              <a:t>nd</a:t>
            </a:r>
            <a:r>
              <a:rPr lang="en-US" dirty="0">
                <a:latin typeface="Cambria" panose="02040503050406030204" pitchFamily="18" charset="0"/>
              </a:rPr>
              <a:t> working day after the exam week. Must get signature and exam date from the course teacher and get it approved by the department Head (monetary penalty might be imposed).</a:t>
            </a:r>
          </a:p>
          <a:p>
            <a:r>
              <a:rPr lang="en-US" dirty="0">
                <a:latin typeface="Cambria" panose="02040503050406030204" pitchFamily="18" charset="0"/>
              </a:rPr>
              <a:t>Students unable to attend the set B exam may apply for set C exam within the same time limit as set B. Such applications must be supported by very strong reason and documentation, as they are generally rejected. </a:t>
            </a:r>
          </a:p>
          <a:p>
            <a:r>
              <a:rPr lang="en-US" dirty="0">
                <a:latin typeface="Cambria" panose="02040503050406030204" pitchFamily="18" charset="0"/>
              </a:rPr>
              <a:t>The course teacher will be the judge of accepting/rejecting the request for makeup.</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959350"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46640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Grading Policies</a:t>
            </a:r>
          </a:p>
        </p:txBody>
      </p:sp>
      <p:sp>
        <p:nvSpPr>
          <p:cNvPr id="3" name="Content Placeholder 2"/>
          <p:cNvSpPr>
            <a:spLocks noGrp="1"/>
          </p:cNvSpPr>
          <p:nvPr>
            <p:ph idx="1"/>
          </p:nvPr>
        </p:nvSpPr>
        <p:spPr/>
        <p:txBody>
          <a:bodyPr>
            <a:normAutofit/>
          </a:bodyPr>
          <a:lstStyle/>
          <a:p>
            <a:pPr>
              <a:lnSpc>
                <a:spcPct val="100000"/>
              </a:lnSpc>
              <a:spcBef>
                <a:spcPts val="600"/>
              </a:spcBef>
            </a:pPr>
            <a:r>
              <a:rPr lang="en-US" dirty="0">
                <a:latin typeface="Cambria" panose="02040503050406030204" pitchFamily="18" charset="0"/>
              </a:rPr>
              <a:t>Letter grades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is counted as grades. Other grades ‘</a:t>
            </a:r>
            <a:r>
              <a:rPr lang="en-US" b="1" dirty="0">
                <a:latin typeface="Cambria" panose="02040503050406030204" pitchFamily="18" charset="0"/>
              </a:rPr>
              <a:t>I</a:t>
            </a:r>
            <a:r>
              <a:rPr lang="en-US" dirty="0">
                <a:latin typeface="Cambria" panose="02040503050406030204" pitchFamily="18" charset="0"/>
              </a:rPr>
              <a:t>’ and ‘</a:t>
            </a:r>
            <a:r>
              <a:rPr lang="en-US" b="1" dirty="0">
                <a:latin typeface="Cambria" panose="02040503050406030204" pitchFamily="18" charset="0"/>
              </a:rPr>
              <a:t>UW</a:t>
            </a:r>
            <a:r>
              <a:rPr lang="en-US" dirty="0">
                <a:latin typeface="Cambria" panose="02040503050406030204" pitchFamily="18" charset="0"/>
              </a:rPr>
              <a:t>’ are considered as temporary grades which are </a:t>
            </a:r>
            <a:r>
              <a:rPr lang="en-US" u="sng" dirty="0">
                <a:latin typeface="Cambria" panose="02040503050406030204" pitchFamily="18" charset="0"/>
              </a:rPr>
              <a:t>counted/calculated as ‘</a:t>
            </a:r>
            <a:r>
              <a:rPr lang="en-US" b="1" u="sng" dirty="0">
                <a:latin typeface="Cambria" panose="02040503050406030204" pitchFamily="18" charset="0"/>
              </a:rPr>
              <a:t>F</a:t>
            </a:r>
            <a:r>
              <a:rPr lang="en-US" u="sng" dirty="0">
                <a:latin typeface="Cambria" panose="02040503050406030204" pitchFamily="18" charset="0"/>
              </a:rPr>
              <a:t>’ grade </a:t>
            </a:r>
            <a:r>
              <a:rPr lang="en-US" dirty="0">
                <a:latin typeface="Cambria" panose="02040503050406030204" pitchFamily="18" charset="0"/>
              </a:rPr>
              <a:t>in the </a:t>
            </a:r>
            <a:r>
              <a:rPr lang="en-US" b="1" dirty="0">
                <a:latin typeface="Cambria" panose="02040503050406030204" pitchFamily="18" charset="0"/>
              </a:rPr>
              <a:t>CGPA</a:t>
            </a:r>
            <a:r>
              <a:rPr lang="en-US" dirty="0">
                <a:latin typeface="Cambria" panose="02040503050406030204" pitchFamily="18" charset="0"/>
              </a:rPr>
              <a:t>. These grades must/will be converted to the actual grades, i.e. ‘</a:t>
            </a:r>
            <a:r>
              <a:rPr lang="en-US" b="1" dirty="0">
                <a:latin typeface="Cambria" panose="02040503050406030204" pitchFamily="18" charset="0"/>
              </a:rPr>
              <a:t>A+</a:t>
            </a:r>
            <a:r>
              <a:rPr lang="en-US" dirty="0">
                <a:latin typeface="Cambria" panose="02040503050406030204" pitchFamily="18" charset="0"/>
              </a:rPr>
              <a:t>’ through ‘</a:t>
            </a:r>
            <a:r>
              <a:rPr lang="en-US" b="1" dirty="0">
                <a:latin typeface="Cambria" panose="02040503050406030204" pitchFamily="18" charset="0"/>
              </a:rPr>
              <a:t>F</a:t>
            </a:r>
            <a:r>
              <a:rPr lang="en-US" dirty="0">
                <a:latin typeface="Cambria" panose="02040503050406030204" pitchFamily="18" charset="0"/>
              </a:rPr>
              <a:t>’. </a:t>
            </a: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I: INCOMPLETE</a:t>
            </a:r>
            <a:r>
              <a:rPr lang="en-US" dirty="0">
                <a:latin typeface="Cambria" panose="02040503050406030204" pitchFamily="18" charset="0"/>
              </a:rPr>
              <a:t>’ is given to students who have </a:t>
            </a:r>
            <a:r>
              <a:rPr lang="en-US" i="1" dirty="0">
                <a:latin typeface="Cambria" panose="02040503050406030204" pitchFamily="18" charset="0"/>
              </a:rPr>
              <a:t>missed </a:t>
            </a:r>
            <a:r>
              <a:rPr lang="en-US" dirty="0">
                <a:latin typeface="Cambria" panose="02040503050406030204" pitchFamily="18" charset="0"/>
              </a:rPr>
              <a:t>less than 50% of </a:t>
            </a:r>
            <a:r>
              <a:rPr lang="en-US" i="1" dirty="0">
                <a:latin typeface="Cambria" panose="02040503050406030204" pitchFamily="18" charset="0"/>
              </a:rPr>
              <a:t>evaluation categories</a:t>
            </a:r>
            <a:r>
              <a:rPr lang="en-US" dirty="0">
                <a:latin typeface="Cambria" panose="02040503050406030204" pitchFamily="18" charset="0"/>
              </a:rPr>
              <a:t> (quiz/assignment/mid term/project etc.).  Students must contact the course teacher for </a:t>
            </a:r>
            <a:r>
              <a:rPr lang="en-US" u="sng" dirty="0">
                <a:latin typeface="Cambria" panose="02040503050406030204" pitchFamily="18" charset="0"/>
              </a:rPr>
              <a:t>makeup</a:t>
            </a:r>
            <a:r>
              <a:rPr lang="en-US" dirty="0">
                <a:latin typeface="Cambria" panose="02040503050406030204" pitchFamily="18" charset="0"/>
              </a:rPr>
              <a:t>, through valid application procedures immediately after grade release.</a:t>
            </a:r>
          </a:p>
          <a:p>
            <a:pPr>
              <a:lnSpc>
                <a:spcPct val="100000"/>
              </a:lnSpc>
              <a:spcBef>
                <a:spcPts val="600"/>
              </a:spcBef>
            </a:pPr>
            <a:r>
              <a:rPr lang="en-US" dirty="0">
                <a:latin typeface="Cambria" panose="02040503050406030204" pitchFamily="18" charset="0"/>
              </a:rPr>
              <a:t>‘</a:t>
            </a:r>
            <a:r>
              <a:rPr lang="en-US" b="1" dirty="0">
                <a:latin typeface="Cambria" panose="02040503050406030204" pitchFamily="18" charset="0"/>
              </a:rPr>
              <a:t>UW: UNOFFICIAL WITHDRAW</a:t>
            </a:r>
            <a:r>
              <a:rPr lang="en-US" dirty="0">
                <a:latin typeface="Cambria" panose="02040503050406030204" pitchFamily="18" charset="0"/>
              </a:rPr>
              <a:t>’ is given when the </a:t>
            </a:r>
            <a:r>
              <a:rPr lang="en-US" i="1" dirty="0">
                <a:latin typeface="Cambria" panose="02040503050406030204" pitchFamily="18" charset="0"/>
              </a:rPr>
              <a:t>missing evaluation categories</a:t>
            </a:r>
            <a:r>
              <a:rPr lang="en-US" dirty="0">
                <a:latin typeface="Cambria" panose="02040503050406030204" pitchFamily="18" charset="0"/>
              </a:rPr>
              <a:t> are too high (more than 50%) to makeup. A student getting ‘UW’ has </a:t>
            </a:r>
            <a:r>
              <a:rPr lang="en-US" b="1" u="sng" dirty="0">
                <a:latin typeface="Cambria" panose="02040503050406030204" pitchFamily="18" charset="0"/>
              </a:rPr>
              <a:t>no option</a:t>
            </a:r>
            <a:r>
              <a:rPr lang="en-US" dirty="0">
                <a:latin typeface="Cambria" panose="02040503050406030204" pitchFamily="18" charset="0"/>
              </a:rPr>
              <a:t> but to </a:t>
            </a:r>
            <a:r>
              <a:rPr lang="en-US" b="1" u="sng" dirty="0">
                <a:latin typeface="Cambria" panose="02040503050406030204" pitchFamily="18" charset="0"/>
              </a:rPr>
              <a:t>drop</a:t>
            </a:r>
            <a:r>
              <a:rPr lang="en-US" dirty="0">
                <a:latin typeface="Cambria" panose="02040503050406030204" pitchFamily="18" charset="0"/>
              </a:rPr>
              <a:t> the course immediately after grade release.</a:t>
            </a:r>
          </a:p>
          <a:p>
            <a:pPr marL="0" indent="0">
              <a:buNone/>
            </a:pP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945063"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1017178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Grading Policies…</a:t>
            </a:r>
          </a:p>
        </p:txBody>
      </p:sp>
      <p:sp>
        <p:nvSpPr>
          <p:cNvPr id="3" name="Content Placeholder 2"/>
          <p:cNvSpPr>
            <a:spLocks noGrp="1"/>
          </p:cNvSpPr>
          <p:nvPr>
            <p:ph idx="1"/>
          </p:nvPr>
        </p:nvSpPr>
        <p:spPr/>
        <p:txBody>
          <a:bodyPr/>
          <a:lstStyle/>
          <a:p>
            <a:pPr>
              <a:lnSpc>
                <a:spcPct val="100000"/>
              </a:lnSpc>
              <a:spcBef>
                <a:spcPts val="600"/>
              </a:spcBef>
            </a:pPr>
            <a:r>
              <a:rPr lang="en-US" dirty="0">
                <a:latin typeface="Cambria" panose="02040503050406030204" pitchFamily="18" charset="0"/>
              </a:rPr>
              <a:t>Once a student gets ‘I’ or ‘UW’ and unable to fulfill the requirements with the course teacher, </a:t>
            </a:r>
            <a:r>
              <a:rPr lang="en-US" b="1" u="sng" dirty="0">
                <a:latin typeface="Cambria" panose="02040503050406030204" pitchFamily="18" charset="0"/>
              </a:rPr>
              <a:t>must drop the course</a:t>
            </a:r>
            <a:r>
              <a:rPr lang="en-US" dirty="0">
                <a:latin typeface="Cambria" panose="02040503050406030204" pitchFamily="18" charset="0"/>
              </a:rPr>
              <a:t> within officially </a:t>
            </a:r>
            <a:r>
              <a:rPr lang="en-US" i="1" dirty="0">
                <a:latin typeface="Cambria" panose="02040503050406030204" pitchFamily="18" charset="0"/>
              </a:rPr>
              <a:t>mentioned time period</a:t>
            </a:r>
            <a:r>
              <a:rPr lang="en-US" dirty="0">
                <a:latin typeface="Cambria" panose="02040503050406030204" pitchFamily="18" charset="0"/>
              </a:rPr>
              <a:t> from the </a:t>
            </a:r>
            <a:r>
              <a:rPr lang="en-US" i="1" dirty="0">
                <a:latin typeface="Cambria" panose="02040503050406030204" pitchFamily="18" charset="0"/>
              </a:rPr>
              <a:t>registration department</a:t>
            </a:r>
            <a:r>
              <a:rPr lang="en-US" dirty="0">
                <a:latin typeface="Cambria" panose="02040503050406030204" pitchFamily="18" charset="0"/>
              </a:rPr>
              <a:t>. </a:t>
            </a:r>
          </a:p>
          <a:p>
            <a:pPr>
              <a:lnSpc>
                <a:spcPct val="100000"/>
              </a:lnSpc>
              <a:spcBef>
                <a:spcPts val="600"/>
              </a:spcBef>
            </a:pPr>
            <a:r>
              <a:rPr lang="en-US" dirty="0">
                <a:latin typeface="Cambria" panose="02040503050406030204" pitchFamily="18" charset="0"/>
              </a:rPr>
              <a:t>Students in probation or falls into the probation due to ‘I’/’UW’ grade are not allowed to drop the course.</a:t>
            </a:r>
          </a:p>
          <a:p>
            <a:pPr>
              <a:lnSpc>
                <a:spcPct val="100000"/>
              </a:lnSpc>
              <a:spcBef>
                <a:spcPts val="400"/>
              </a:spcBef>
            </a:pPr>
            <a:r>
              <a:rPr lang="en-US" dirty="0">
                <a:latin typeface="Cambria" panose="02040503050406030204" pitchFamily="18" charset="0"/>
              </a:rPr>
              <a:t>Unable to do so will result in the automatic conversion of the grades ‘</a:t>
            </a:r>
            <a:r>
              <a:rPr lang="en-US" b="1" dirty="0">
                <a:latin typeface="Cambria" panose="02040503050406030204" pitchFamily="18" charset="0"/>
              </a:rPr>
              <a:t>I</a:t>
            </a:r>
            <a:r>
              <a:rPr lang="en-US" dirty="0">
                <a:latin typeface="Cambria" panose="02040503050406030204" pitchFamily="18" charset="0"/>
              </a:rPr>
              <a:t>’/’</a:t>
            </a:r>
            <a:r>
              <a:rPr lang="en-US" b="1" dirty="0">
                <a:latin typeface="Cambria" panose="02040503050406030204" pitchFamily="18" charset="0"/>
              </a:rPr>
              <a:t>UW</a:t>
            </a:r>
            <a:r>
              <a:rPr lang="en-US" dirty="0">
                <a:latin typeface="Cambria" panose="02040503050406030204" pitchFamily="18" charset="0"/>
              </a:rPr>
              <a:t>’ to ‘</a:t>
            </a:r>
            <a:r>
              <a:rPr lang="en-US" b="1" dirty="0">
                <a:latin typeface="Cambria" panose="02040503050406030204" pitchFamily="18" charset="0"/>
              </a:rPr>
              <a:t>F</a:t>
            </a:r>
            <a:r>
              <a:rPr lang="en-US" dirty="0">
                <a:latin typeface="Cambria" panose="02040503050406030204" pitchFamily="18" charset="0"/>
              </a:rPr>
              <a:t>’ grade </a:t>
            </a:r>
            <a:r>
              <a:rPr lang="en-US" u="sng" dirty="0">
                <a:latin typeface="Cambria" panose="02040503050406030204" pitchFamily="18" charset="0"/>
              </a:rPr>
              <a:t>after the 1</a:t>
            </a:r>
            <a:r>
              <a:rPr lang="en-US" u="sng" baseline="30000" dirty="0">
                <a:latin typeface="Cambria" panose="02040503050406030204" pitchFamily="18" charset="0"/>
              </a:rPr>
              <a:t>st</a:t>
            </a:r>
            <a:r>
              <a:rPr lang="en-US" u="sng" dirty="0">
                <a:latin typeface="Cambria" panose="02040503050406030204" pitchFamily="18" charset="0"/>
              </a:rPr>
              <a:t> week of the following semester</a:t>
            </a:r>
            <a:r>
              <a:rPr lang="en-US" dirty="0">
                <a:latin typeface="Cambria" panose="02040503050406030204" pitchFamily="18" charset="0"/>
              </a:rPr>
              <a:t>.</a:t>
            </a:r>
          </a:p>
          <a:p>
            <a:pPr>
              <a:lnSpc>
                <a:spcPct val="100000"/>
              </a:lnSpc>
              <a:spcBef>
                <a:spcPts val="400"/>
              </a:spcBef>
            </a:pPr>
            <a:r>
              <a:rPr lang="en-US" dirty="0">
                <a:solidFill>
                  <a:srgbClr val="FF0000"/>
                </a:solidFill>
                <a:latin typeface="Cambria" panose="02040503050406030204" pitchFamily="18" charset="0"/>
              </a:rPr>
              <a:t>Any </a:t>
            </a:r>
            <a:r>
              <a:rPr lang="en-US" i="1" dirty="0">
                <a:solidFill>
                  <a:srgbClr val="FF0000"/>
                </a:solidFill>
                <a:latin typeface="Cambria" panose="02040503050406030204" pitchFamily="18" charset="0"/>
              </a:rPr>
              <a:t>problem with the mark/grade</a:t>
            </a:r>
            <a:r>
              <a:rPr lang="en-US" dirty="0">
                <a:solidFill>
                  <a:srgbClr val="FF0000"/>
                </a:solidFill>
                <a:latin typeface="Cambria" panose="02040503050406030204" pitchFamily="18" charset="0"/>
              </a:rPr>
              <a:t> </a:t>
            </a:r>
            <a:r>
              <a:rPr lang="en-US" u="sng" dirty="0">
                <a:solidFill>
                  <a:srgbClr val="FF0000"/>
                </a:solidFill>
                <a:latin typeface="Cambria" panose="02040503050406030204" pitchFamily="18" charset="0"/>
              </a:rPr>
              <a:t>must be consulted</a:t>
            </a:r>
            <a:r>
              <a:rPr lang="en-US" dirty="0">
                <a:solidFill>
                  <a:srgbClr val="FF0000"/>
                </a:solidFill>
                <a:latin typeface="Cambria" panose="02040503050406030204" pitchFamily="18" charset="0"/>
              </a:rPr>
              <a:t> with the course teacher within </a:t>
            </a:r>
            <a:r>
              <a:rPr lang="en-US" i="1" dirty="0">
                <a:solidFill>
                  <a:srgbClr val="FF0000"/>
                </a:solidFill>
                <a:latin typeface="Cambria" panose="02040503050406030204" pitchFamily="18" charset="0"/>
              </a:rPr>
              <a:t>two days of the release of grades</a:t>
            </a:r>
            <a:r>
              <a:rPr lang="en-US" dirty="0">
                <a:solidFill>
                  <a:srgbClr val="FF0000"/>
                </a:solidFill>
                <a:latin typeface="Cambria" panose="02040503050406030204" pitchFamily="18" charset="0"/>
              </a:rPr>
              <a:t>. </a:t>
            </a:r>
          </a:p>
        </p:txBody>
      </p:sp>
      <p:sp>
        <p:nvSpPr>
          <p:cNvPr id="5" name="Footer Placeholder 4"/>
          <p:cNvSpPr>
            <a:spLocks noGrp="1"/>
          </p:cNvSpPr>
          <p:nvPr>
            <p:ph type="ftr" sz="quarter" idx="11"/>
          </p:nvPr>
        </p:nvSpPr>
        <p:spPr>
          <a:xfrm>
            <a:off x="3556000" y="6356350"/>
            <a:ext cx="4760686"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4042748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Dropping a Course</a:t>
            </a:r>
          </a:p>
        </p:txBody>
      </p:sp>
      <p:sp>
        <p:nvSpPr>
          <p:cNvPr id="3" name="Content Placeholder 2"/>
          <p:cNvSpPr>
            <a:spLocks noGrp="1"/>
          </p:cNvSpPr>
          <p:nvPr>
            <p:ph idx="1"/>
          </p:nvPr>
        </p:nvSpPr>
        <p:spPr/>
        <p:txBody>
          <a:bodyPr/>
          <a:lstStyle/>
          <a:p>
            <a:r>
              <a:rPr lang="en-US" dirty="0">
                <a:latin typeface="Cambria" panose="02040503050406030204" pitchFamily="18" charset="0"/>
              </a:rPr>
              <a:t>Must fill up the drop form and get it signed by the course teacher, write an application to the vice chancellor and get it signed by the department Head, and finally submit the form &amp; application to the registration department.</a:t>
            </a:r>
          </a:p>
          <a:p>
            <a:r>
              <a:rPr lang="en-US" dirty="0">
                <a:latin typeface="Cambria" panose="02040503050406030204" pitchFamily="18" charset="0"/>
              </a:rPr>
              <a:t>The course teacher must write down the grades (if any) obtained in midterm, final, and grand total on the drop form.</a:t>
            </a:r>
          </a:p>
          <a:p>
            <a:r>
              <a:rPr lang="en-US" dirty="0">
                <a:latin typeface="Cambria" panose="02040503050406030204" pitchFamily="18" charset="0"/>
              </a:rPr>
              <a:t>No drop is accepted during the following periods:</a:t>
            </a:r>
          </a:p>
          <a:p>
            <a:pPr lvl="1"/>
            <a:r>
              <a:rPr lang="en-US" dirty="0">
                <a:latin typeface="Cambria" panose="02040503050406030204" pitchFamily="18" charset="0"/>
              </a:rPr>
              <a:t>One week before midterm exam – grade release date of midterm exam.</a:t>
            </a:r>
          </a:p>
          <a:p>
            <a:pPr lvl="1"/>
            <a:r>
              <a:rPr lang="en-US" dirty="0">
                <a:latin typeface="Cambria" panose="02040503050406030204" pitchFamily="18" charset="0"/>
              </a:rPr>
              <a:t>One week before final term exam – grade release date of final grade.</a:t>
            </a:r>
          </a:p>
          <a:p>
            <a:r>
              <a:rPr lang="en-US" dirty="0">
                <a:latin typeface="Cambria" panose="02040503050406030204" pitchFamily="18" charset="0"/>
              </a:rPr>
              <a:t>Student with ‘F’ grades in midterm, final term, or grand total cannot drop.</a:t>
            </a:r>
          </a:p>
          <a:p>
            <a:r>
              <a:rPr lang="en-US" dirty="0">
                <a:latin typeface="Cambria" panose="02040503050406030204" pitchFamily="18" charset="0"/>
              </a:rPr>
              <a:t>Probation student are not allowed to drop any course.</a:t>
            </a:r>
          </a:p>
        </p:txBody>
      </p:sp>
      <p:sp>
        <p:nvSpPr>
          <p:cNvPr id="5" name="Footer Placeholder 4"/>
          <p:cNvSpPr>
            <a:spLocks noGrp="1"/>
          </p:cNvSpPr>
          <p:nvPr>
            <p:ph type="ftr" sz="quarter" idx="11"/>
          </p:nvPr>
        </p:nvSpPr>
        <p:spPr>
          <a:xfrm>
            <a:off x="3556000" y="6356350"/>
            <a:ext cx="4673600"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4177976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b="1" dirty="0">
                <a:latin typeface="Cambria" panose="02040503050406030204" pitchFamily="18" charset="0"/>
                <a:cs typeface="Arial" panose="020B0604020202020204" pitchFamily="34" charset="0"/>
              </a:rPr>
              <a:t>Vision &amp; Mission of AIUB</a:t>
            </a:r>
            <a:endParaRPr lang="en-US" dirty="0">
              <a:latin typeface="Cambria" panose="02040503050406030204" pitchFamily="18" charset="0"/>
            </a:endParaRPr>
          </a:p>
        </p:txBody>
      </p:sp>
      <p:sp>
        <p:nvSpPr>
          <p:cNvPr id="3" name="Content Placeholder 2"/>
          <p:cNvSpPr>
            <a:spLocks noGrp="1"/>
          </p:cNvSpPr>
          <p:nvPr>
            <p:ph idx="1"/>
          </p:nvPr>
        </p:nvSpPr>
        <p:spPr>
          <a:xfrm>
            <a:off x="88900" y="1957340"/>
            <a:ext cx="11976100" cy="1338382"/>
          </a:xfrm>
        </p:spPr>
        <p:txBody>
          <a:bodyPr>
            <a:normAutofit/>
          </a:bodyPr>
          <a:lstStyle/>
          <a:p>
            <a:pPr marL="0" indent="0" algn="just">
              <a:buNone/>
            </a:pPr>
            <a:r>
              <a:rPr lang="en-US" altLang="ja-JP" sz="2400" dirty="0">
                <a:latin typeface="Cambria" panose="02040503050406030204" pitchFamily="18" charset="0"/>
              </a:rPr>
              <a:t>AMERICAN INTERNATIONAL UNIVERSITY-BANGLADESH (AIUB) envisions promoting professionals and excellent leadership catering to the technological progress and development needs of the country.</a:t>
            </a:r>
          </a:p>
        </p:txBody>
      </p:sp>
      <p:sp>
        <p:nvSpPr>
          <p:cNvPr id="4"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5" name="Content Placeholder 2"/>
          <p:cNvSpPr txBox="1">
            <a:spLocks/>
          </p:cNvSpPr>
          <p:nvPr/>
        </p:nvSpPr>
        <p:spPr>
          <a:xfrm>
            <a:off x="109184" y="4162496"/>
            <a:ext cx="11976100" cy="208817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dirty="0">
                <a:latin typeface="Cambria" panose="02040503050406030204" pitchFamily="18" charset="0"/>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p:txBody>
      </p:sp>
      <p:sp>
        <p:nvSpPr>
          <p:cNvPr id="7" name="Footer Placeholder 6"/>
          <p:cNvSpPr>
            <a:spLocks noGrp="1"/>
          </p:cNvSpPr>
          <p:nvPr>
            <p:ph type="ftr" sz="quarter" idx="11"/>
          </p:nvPr>
        </p:nvSpPr>
        <p:spPr>
          <a:xfrm>
            <a:off x="3556000" y="6356350"/>
            <a:ext cx="4730750" cy="365125"/>
          </a:xfrm>
        </p:spPr>
        <p:txBody>
          <a:bodyPr/>
          <a:lstStyle/>
          <a:p>
            <a:r>
              <a:rPr lang="en-US" dirty="0">
                <a:latin typeface="Cambria" panose="02040503050406030204" pitchFamily="18" charset="0"/>
              </a:rPr>
              <a:t>CSC1205 :: Object Oriented Programming 1 (JAVA)</a:t>
            </a: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1927438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latin typeface="Cambria" panose="02040503050406030204" pitchFamily="18" charset="0"/>
              </a:rPr>
              <a:t>Some More Policies</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rPr>
              <a:t>Apart from the above rules and policies: </a:t>
            </a:r>
          </a:p>
          <a:p>
            <a:pPr marL="0" indent="0">
              <a:buNone/>
            </a:pPr>
            <a:endParaRPr lang="en-US" dirty="0">
              <a:latin typeface="Cambria" panose="02040503050406030204" pitchFamily="18" charset="0"/>
            </a:endParaRPr>
          </a:p>
          <a:p>
            <a:r>
              <a:rPr lang="en-US" dirty="0">
                <a:solidFill>
                  <a:srgbClr val="FF0000"/>
                </a:solidFill>
                <a:latin typeface="Cambria" panose="02040503050406030204" pitchFamily="18" charset="0"/>
              </a:rPr>
              <a:t>If </a:t>
            </a:r>
            <a:r>
              <a:rPr lang="en-US" b="1" i="1" dirty="0">
                <a:solidFill>
                  <a:srgbClr val="FF0000"/>
                </a:solidFill>
                <a:latin typeface="Cambria" panose="02040503050406030204" pitchFamily="18" charset="0"/>
              </a:rPr>
              <a:t>you Fail in Midterm</a:t>
            </a:r>
            <a:r>
              <a:rPr lang="en-US" dirty="0">
                <a:solidFill>
                  <a:srgbClr val="FF0000"/>
                </a:solidFill>
                <a:latin typeface="Cambria" panose="02040503050406030204" pitchFamily="18" charset="0"/>
              </a:rPr>
              <a:t>, you should drop the course immediately. If you choose to continue in final term, </a:t>
            </a:r>
            <a:r>
              <a:rPr lang="en-US" b="1" i="1" dirty="0">
                <a:solidFill>
                  <a:srgbClr val="FF0000"/>
                </a:solidFill>
                <a:latin typeface="Cambria" panose="02040503050406030204" pitchFamily="18" charset="0"/>
              </a:rPr>
              <a:t>you MUST pass in Final Term</a:t>
            </a:r>
            <a:r>
              <a:rPr lang="en-US" dirty="0">
                <a:solidFill>
                  <a:srgbClr val="FF0000"/>
                </a:solidFill>
                <a:latin typeface="Cambria" panose="02040503050406030204" pitchFamily="18" charset="0"/>
              </a:rPr>
              <a:t>. If you </a:t>
            </a:r>
            <a:r>
              <a:rPr lang="en-US" b="1" i="1" dirty="0">
                <a:solidFill>
                  <a:srgbClr val="FF0000"/>
                </a:solidFill>
                <a:latin typeface="Cambria" panose="02040503050406030204" pitchFamily="18" charset="0"/>
              </a:rPr>
              <a:t>can not pass in final term</a:t>
            </a:r>
            <a:r>
              <a:rPr lang="en-US" dirty="0">
                <a:solidFill>
                  <a:srgbClr val="FF0000"/>
                </a:solidFill>
                <a:latin typeface="Cambria" panose="02040503050406030204" pitchFamily="18" charset="0"/>
              </a:rPr>
              <a:t>, I will </a:t>
            </a:r>
            <a:r>
              <a:rPr lang="en-US" b="1" i="1" dirty="0">
                <a:solidFill>
                  <a:srgbClr val="FF0000"/>
                </a:solidFill>
                <a:latin typeface="Cambria" panose="02040503050406030204" pitchFamily="18" charset="0"/>
              </a:rPr>
              <a:t>NOT let you drop</a:t>
            </a:r>
            <a:r>
              <a:rPr lang="en-US" dirty="0">
                <a:solidFill>
                  <a:srgbClr val="FF0000"/>
                </a:solidFill>
                <a:latin typeface="Cambria" panose="02040503050406030204" pitchFamily="18" charset="0"/>
              </a:rPr>
              <a:t> the course.</a:t>
            </a:r>
          </a:p>
          <a:p>
            <a:r>
              <a:rPr lang="en-US" dirty="0">
                <a:solidFill>
                  <a:srgbClr val="FF0000"/>
                </a:solidFill>
                <a:latin typeface="Cambria" panose="02040503050406030204" pitchFamily="18" charset="0"/>
              </a:rPr>
              <a:t>If </a:t>
            </a:r>
            <a:r>
              <a:rPr lang="en-US" b="1" i="1" dirty="0">
                <a:solidFill>
                  <a:srgbClr val="FF0000"/>
                </a:solidFill>
                <a:latin typeface="Cambria" panose="02040503050406030204" pitchFamily="18" charset="0"/>
              </a:rPr>
              <a:t>any assignment/lab task is copied</a:t>
            </a:r>
            <a:r>
              <a:rPr lang="en-US" dirty="0">
                <a:solidFill>
                  <a:srgbClr val="FF0000"/>
                </a:solidFill>
                <a:latin typeface="Cambria" panose="02040503050406030204" pitchFamily="18" charset="0"/>
              </a:rPr>
              <a:t>, I will </a:t>
            </a:r>
            <a:r>
              <a:rPr lang="en-US" b="1" i="1" dirty="0">
                <a:solidFill>
                  <a:srgbClr val="FF0000"/>
                </a:solidFill>
                <a:latin typeface="Cambria" panose="02040503050406030204" pitchFamily="18" charset="0"/>
              </a:rPr>
              <a:t>give you zero [0]</a:t>
            </a:r>
            <a:r>
              <a:rPr lang="en-US" dirty="0">
                <a:solidFill>
                  <a:srgbClr val="FF0000"/>
                </a:solidFill>
                <a:latin typeface="Cambria" panose="02040503050406030204" pitchFamily="18" charset="0"/>
              </a:rPr>
              <a:t> for that assignment/lab task.</a:t>
            </a:r>
          </a:p>
        </p:txBody>
      </p:sp>
      <p:sp>
        <p:nvSpPr>
          <p:cNvPr id="5" name="Footer Placeholder 4"/>
          <p:cNvSpPr>
            <a:spLocks noGrp="1"/>
          </p:cNvSpPr>
          <p:nvPr>
            <p:ph type="ftr" sz="quarter" idx="11"/>
          </p:nvPr>
        </p:nvSpPr>
        <p:spPr>
          <a:xfrm>
            <a:off x="3556000" y="6356350"/>
            <a:ext cx="4902200"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2813252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latin typeface="Cambria" panose="02040503050406030204" pitchFamily="18" charset="0"/>
              </a:rPr>
              <a:t>Contacts</a:t>
            </a:r>
            <a:endParaRPr lang="en-US" dirty="0">
              <a:latin typeface="Cambria" panose="02040503050406030204" pitchFamily="18" charset="0"/>
            </a:endParaRPr>
          </a:p>
        </p:txBody>
      </p:sp>
      <p:sp>
        <p:nvSpPr>
          <p:cNvPr id="3" name="Content Placeholder 2"/>
          <p:cNvSpPr>
            <a:spLocks noGrp="1"/>
          </p:cNvSpPr>
          <p:nvPr>
            <p:ph idx="1"/>
          </p:nvPr>
        </p:nvSpPr>
        <p:spPr/>
        <p:txBody>
          <a:bodyPr/>
          <a:lstStyle/>
          <a:p>
            <a:r>
              <a:rPr lang="en-US" dirty="0">
                <a:latin typeface="Cambria" panose="02040503050406030204" pitchFamily="18" charset="0"/>
              </a:rPr>
              <a:t>Contact information (email, office phone extension, office location, consulting hours, etc.) of the course teacher must be stored by the students.</a:t>
            </a:r>
          </a:p>
          <a:p>
            <a:r>
              <a:rPr lang="en-US" dirty="0">
                <a:latin typeface="Cambria" panose="02040503050406030204" pitchFamily="18" charset="0"/>
              </a:rPr>
              <a:t>It is </a:t>
            </a:r>
            <a:r>
              <a:rPr lang="en-US" u="sng" dirty="0">
                <a:latin typeface="Cambria" panose="02040503050406030204" pitchFamily="18" charset="0"/>
              </a:rPr>
              <a:t>mandatory to contact/notify </a:t>
            </a:r>
            <a:r>
              <a:rPr lang="en-US" dirty="0">
                <a:latin typeface="Cambria" panose="02040503050406030204" pitchFamily="18" charset="0"/>
              </a:rPr>
              <a:t>(</a:t>
            </a:r>
            <a:r>
              <a:rPr lang="en-US" i="1" dirty="0">
                <a:latin typeface="Cambria" panose="02040503050406030204" pitchFamily="18" charset="0"/>
              </a:rPr>
              <a:t>preferably consulting hour/email</a:t>
            </a:r>
            <a:r>
              <a:rPr lang="en-US" dirty="0">
                <a:latin typeface="Cambria" panose="02040503050406030204" pitchFamily="18" charset="0"/>
              </a:rPr>
              <a:t>) the course teacher </a:t>
            </a:r>
            <a:r>
              <a:rPr lang="en-US" u="sng" dirty="0">
                <a:latin typeface="Cambria" panose="02040503050406030204" pitchFamily="18" charset="0"/>
              </a:rPr>
              <a:t>for/of any problems/difficulties </a:t>
            </a:r>
            <a:r>
              <a:rPr lang="en-US" dirty="0">
                <a:latin typeface="Cambria" panose="02040503050406030204" pitchFamily="18" charset="0"/>
              </a:rPr>
              <a:t>at the </a:t>
            </a:r>
            <a:r>
              <a:rPr lang="en-US" u="sng" dirty="0">
                <a:latin typeface="Cambria" panose="02040503050406030204" pitchFamily="18" charset="0"/>
              </a:rPr>
              <a:t>earliest possible</a:t>
            </a:r>
            <a:r>
              <a:rPr lang="en-US" dirty="0">
                <a:latin typeface="Cambria" panose="02040503050406030204" pitchFamily="18" charset="0"/>
              </a:rPr>
              <a:t>. </a:t>
            </a:r>
            <a:r>
              <a:rPr lang="en-US" u="sng" dirty="0">
                <a:latin typeface="Cambria" panose="02040503050406030204" pitchFamily="18" charset="0"/>
              </a:rPr>
              <a:t>Late notification</a:t>
            </a:r>
            <a:r>
              <a:rPr lang="en-US" dirty="0">
                <a:latin typeface="Cambria" panose="02040503050406030204" pitchFamily="18" charset="0"/>
              </a:rPr>
              <a:t> might </a:t>
            </a:r>
            <a:r>
              <a:rPr lang="en-US" u="sng" dirty="0">
                <a:latin typeface="Cambria" panose="02040503050406030204" pitchFamily="18" charset="0"/>
              </a:rPr>
              <a:t>not</a:t>
            </a:r>
            <a:r>
              <a:rPr lang="en-US" dirty="0">
                <a:latin typeface="Cambria" panose="02040503050406030204" pitchFamily="18" charset="0"/>
              </a:rPr>
              <a:t> be considered.</a:t>
            </a:r>
          </a:p>
          <a:p>
            <a:r>
              <a:rPr lang="en-US" dirty="0">
                <a:latin typeface="Cambria" panose="02040503050406030204" pitchFamily="18" charset="0"/>
              </a:rPr>
              <a:t>Update &amp; correct your email address &amp; phone number at VUES, as the teacher will contact/notify you of anything regarding the course through these information in VUES.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5999" y="6356350"/>
            <a:ext cx="4602163"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1582850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b="1" cap="small" dirty="0">
                <a:latin typeface="Cambria" panose="02040503050406030204" pitchFamily="18" charset="0"/>
              </a:rPr>
              <a:t>My Schedule &amp; Contact Information</a:t>
            </a:r>
          </a:p>
        </p:txBody>
      </p:sp>
      <p:sp>
        <p:nvSpPr>
          <p:cNvPr id="2" name="Content Placeholder 1"/>
          <p:cNvSpPr>
            <a:spLocks noGrp="1"/>
          </p:cNvSpPr>
          <p:nvPr>
            <p:ph idx="1"/>
          </p:nvPr>
        </p:nvSpPr>
        <p:spPr/>
        <p:txBody>
          <a:bodyPr/>
          <a:lstStyle/>
          <a:p>
            <a:r>
              <a:rPr lang="en-US" dirty="0">
                <a:latin typeface="Cambria" panose="02040503050406030204" pitchFamily="18" charset="0"/>
              </a:rPr>
              <a:t>Uploaded in VUES.</a:t>
            </a:r>
          </a:p>
        </p:txBody>
      </p:sp>
      <p:sp>
        <p:nvSpPr>
          <p:cNvPr id="5" name="Footer Placeholder 4"/>
          <p:cNvSpPr>
            <a:spLocks noGrp="1"/>
          </p:cNvSpPr>
          <p:nvPr>
            <p:ph type="ftr" sz="quarter" idx="11"/>
          </p:nvPr>
        </p:nvSpPr>
        <p:spPr>
          <a:xfrm>
            <a:off x="3555999" y="6356350"/>
            <a:ext cx="4645025"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69958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Finally</a:t>
            </a:r>
          </a:p>
        </p:txBody>
      </p:sp>
      <p:sp>
        <p:nvSpPr>
          <p:cNvPr id="3" name="Content Placeholder 2"/>
          <p:cNvSpPr>
            <a:spLocks noGrp="1"/>
          </p:cNvSpPr>
          <p:nvPr>
            <p:ph idx="1"/>
          </p:nvPr>
        </p:nvSpPr>
        <p:spPr/>
        <p:txBody>
          <a:bodyPr>
            <a:normAutofit fontScale="92500" lnSpcReduction="20000"/>
          </a:bodyPr>
          <a:lstStyle/>
          <a:p>
            <a:r>
              <a:rPr lang="en-US" dirty="0">
                <a:latin typeface="Cambria" panose="02040503050406030204" pitchFamily="18" charset="0"/>
              </a:rPr>
              <a:t>For any problems that could not be solved/understood during the lecture,  students are advised to contact during the consultation hours and solve the problem.</a:t>
            </a:r>
          </a:p>
          <a:p>
            <a:r>
              <a:rPr lang="en-US" dirty="0">
                <a:solidFill>
                  <a:srgbClr val="FF0000"/>
                </a:solidFill>
                <a:latin typeface="Cambria" panose="02040503050406030204" pitchFamily="18" charset="0"/>
              </a:rPr>
              <a:t>For any </a:t>
            </a:r>
            <a:r>
              <a:rPr lang="en-US" u="sng" dirty="0">
                <a:solidFill>
                  <a:srgbClr val="FF0000"/>
                </a:solidFill>
                <a:latin typeface="Cambria" panose="02040503050406030204" pitchFamily="18" charset="0"/>
              </a:rPr>
              <a:t>missing</a:t>
            </a:r>
            <a:r>
              <a:rPr lang="en-US" dirty="0">
                <a:solidFill>
                  <a:srgbClr val="FF0000"/>
                </a:solidFill>
                <a:latin typeface="Cambria" panose="02040503050406030204" pitchFamily="18" charset="0"/>
              </a:rPr>
              <a:t> evaluation (quiz, assignment, etc.), classes, deadlines, etc. must contact/inform/notify the teacher </a:t>
            </a:r>
            <a:r>
              <a:rPr lang="en-US" u="sng" dirty="0">
                <a:solidFill>
                  <a:srgbClr val="FF0000"/>
                </a:solidFill>
                <a:latin typeface="Cambria" panose="02040503050406030204" pitchFamily="18" charset="0"/>
              </a:rPr>
              <a:t>immediately after missing</a:t>
            </a:r>
            <a:r>
              <a:rPr lang="en-US" dirty="0">
                <a:solidFill>
                  <a:srgbClr val="FF0000"/>
                </a:solidFill>
                <a:latin typeface="Cambria" panose="02040503050406030204" pitchFamily="18" charset="0"/>
              </a:rPr>
              <a:t> in the consulting hour, via email, or in unavoidable circumstances – through the guardian or friend.</a:t>
            </a:r>
          </a:p>
          <a:p>
            <a:r>
              <a:rPr lang="en-US" dirty="0">
                <a:latin typeface="Cambria" panose="02040503050406030204" pitchFamily="18" charset="0"/>
              </a:rPr>
              <a:t>Probation students must meet the course teacher once a week. So schedule your time with the teacher.</a:t>
            </a:r>
          </a:p>
          <a:p>
            <a:r>
              <a:rPr lang="en-US" dirty="0">
                <a:solidFill>
                  <a:srgbClr val="FF0000"/>
                </a:solidFill>
                <a:latin typeface="Cambria" panose="02040503050406030204" pitchFamily="18" charset="0"/>
              </a:rPr>
              <a:t>Any kind of dishonesty, plagiarism, misbehavior, misconduct, etc. will not be tolerated. Might result in deduction of marks, ‘F’ grade, or reported to the AIUB Disciplinary Committee for drastic punishment.</a:t>
            </a:r>
          </a:p>
          <a:p>
            <a:r>
              <a:rPr lang="en-US" dirty="0">
                <a:latin typeface="Cambria" panose="02040503050406030204" pitchFamily="18" charset="0"/>
              </a:rPr>
              <a:t>Always check/visit the AIUB home page for notices, rules &amp; regulations of academic/university policies and important announcement for deadlines (Course drop, Exam permit, Exam Schedule, etc.).</a:t>
            </a:r>
          </a:p>
        </p:txBody>
      </p:sp>
      <p:sp>
        <p:nvSpPr>
          <p:cNvPr id="10" name="Footer Placeholder 9"/>
          <p:cNvSpPr>
            <a:spLocks noGrp="1"/>
          </p:cNvSpPr>
          <p:nvPr>
            <p:ph type="ftr" sz="quarter" idx="11"/>
          </p:nvPr>
        </p:nvSpPr>
        <p:spPr>
          <a:xfrm>
            <a:off x="3556000" y="6356350"/>
            <a:ext cx="4760686"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9918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599" y="6356350"/>
            <a:ext cx="4669971" cy="365125"/>
          </a:xfrm>
        </p:spPr>
        <p:txBody>
          <a:bodyPr/>
          <a:lstStyle/>
          <a:p>
            <a:r>
              <a:rPr lang="en-US" sz="1600" dirty="0">
                <a:latin typeface="Cambria" panose="02040503050406030204" pitchFamily="18" charset="0"/>
              </a:rPr>
              <a:t>CSC1205 :: Object Oriented Programming 1 (JAVA)</a:t>
            </a:r>
          </a:p>
        </p:txBody>
      </p:sp>
      <p:sp>
        <p:nvSpPr>
          <p:cNvPr id="7" name="Rectangle 6"/>
          <p:cNvSpPr/>
          <p:nvPr/>
        </p:nvSpPr>
        <p:spPr>
          <a:xfrm>
            <a:off x="537029" y="943429"/>
            <a:ext cx="10816771" cy="4708981"/>
          </a:xfrm>
          <a:prstGeom prst="rect">
            <a:avLst/>
          </a:prstGeom>
          <a:noFill/>
        </p:spPr>
        <p:txBody>
          <a:bodyPr wrap="square" lIns="91440" tIns="45720" rIns="91440" bIns="45720">
            <a:spAutoFit/>
          </a:bodyPr>
          <a:lstStyle/>
          <a:p>
            <a:pPr algn="ctr"/>
            <a:r>
              <a:rPr lang="en-US" sz="8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Welcome to the course</a:t>
            </a:r>
          </a:p>
          <a:p>
            <a:pPr algn="ct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Object Oriented Programming 1 (JAVA)</a:t>
            </a:r>
          </a:p>
          <a:p>
            <a:pPr algn="ctr"/>
            <a:endParaRPr lang="en-US" sz="4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endParaRPr>
          </a:p>
          <a:p>
            <a:pPr algn="ctr"/>
            <a:r>
              <a:rPr lang="en-US" sz="4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Cambria" panose="02040503050406030204" pitchFamily="18" charset="0"/>
              </a:rPr>
              <a:t>/*Hello World*/</a:t>
            </a:r>
          </a:p>
        </p:txBody>
      </p:sp>
    </p:spTree>
    <p:extLst>
      <p:ext uri="{BB962C8B-B14F-4D97-AF65-F5344CB8AC3E}">
        <p14:creationId xmlns:p14="http://schemas.microsoft.com/office/powerpoint/2010/main" val="123233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5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Goals of AIUB</a:t>
            </a:r>
          </a:p>
        </p:txBody>
      </p:sp>
      <p:sp>
        <p:nvSpPr>
          <p:cNvPr id="3" name="Content Placeholder 2"/>
          <p:cNvSpPr>
            <a:spLocks noGrp="1"/>
          </p:cNvSpPr>
          <p:nvPr>
            <p:ph idx="1"/>
          </p:nvPr>
        </p:nvSpPr>
        <p:spPr/>
        <p:txBody>
          <a:bodyPr>
            <a:noAutofit/>
          </a:bodyPr>
          <a:lstStyle/>
          <a:p>
            <a:pPr algn="just">
              <a:lnSpc>
                <a:spcPct val="80000"/>
              </a:lnSpc>
            </a:pPr>
            <a:r>
              <a:rPr lang="en-US" altLang="ja-JP" sz="2200" dirty="0">
                <a:latin typeface="Cambria" panose="02040503050406030204" pitchFamily="18" charset="0"/>
              </a:rPr>
              <a:t>Sustain development and progress of the university </a:t>
            </a:r>
          </a:p>
          <a:p>
            <a:pPr algn="just">
              <a:lnSpc>
                <a:spcPct val="80000"/>
              </a:lnSpc>
            </a:pPr>
            <a:r>
              <a:rPr lang="en-US" altLang="ja-JP" sz="2200" dirty="0">
                <a:latin typeface="Cambria" panose="02040503050406030204" pitchFamily="18" charset="0"/>
              </a:rPr>
              <a:t>Continue to upgrade educational services and facilities responsive of the demands for change and needs of the society </a:t>
            </a:r>
          </a:p>
          <a:p>
            <a:pPr algn="just">
              <a:lnSpc>
                <a:spcPct val="80000"/>
              </a:lnSpc>
            </a:pPr>
            <a:r>
              <a:rPr lang="en-US" altLang="ja-JP" sz="2200" dirty="0">
                <a:latin typeface="Cambria" panose="02040503050406030204" pitchFamily="18" charset="0"/>
              </a:rPr>
              <a:t>Inculcate professional culture among management, faculty and personnel in the attainment of the institution's vision, mission and goals </a:t>
            </a:r>
          </a:p>
          <a:p>
            <a:pPr algn="just">
              <a:lnSpc>
                <a:spcPct val="80000"/>
              </a:lnSpc>
            </a:pPr>
            <a:r>
              <a:rPr lang="en-US" altLang="ja-JP" sz="2200" dirty="0">
                <a:latin typeface="Cambria" panose="02040503050406030204" pitchFamily="18" charset="0"/>
              </a:rPr>
              <a:t>Enhance research consciousness in discovering new dimensions for curriculum development and enrichment </a:t>
            </a:r>
          </a:p>
          <a:p>
            <a:pPr algn="just"/>
            <a:r>
              <a:rPr lang="en-US" altLang="ja-JP" sz="2200" dirty="0">
                <a:latin typeface="Cambria" panose="02040503050406030204" pitchFamily="18" charset="0"/>
              </a:rPr>
              <a:t>Implement meaningful and relevant community outreach programs reflective of the available resources and expertise of the university </a:t>
            </a:r>
          </a:p>
          <a:p>
            <a:pPr algn="just"/>
            <a:r>
              <a:rPr lang="en-US" altLang="ja-JP" sz="2200" dirty="0">
                <a:latin typeface="Cambria" panose="02040503050406030204" pitchFamily="18" charset="0"/>
              </a:rPr>
              <a:t>Establish strong networking of programs, sharing of resources and expertise with local and international educational institutions and organizations </a:t>
            </a:r>
          </a:p>
          <a:p>
            <a:pPr algn="just"/>
            <a:r>
              <a:rPr lang="en-US" altLang="ja-JP" sz="2200" dirty="0">
                <a:latin typeface="Cambria" panose="02040503050406030204" pitchFamily="18" charset="0"/>
              </a:rPr>
              <a:t>Accelerate the participation of alumni, students and professionals in the implementation of educational programs and development of projects designed to expand and improve global academic standards </a:t>
            </a:r>
          </a:p>
        </p:txBody>
      </p:sp>
      <p:sp>
        <p:nvSpPr>
          <p:cNvPr id="5" name="Footer Placeholder 4"/>
          <p:cNvSpPr>
            <a:spLocks noGrp="1"/>
          </p:cNvSpPr>
          <p:nvPr>
            <p:ph type="ftr" sz="quarter" idx="11"/>
          </p:nvPr>
        </p:nvSpPr>
        <p:spPr>
          <a:xfrm>
            <a:off x="3556000" y="6356350"/>
            <a:ext cx="4902200"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1123592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ja-JP" dirty="0">
                <a:latin typeface="Cambria" panose="02040503050406030204" pitchFamily="18" charset="0"/>
                <a:cs typeface="Arial" panose="020B0604020202020204" pitchFamily="34" charset="0"/>
              </a:rPr>
              <a:t>Vision &amp; Mission of Computer Science Department</a:t>
            </a:r>
            <a:endParaRPr lang="en-US" dirty="0">
              <a:latin typeface="Cambria" panose="02040503050406030204" pitchFamily="18" charset="0"/>
            </a:endParaRPr>
          </a:p>
        </p:txBody>
      </p:sp>
      <p:sp>
        <p:nvSpPr>
          <p:cNvPr id="3" name="Content Placeholder 2"/>
          <p:cNvSpPr>
            <a:spLocks noGrp="1"/>
          </p:cNvSpPr>
          <p:nvPr>
            <p:ph idx="1"/>
          </p:nvPr>
        </p:nvSpPr>
        <p:spPr>
          <a:xfrm>
            <a:off x="88900" y="4148018"/>
            <a:ext cx="11976100" cy="2089009"/>
          </a:xfrm>
        </p:spPr>
        <p:txBody>
          <a:bodyPr/>
          <a:lstStyle/>
          <a:p>
            <a:pPr marL="0" indent="0" algn="just">
              <a:buNone/>
            </a:pPr>
            <a:r>
              <a:rPr lang="en-US" altLang="ja-JP" dirty="0">
                <a:latin typeface="Cambria" panose="02040503050406030204" pitchFamily="18" charset="0"/>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5087938" cy="365125"/>
          </a:xfrm>
        </p:spPr>
        <p:txBody>
          <a:bodyPr/>
          <a:lstStyle/>
          <a:p>
            <a:r>
              <a:rPr lang="en-US" dirty="0">
                <a:latin typeface="Cambria" panose="02040503050406030204" pitchFamily="18" charset="0"/>
              </a:rPr>
              <a:t>CSC1205 :: Object Oriented Programming 1 (JAVA)</a:t>
            </a:r>
          </a:p>
        </p:txBody>
      </p:sp>
      <p:sp>
        <p:nvSpPr>
          <p:cNvPr id="7" name="Content Placeholder 2"/>
          <p:cNvSpPr txBox="1">
            <a:spLocks/>
          </p:cNvSpPr>
          <p:nvPr/>
        </p:nvSpPr>
        <p:spPr>
          <a:xfrm>
            <a:off x="88900" y="1950728"/>
            <a:ext cx="11976100" cy="92894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dirty="0">
                <a:latin typeface="Cambria" panose="02040503050406030204" pitchFamily="18" charset="0"/>
              </a:rPr>
              <a:t>Provides leadership in the pursuit of quality and excellent computer education and produce highly skilled and globally competitive IT professionals.</a:t>
            </a:r>
          </a:p>
          <a:p>
            <a:pPr algn="just"/>
            <a:endParaRPr lang="en-US" dirty="0">
              <a:latin typeface="Cambria" panose="02040503050406030204" pitchFamily="18" charset="0"/>
            </a:endParaRPr>
          </a:p>
        </p:txBody>
      </p:sp>
      <p:sp>
        <p:nvSpPr>
          <p:cNvPr id="8" name="Title 1"/>
          <p:cNvSpPr txBox="1">
            <a:spLocks/>
          </p:cNvSpPr>
          <p:nvPr/>
        </p:nvSpPr>
        <p:spPr>
          <a:xfrm>
            <a:off x="109184" y="3295722"/>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Mission</a:t>
            </a:r>
            <a:endParaRPr lang="en-US" b="1" dirty="0">
              <a:latin typeface="Cambria" panose="02040503050406030204" pitchFamily="18" charset="0"/>
              <a:cs typeface="Arial" panose="020B0604020202020204" pitchFamily="34" charset="0"/>
            </a:endParaRPr>
          </a:p>
        </p:txBody>
      </p:sp>
      <p:sp>
        <p:nvSpPr>
          <p:cNvPr id="9" name="Title 1"/>
          <p:cNvSpPr txBox="1">
            <a:spLocks/>
          </p:cNvSpPr>
          <p:nvPr/>
        </p:nvSpPr>
        <p:spPr>
          <a:xfrm>
            <a:off x="109184" y="1090565"/>
            <a:ext cx="1197610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r>
              <a:rPr lang="en-US" altLang="ja-JP" b="1" dirty="0">
                <a:latin typeface="Cambria" panose="02040503050406030204" pitchFamily="18" charset="0"/>
                <a:cs typeface="Arial" panose="020B0604020202020204" pitchFamily="34" charset="0"/>
              </a:rPr>
              <a:t>Vision</a:t>
            </a:r>
            <a:endParaRPr lang="en-US" b="1" dirty="0">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203761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ja-JP" b="1" dirty="0">
                <a:latin typeface="Cambria" panose="02040503050406030204" pitchFamily="18" charset="0"/>
                <a:cs typeface="Arial" panose="020B0604020202020204" pitchFamily="34" charset="0"/>
              </a:rPr>
              <a:t>Goals of Computer Science Department</a:t>
            </a:r>
            <a:endParaRPr lang="en-US" dirty="0">
              <a:latin typeface="Cambria" panose="02040503050406030204" pitchFamily="18" charset="0"/>
            </a:endParaRPr>
          </a:p>
        </p:txBody>
      </p:sp>
      <p:sp>
        <p:nvSpPr>
          <p:cNvPr id="3" name="Content Placeholder 2"/>
          <p:cNvSpPr>
            <a:spLocks noGrp="1"/>
          </p:cNvSpPr>
          <p:nvPr>
            <p:ph idx="1"/>
          </p:nvPr>
        </p:nvSpPr>
        <p:spPr/>
        <p:txBody>
          <a:bodyPr lIns="91440"/>
          <a:lstStyle/>
          <a:p>
            <a:pPr algn="just">
              <a:lnSpc>
                <a:spcPct val="80000"/>
              </a:lnSpc>
              <a:spcBef>
                <a:spcPts val="1000"/>
              </a:spcBef>
            </a:pPr>
            <a:r>
              <a:rPr lang="en-US" altLang="ja-JP" dirty="0">
                <a:latin typeface="Cambria" panose="02040503050406030204" pitchFamily="18" charset="0"/>
              </a:rPr>
              <a:t>Enrich the computer education curriculum to suit the needs of the industry-   wide standards for both domestic and international markets</a:t>
            </a:r>
          </a:p>
          <a:p>
            <a:pPr algn="just">
              <a:lnSpc>
                <a:spcPct val="80000"/>
              </a:lnSpc>
            </a:pPr>
            <a:r>
              <a:rPr lang="en-US" altLang="ja-JP" dirty="0">
                <a:latin typeface="Cambria" panose="02040503050406030204" pitchFamily="18" charset="0"/>
              </a:rPr>
              <a:t>Equip the faculty and staff with professional, modern technological and research skills</a:t>
            </a:r>
          </a:p>
          <a:p>
            <a:pPr algn="just">
              <a:lnSpc>
                <a:spcPct val="80000"/>
              </a:lnSpc>
            </a:pPr>
            <a:r>
              <a:rPr lang="en-US" altLang="ja-JP" dirty="0">
                <a:latin typeface="Cambria" panose="02040503050406030204" pitchFamily="18" charset="0"/>
              </a:rPr>
              <a:t>Upgrade continuously computer hardware's, facilities and instructional materials to cope with the challenges of the information technology age</a:t>
            </a:r>
          </a:p>
          <a:p>
            <a:pPr algn="just">
              <a:lnSpc>
                <a:spcPct val="80000"/>
              </a:lnSpc>
            </a:pPr>
            <a:r>
              <a:rPr lang="en-US" altLang="ja-JP" dirty="0">
                <a:latin typeface="Cambria" panose="02040503050406030204" pitchFamily="18" charset="0"/>
              </a:rPr>
              <a:t>Initiate and conduct relevant research, software development and outreach services.</a:t>
            </a:r>
          </a:p>
          <a:p>
            <a:pPr algn="just">
              <a:lnSpc>
                <a:spcPct val="80000"/>
              </a:lnSpc>
            </a:pPr>
            <a:r>
              <a:rPr lang="en-US" altLang="ja-JP" dirty="0">
                <a:latin typeface="Cambria" panose="02040503050406030204" pitchFamily="18" charset="0"/>
              </a:rPr>
              <a:t>Establish linkage with industry and other IT-based organizations/institutions for sharing of resources and expertise, and better job opportunities for students</a:t>
            </a:r>
          </a:p>
          <a:p>
            <a:endParaRPr lang="en-US" dirty="0">
              <a:latin typeface="Cambria" panose="02040503050406030204" pitchFamily="18" charset="0"/>
            </a:endParaRPr>
          </a:p>
        </p:txBody>
      </p:sp>
      <p:sp>
        <p:nvSpPr>
          <p:cNvPr id="5" name="Footer Placeholder 4"/>
          <p:cNvSpPr>
            <a:spLocks noGrp="1"/>
          </p:cNvSpPr>
          <p:nvPr>
            <p:ph type="ftr" sz="quarter" idx="11"/>
          </p:nvPr>
        </p:nvSpPr>
        <p:spPr>
          <a:xfrm>
            <a:off x="3556000" y="6356350"/>
            <a:ext cx="4673600"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791034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Objectives</a:t>
            </a:r>
          </a:p>
        </p:txBody>
      </p:sp>
      <p:sp>
        <p:nvSpPr>
          <p:cNvPr id="3" name="Content Placeholder 2"/>
          <p:cNvSpPr>
            <a:spLocks noGrp="1"/>
          </p:cNvSpPr>
          <p:nvPr>
            <p:ph idx="1"/>
          </p:nvPr>
        </p:nvSpPr>
        <p:spPr/>
        <p:txBody>
          <a:bodyPr>
            <a:normAutofit/>
          </a:bodyPr>
          <a:lstStyle/>
          <a:p>
            <a:pPr marL="0" indent="0" algn="just">
              <a:buNone/>
            </a:pPr>
            <a:r>
              <a:rPr lang="en-US" dirty="0">
                <a:latin typeface="Cambria" panose="02040503050406030204" pitchFamily="18" charset="0"/>
              </a:rPr>
              <a:t>By the end of the course Students will be able to perform the followings:</a:t>
            </a:r>
          </a:p>
          <a:p>
            <a:pPr marL="742950"/>
            <a:r>
              <a:rPr lang="en-US" dirty="0">
                <a:latin typeface="Cambria" panose="02040503050406030204" pitchFamily="18" charset="0"/>
              </a:rPr>
              <a:t>Develop classes and describe how to declare a class</a:t>
            </a:r>
          </a:p>
          <a:p>
            <a:pPr marL="742950"/>
            <a:r>
              <a:rPr lang="en-US" dirty="0">
                <a:latin typeface="Cambria" panose="02040503050406030204" pitchFamily="18" charset="0"/>
              </a:rPr>
              <a:t>Create Java technology applications that leverage the object-oriented features of the Java language, such as encapsulation, inheritance, polymorphism and abstraction</a:t>
            </a:r>
          </a:p>
          <a:p>
            <a:pPr marL="742950"/>
            <a:r>
              <a:rPr lang="en-US" dirty="0">
                <a:latin typeface="Cambria" panose="02040503050406030204" pitchFamily="18" charset="0"/>
              </a:rPr>
              <a:t>Use the concept of package</a:t>
            </a:r>
          </a:p>
          <a:p>
            <a:pPr marL="742950"/>
            <a:r>
              <a:rPr lang="en-US" dirty="0">
                <a:latin typeface="Cambria" panose="02040503050406030204" pitchFamily="18" charset="0"/>
              </a:rPr>
              <a:t>Implement error-handling techniques using exception handling</a:t>
            </a:r>
          </a:p>
          <a:p>
            <a:pPr marL="742950"/>
            <a:r>
              <a:rPr lang="en-US" dirty="0">
                <a:latin typeface="Cambria" panose="02040503050406030204" pitchFamily="18" charset="0"/>
              </a:rPr>
              <a:t>Create an event-driven graphical user interface (GUI) using Swing components: panels, buttons, labels, text fields, and text areas</a:t>
            </a:r>
          </a:p>
          <a:p>
            <a:pPr marL="742950"/>
            <a:r>
              <a:rPr lang="en-US" dirty="0">
                <a:latin typeface="Cambria" panose="02040503050406030204" pitchFamily="18" charset="0"/>
              </a:rPr>
              <a:t>Implement input/output (I/O) functionality to read from and write to data and text files and understand advanced I/O streams</a:t>
            </a:r>
          </a:p>
        </p:txBody>
      </p:sp>
      <p:sp>
        <p:nvSpPr>
          <p:cNvPr id="5" name="Footer Placeholder 4"/>
          <p:cNvSpPr>
            <a:spLocks noGrp="1"/>
          </p:cNvSpPr>
          <p:nvPr>
            <p:ph type="ftr" sz="quarter" idx="11"/>
          </p:nvPr>
        </p:nvSpPr>
        <p:spPr>
          <a:xfrm>
            <a:off x="3556000" y="6356350"/>
            <a:ext cx="4616450"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164235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Course Prerequisite</a:t>
            </a:r>
          </a:p>
        </p:txBody>
      </p:sp>
      <p:sp>
        <p:nvSpPr>
          <p:cNvPr id="3" name="Content Placeholder 2"/>
          <p:cNvSpPr>
            <a:spLocks noGrp="1"/>
          </p:cNvSpPr>
          <p:nvPr>
            <p:ph idx="1"/>
          </p:nvPr>
        </p:nvSpPr>
        <p:spPr/>
        <p:txBody>
          <a:bodyPr/>
          <a:lstStyle/>
          <a:p>
            <a:endParaRPr lang="en-US" dirty="0">
              <a:latin typeface="Cambria" panose="02040503050406030204" pitchFamily="18" charset="0"/>
            </a:endParaRPr>
          </a:p>
          <a:p>
            <a:r>
              <a:rPr lang="en-US" dirty="0">
                <a:latin typeface="Cambria" panose="02040503050406030204" pitchFamily="18" charset="0"/>
              </a:rPr>
              <a:t>Concept of Decision Control (if, else if, else).</a:t>
            </a:r>
          </a:p>
          <a:p>
            <a:r>
              <a:rPr lang="en-US" dirty="0">
                <a:latin typeface="Cambria" panose="02040503050406030204" pitchFamily="18" charset="0"/>
              </a:rPr>
              <a:t>Concept of Loops (for, while, do-while).</a:t>
            </a:r>
          </a:p>
          <a:p>
            <a:r>
              <a:rPr lang="en-US" dirty="0">
                <a:latin typeface="Cambria" panose="02040503050406030204" pitchFamily="18" charset="0"/>
              </a:rPr>
              <a:t>Concept of Functions.</a:t>
            </a:r>
          </a:p>
          <a:p>
            <a:r>
              <a:rPr lang="en-US" dirty="0">
                <a:latin typeface="Cambria" panose="02040503050406030204" pitchFamily="18" charset="0"/>
              </a:rPr>
              <a:t>Concept of Class.</a:t>
            </a:r>
          </a:p>
          <a:p>
            <a:r>
              <a:rPr lang="en-US" dirty="0">
                <a:latin typeface="Cambria" panose="02040503050406030204" pitchFamily="18" charset="0"/>
              </a:rPr>
              <a:t>Concept of Object.</a:t>
            </a:r>
          </a:p>
          <a:p>
            <a:r>
              <a:rPr lang="en-US" dirty="0">
                <a:latin typeface="Cambria" panose="02040503050406030204" pitchFamily="18" charset="0"/>
              </a:rPr>
              <a:t>Concept of Constructor.</a:t>
            </a:r>
          </a:p>
          <a:p>
            <a:pPr marL="0" indent="0">
              <a:buNone/>
            </a:pPr>
            <a:endParaRPr lang="en-US" dirty="0">
              <a:latin typeface="Cambria" panose="02040503050406030204" pitchFamily="18" charset="0"/>
            </a:endParaRPr>
          </a:p>
          <a:p>
            <a:pPr marL="0" indent="0">
              <a:buNone/>
            </a:pPr>
            <a:r>
              <a:rPr lang="en-US" b="1" dirty="0">
                <a:latin typeface="Cambria" panose="02040503050406030204" pitchFamily="18" charset="0"/>
              </a:rPr>
              <a:t>Last and Most Important prerequisite: Your Interest, Passion and Dedication.</a:t>
            </a:r>
          </a:p>
        </p:txBody>
      </p:sp>
      <p:sp>
        <p:nvSpPr>
          <p:cNvPr id="5" name="Footer Placeholder 4"/>
          <p:cNvSpPr>
            <a:spLocks noGrp="1"/>
          </p:cNvSpPr>
          <p:nvPr>
            <p:ph type="ftr" sz="quarter" idx="11"/>
          </p:nvPr>
        </p:nvSpPr>
        <p:spPr>
          <a:xfrm>
            <a:off x="3555999" y="6356350"/>
            <a:ext cx="4873625" cy="365125"/>
          </a:xfrm>
        </p:spPr>
        <p:txBody>
          <a:bodyPr/>
          <a:lstStyle/>
          <a:p>
            <a:r>
              <a:rPr lang="en-US" dirty="0">
                <a:latin typeface="Cambria" panose="02040503050406030204" pitchFamily="18" charset="0"/>
              </a:rPr>
              <a:t>CSC1205 :: Object Oriented Programming 1 (JAVA)</a:t>
            </a:r>
          </a:p>
        </p:txBody>
      </p:sp>
      <p:sp>
        <p:nvSpPr>
          <p:cNvPr id="7" name="Date Placeholder 6"/>
          <p:cNvSpPr>
            <a:spLocks noGrp="1"/>
          </p:cNvSpPr>
          <p:nvPr>
            <p:ph type="dt" sz="half" idx="10"/>
          </p:nvPr>
        </p:nvSpPr>
        <p:spPr>
          <a:xfrm>
            <a:off x="88900" y="6356350"/>
            <a:ext cx="2654300" cy="365125"/>
          </a:xfrm>
        </p:spPr>
        <p:txBody>
          <a:bodyPr/>
          <a:lstStyle/>
          <a:p>
            <a:r>
              <a:rPr lang="en-US">
                <a:latin typeface="Cambria" panose="02040503050406030204" pitchFamily="18" charset="0"/>
              </a:rPr>
              <a:t>Mohaimen-Bin-Noor</a:t>
            </a:r>
            <a:endParaRPr lang="en-US" dirty="0">
              <a:latin typeface="Cambria" panose="02040503050406030204" pitchFamily="18" charset="0"/>
            </a:endParaRPr>
          </a:p>
        </p:txBody>
      </p:sp>
    </p:spTree>
    <p:extLst>
      <p:ext uri="{BB962C8B-B14F-4D97-AF65-F5344CB8AC3E}">
        <p14:creationId xmlns:p14="http://schemas.microsoft.com/office/powerpoint/2010/main" val="110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Importance of the course</a:t>
            </a:r>
          </a:p>
        </p:txBody>
      </p:sp>
      <p:sp>
        <p:nvSpPr>
          <p:cNvPr id="3" name="Content Placeholder 2"/>
          <p:cNvSpPr>
            <a:spLocks noGrp="1"/>
          </p:cNvSpPr>
          <p:nvPr>
            <p:ph idx="1"/>
          </p:nvPr>
        </p:nvSpPr>
        <p:spPr/>
        <p:txBody>
          <a:bodyPr vert="horz" lIns="91440" tIns="45720" rIns="91440" bIns="45720" rtlCol="0" anchor="t">
            <a:normAutofit/>
          </a:bodyPr>
          <a:lstStyle/>
          <a:p>
            <a:endParaRPr lang="en-US" dirty="0">
              <a:latin typeface="Cambria" panose="02040503050406030204" pitchFamily="18" charset="0"/>
            </a:endParaRPr>
          </a:p>
          <a:p>
            <a:r>
              <a:rPr lang="en-US" dirty="0">
                <a:latin typeface="Cambria" panose="02040503050406030204" pitchFamily="18" charset="0"/>
              </a:rPr>
              <a:t>This course is a continuation of the course Introduction to Programming.</a:t>
            </a:r>
          </a:p>
          <a:p>
            <a:r>
              <a:rPr lang="en-US" dirty="0">
                <a:latin typeface="Cambria" panose="02040503050406030204" pitchFamily="18" charset="0"/>
              </a:rPr>
              <a:t>This course will focus on Object Oriented Programming.</a:t>
            </a:r>
          </a:p>
          <a:p>
            <a:r>
              <a:rPr lang="en-US" dirty="0">
                <a:latin typeface="Cambria"/>
                <a:ea typeface="Cambria"/>
              </a:rPr>
              <a:t>This course will help you to understand the requirements for the solution of simple real life problems.</a:t>
            </a:r>
          </a:p>
          <a:p>
            <a:r>
              <a:rPr lang="en-US" dirty="0">
                <a:latin typeface="Cambria"/>
                <a:ea typeface="Cambria"/>
              </a:rPr>
              <a:t>This course will help you to develop the solution of simple real life problems.</a:t>
            </a:r>
          </a:p>
          <a:p>
            <a:r>
              <a:rPr lang="en-US" dirty="0">
                <a:latin typeface="Cambria" panose="02040503050406030204" pitchFamily="18" charset="0"/>
              </a:rPr>
              <a:t>This course will help you to develop some mini fun games.</a:t>
            </a:r>
          </a:p>
        </p:txBody>
      </p:sp>
      <p:sp>
        <p:nvSpPr>
          <p:cNvPr id="5" name="Footer Placeholder 4"/>
          <p:cNvSpPr>
            <a:spLocks noGrp="1"/>
          </p:cNvSpPr>
          <p:nvPr>
            <p:ph type="ftr" sz="quarter" idx="11"/>
          </p:nvPr>
        </p:nvSpPr>
        <p:spPr>
          <a:xfrm>
            <a:off x="3555999" y="6356350"/>
            <a:ext cx="4702630"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2883747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latin typeface="Cambria" panose="02040503050406030204" pitchFamily="18" charset="0"/>
                <a:cs typeface="Arial"/>
              </a:rPr>
              <a:t>Course Contents</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Cambria" panose="02040503050406030204" pitchFamily="18" charset="0"/>
              </a:rPr>
              <a:t>Introduction to Java Language, Java technology, Java development Environment</a:t>
            </a:r>
          </a:p>
          <a:p>
            <a:r>
              <a:rPr lang="en-US" dirty="0">
                <a:latin typeface="Cambria" panose="02040503050406030204" pitchFamily="18" charset="0"/>
              </a:rPr>
              <a:t>Data Types, Type Casting, Variable Types, String</a:t>
            </a:r>
          </a:p>
          <a:p>
            <a:r>
              <a:rPr lang="en-US" dirty="0">
                <a:latin typeface="Cambria" panose="02040503050406030204" pitchFamily="18" charset="0"/>
              </a:rPr>
              <a:t>Array</a:t>
            </a:r>
          </a:p>
          <a:p>
            <a:r>
              <a:rPr lang="en-US" dirty="0">
                <a:latin typeface="Cambria" panose="02040503050406030204" pitchFamily="18" charset="0"/>
              </a:rPr>
              <a:t>Class, Object, Constructors</a:t>
            </a:r>
          </a:p>
          <a:p>
            <a:r>
              <a:rPr lang="en-US" dirty="0">
                <a:latin typeface="Cambria" panose="02040503050406030204" pitchFamily="18" charset="0"/>
              </a:rPr>
              <a:t>Overview of OOP principles: Encapsulation, Inheritance, Polymorphism, Abstraction.</a:t>
            </a:r>
          </a:p>
          <a:p>
            <a:r>
              <a:rPr lang="en-US" dirty="0">
                <a:latin typeface="Cambria" panose="02040503050406030204" pitchFamily="18" charset="0"/>
              </a:rPr>
              <a:t>Interface</a:t>
            </a:r>
          </a:p>
          <a:p>
            <a:r>
              <a:rPr lang="en-US" dirty="0">
                <a:latin typeface="Cambria" panose="02040503050406030204" pitchFamily="18" charset="0"/>
              </a:rPr>
              <a:t>Package, Java Library Classes</a:t>
            </a:r>
          </a:p>
          <a:p>
            <a:r>
              <a:rPr lang="en-US" dirty="0">
                <a:latin typeface="Cambria" panose="02040503050406030204" pitchFamily="18" charset="0"/>
              </a:rPr>
              <a:t>Exception Handling</a:t>
            </a:r>
          </a:p>
          <a:p>
            <a:r>
              <a:rPr lang="en-US" dirty="0">
                <a:latin typeface="Cambria" panose="02040503050406030204" pitchFamily="18" charset="0"/>
              </a:rPr>
              <a:t>Event driven Java Swing Application.</a:t>
            </a:r>
          </a:p>
        </p:txBody>
      </p:sp>
      <p:sp>
        <p:nvSpPr>
          <p:cNvPr id="5" name="Footer Placeholder 4"/>
          <p:cNvSpPr>
            <a:spLocks noGrp="1"/>
          </p:cNvSpPr>
          <p:nvPr>
            <p:ph type="ftr" sz="quarter" idx="11"/>
          </p:nvPr>
        </p:nvSpPr>
        <p:spPr>
          <a:xfrm>
            <a:off x="3556000" y="6356350"/>
            <a:ext cx="4802188" cy="365125"/>
          </a:xfrm>
        </p:spPr>
        <p:txBody>
          <a:bodyPr/>
          <a:lstStyle/>
          <a:p>
            <a:r>
              <a:rPr lang="en-US" dirty="0">
                <a:latin typeface="Cambria" panose="02040503050406030204" pitchFamily="18" charset="0"/>
              </a:rPr>
              <a:t>CSC1205 :: Object Oriented Programming 1 (JAVA)</a:t>
            </a:r>
          </a:p>
        </p:txBody>
      </p:sp>
    </p:spTree>
    <p:extLst>
      <p:ext uri="{BB962C8B-B14F-4D97-AF65-F5344CB8AC3E}">
        <p14:creationId xmlns:p14="http://schemas.microsoft.com/office/powerpoint/2010/main" val="3069369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1591</TotalTime>
  <Words>2233</Words>
  <Application>Microsoft Office PowerPoint</Application>
  <PresentationFormat>Custom</PresentationFormat>
  <Paragraphs>206</Paragraphs>
  <Slides>24</Slides>
  <Notes>6</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CSC 1205::Object Oriented Programming 1 (JAVA) Introduction</vt:lpstr>
      <vt:lpstr>Vision &amp; Mission of AIUB</vt:lpstr>
      <vt:lpstr>Goals of AIUB</vt:lpstr>
      <vt:lpstr>Vision &amp; Mission of Computer Science Department</vt:lpstr>
      <vt:lpstr>Goals of Computer Science Department</vt:lpstr>
      <vt:lpstr>Course Objectives</vt:lpstr>
      <vt:lpstr>Course Prerequisite</vt:lpstr>
      <vt:lpstr>Importance of the course</vt:lpstr>
      <vt:lpstr>Course Contents</vt:lpstr>
      <vt:lpstr>Resources &amp; References</vt:lpstr>
      <vt:lpstr>Course Evaluation</vt:lpstr>
      <vt:lpstr>Classroom Policies</vt:lpstr>
      <vt:lpstr>Course Policies</vt:lpstr>
      <vt:lpstr>Attendance</vt:lpstr>
      <vt:lpstr>Laboratory Policies</vt:lpstr>
      <vt:lpstr>Makeup Evaluation</vt:lpstr>
      <vt:lpstr>Grading Policies</vt:lpstr>
      <vt:lpstr>Grading Policies…</vt:lpstr>
      <vt:lpstr>Dropping a Course</vt:lpstr>
      <vt:lpstr>Some More Policies</vt:lpstr>
      <vt:lpstr>Contacts</vt:lpstr>
      <vt:lpstr>My Schedule &amp; Contact Information</vt:lpstr>
      <vt:lpstr>Finally</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CSC1205::Object Oriented Programming 1 (JAVA)  Course-Introduction</dc:title>
  <dc:creator>Mohaimen-Bin-Noor</dc:creator>
  <cp:lastModifiedBy>Teacher</cp:lastModifiedBy>
  <cp:revision>146</cp:revision>
  <dcterms:created xsi:type="dcterms:W3CDTF">2015-01-16T09:30:36Z</dcterms:created>
  <dcterms:modified xsi:type="dcterms:W3CDTF">2021-01-27T21:23:37Z</dcterms:modified>
</cp:coreProperties>
</file>