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9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313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79" r:id="rId54"/>
    <p:sldId id="280" r:id="rId55"/>
    <p:sldId id="312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3300"/>
    <a:srgbClr val="5F5F5F"/>
    <a:srgbClr val="333333"/>
    <a:srgbClr val="808080"/>
    <a:srgbClr val="969696"/>
    <a:srgbClr val="C0C0C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4881A1-EC96-44BF-9E14-47B573C7C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B3E26F21-8ED7-46A9-A2FC-0400836D9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60325"/>
            <a:ext cx="2265363" cy="6443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" y="60325"/>
            <a:ext cx="6645275" cy="6443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ACB69EBA-3AF0-4B24-88C1-47EE41C9D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325" y="1019175"/>
            <a:ext cx="444817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019175"/>
            <a:ext cx="4449763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3836988"/>
            <a:ext cx="4449763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4D1070F8-BA74-4B31-8043-50D870842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D4953183-69F7-4C0C-9405-4BEA81871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6A199481-A234-4C83-9512-B4EB66996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25" y="1019175"/>
            <a:ext cx="4448175" cy="548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19175"/>
            <a:ext cx="4449763" cy="548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6916384A-849C-4DC2-9400-0A9959D12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EE990A12-F148-481A-9AC0-BAA3227D8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FBCDACB8-215E-4E03-901E-140B6AEBA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7EDD101C-2F63-45A3-860F-D92AF1DE2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AEF62C89-5AFA-4323-9FCE-846E71AF4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BC7C2B6B-7A3F-4290-847C-F3BB6F8C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60325"/>
            <a:ext cx="9048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325" y="1019175"/>
            <a:ext cx="9050338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75" y="6584950"/>
            <a:ext cx="164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5849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075" y="6584950"/>
            <a:ext cx="251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Graph Introduction  </a:t>
            </a:r>
            <a:fld id="{978BEC2B-9BA2-4FED-8999-33F630EDE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0711" name="Line 7"/>
          <p:cNvSpPr>
            <a:spLocks noChangeShapeType="1"/>
          </p:cNvSpPr>
          <p:nvPr userDrawn="1"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25000"/>
        </a:spcAft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5000"/>
        </a:spcBef>
        <a:spcAft>
          <a:spcPct val="25000"/>
        </a:spcAft>
        <a:buBlip>
          <a:blip r:embed="rId16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5000"/>
        </a:spcBef>
        <a:spcAft>
          <a:spcPct val="25000"/>
        </a:spcAft>
        <a:buBlip>
          <a:blip r:embed="rId17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CSC2105: Algorithms</a:t>
            </a:r>
            <a:br>
              <a:rPr lang="en-US"/>
            </a:br>
            <a:r>
              <a:rPr lang="en-US"/>
              <a:t>Graph - Introduction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Md. Manzurul Hasan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manzurul@</a:t>
            </a:r>
            <a:r>
              <a:rPr lang="en-US" sz="2400" dirty="0"/>
              <a:t>aiub.edu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American International  University Bangladesh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D985C78A-5BAC-40D2-AC59-6D2E2AA59C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Graph Searching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Given</a:t>
            </a:r>
            <a:r>
              <a:rPr lang="en-US" sz="2800"/>
              <a:t>: a graph </a:t>
            </a:r>
            <a:r>
              <a:rPr lang="en-US" sz="2800" b="1"/>
              <a:t>G</a:t>
            </a:r>
            <a:r>
              <a:rPr lang="en-US" sz="2800"/>
              <a:t> = </a:t>
            </a:r>
            <a:r>
              <a:rPr lang="en-US" sz="2800" b="1"/>
              <a:t>(V, E)</a:t>
            </a:r>
            <a:r>
              <a:rPr lang="en-US" sz="2800"/>
              <a:t>, directed or undirected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Goal</a:t>
            </a:r>
            <a:r>
              <a:rPr lang="en-US" sz="2800"/>
              <a:t>: methodically explore every vertex and edge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Ultimately</a:t>
            </a:r>
            <a:r>
              <a:rPr lang="en-US" sz="2800"/>
              <a:t>: build a </a:t>
            </a:r>
            <a:r>
              <a:rPr lang="en-US" sz="2800" i="1"/>
              <a:t>tree</a:t>
            </a:r>
            <a:r>
              <a:rPr lang="en-US" sz="2800"/>
              <a:t> on the graph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Pick a vertex as the </a:t>
            </a:r>
            <a:r>
              <a:rPr lang="en-US" sz="2400" i="1"/>
              <a:t>root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Choose certain </a:t>
            </a:r>
            <a:r>
              <a:rPr lang="en-US" sz="2400" i="1"/>
              <a:t>edges</a:t>
            </a:r>
            <a:r>
              <a:rPr lang="en-US" sz="2400"/>
              <a:t> to produce a tree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Note: might also build a </a:t>
            </a:r>
            <a:r>
              <a:rPr lang="en-US" sz="2400" i="1"/>
              <a:t>forest </a:t>
            </a:r>
            <a:r>
              <a:rPr lang="en-US" sz="2400"/>
              <a:t>if graph is not connected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/>
              <a:t>Breadth-first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/>
              <a:t>Depth-first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Other variants: best-first, iterated deepening search,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B429AABE-2B8A-4035-85C4-10E4279E0B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Depth-First Search (DFS)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/>
              <a:t>Explore “deeper” in the graph whenever possible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Edges are </a:t>
            </a:r>
            <a:r>
              <a:rPr lang="en-US" sz="2000" b="1" i="1"/>
              <a:t>explored</a:t>
            </a:r>
            <a:r>
              <a:rPr lang="en-US" sz="2000"/>
              <a:t> out of the </a:t>
            </a:r>
            <a:r>
              <a:rPr lang="en-US" sz="2000" b="1" i="1"/>
              <a:t>most recently discovered </a:t>
            </a:r>
            <a:r>
              <a:rPr lang="en-US" sz="2000"/>
              <a:t>vertex </a:t>
            </a:r>
            <a:r>
              <a:rPr lang="en-US" sz="2000" b="1" i="1"/>
              <a:t>v</a:t>
            </a:r>
            <a:r>
              <a:rPr lang="en-US" sz="2000" i="1"/>
              <a:t> </a:t>
            </a:r>
            <a:r>
              <a:rPr lang="en-US" sz="2000"/>
              <a:t>that still has unexplored edges (</a:t>
            </a:r>
            <a:r>
              <a:rPr lang="en-US" sz="2000" b="1"/>
              <a:t>LIFO</a:t>
            </a:r>
            <a:r>
              <a:rPr lang="en-US" sz="2000"/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When all of </a:t>
            </a:r>
            <a:r>
              <a:rPr lang="en-US" sz="2000" b="1" i="1"/>
              <a:t>v</a:t>
            </a:r>
            <a:r>
              <a:rPr lang="en-US" sz="2000"/>
              <a:t>’s edges have been explored, </a:t>
            </a:r>
            <a:r>
              <a:rPr lang="en-US" sz="2000" b="1"/>
              <a:t>backtrack</a:t>
            </a:r>
            <a:r>
              <a:rPr lang="en-US" sz="2000"/>
              <a:t> to the vertex from which </a:t>
            </a:r>
            <a:r>
              <a:rPr lang="en-US" sz="2000" b="1" i="1"/>
              <a:t>v</a:t>
            </a:r>
            <a:r>
              <a:rPr lang="en-US" sz="2000" i="1"/>
              <a:t> </a:t>
            </a:r>
            <a:r>
              <a:rPr lang="en-US" sz="2000"/>
              <a:t>was discovered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computes 2 timestamps: </a:t>
            </a:r>
            <a:r>
              <a:rPr lang="en-US" sz="2000" b="1"/>
              <a:t>d[ ]</a:t>
            </a:r>
            <a:r>
              <a:rPr lang="en-US" sz="2000"/>
              <a:t> (</a:t>
            </a:r>
            <a:r>
              <a:rPr lang="en-US" sz="2000" b="1"/>
              <a:t>discovered</a:t>
            </a:r>
            <a:r>
              <a:rPr lang="en-US" sz="2000"/>
              <a:t>) and </a:t>
            </a:r>
            <a:r>
              <a:rPr lang="en-US" sz="2000" b="1"/>
              <a:t>f[ ]</a:t>
            </a:r>
            <a:r>
              <a:rPr lang="en-US" sz="2000"/>
              <a:t> (</a:t>
            </a:r>
            <a:r>
              <a:rPr lang="en-US" sz="2000" b="1"/>
              <a:t>finished</a:t>
            </a:r>
            <a:r>
              <a:rPr lang="en-US" sz="2000"/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/>
              <a:t>builds one or more </a:t>
            </a:r>
            <a:r>
              <a:rPr lang="en-US" sz="2000" b="1"/>
              <a:t>depth-first tree(s)</a:t>
            </a:r>
            <a:r>
              <a:rPr lang="en-US" sz="2000"/>
              <a:t> (</a:t>
            </a:r>
            <a:r>
              <a:rPr lang="en-US" sz="2000" b="1"/>
              <a:t>depth-first forest</a:t>
            </a:r>
            <a:r>
              <a:rPr lang="en-US" sz="200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/>
              <a:t>Algorithm colors each vertex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b="1"/>
              <a:t>WHITE</a:t>
            </a:r>
            <a:r>
              <a:rPr lang="en-US" sz="1800"/>
              <a:t>: </a:t>
            </a:r>
            <a:r>
              <a:rPr lang="en-US" sz="1800" b="1"/>
              <a:t>undiscovered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b="1"/>
              <a:t>GRAY</a:t>
            </a:r>
            <a:r>
              <a:rPr lang="en-US" sz="1800"/>
              <a:t>: </a:t>
            </a:r>
            <a:r>
              <a:rPr lang="en-US" sz="1800" b="1"/>
              <a:t>discovered, in process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b="1"/>
              <a:t>BLACK</a:t>
            </a:r>
            <a:r>
              <a:rPr lang="en-US" sz="1800"/>
              <a:t>: </a:t>
            </a:r>
            <a:r>
              <a:rPr lang="en-US" sz="1800" b="1"/>
              <a:t>finished, all adjacent vertices have been discovered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72A26AF5-C565-41AD-A8B3-37B2AC5D7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Depth-First Search: The Code</a:t>
            </a:r>
            <a:r>
              <a:rPr lang="en-US"/>
              <a:t>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" y="1019175"/>
            <a:ext cx="4441825" cy="5484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DFS(G)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/>
              <a:t>for each vertex u   V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/>
              <a:t>color[u] = WHITE;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/>
              <a:t>time = 0;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/>
              <a:t>for each vertex u  </a:t>
            </a:r>
            <a:r>
              <a:rPr lang="en-US" sz="1800"/>
              <a:t> </a:t>
            </a:r>
            <a:r>
              <a:rPr lang="en-US" sz="1800" b="1"/>
              <a:t>V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/>
              <a:t>if (color[u] == WHITE)</a:t>
            </a:r>
            <a:endParaRPr lang="en-US" sz="1600" b="1">
              <a:solidFill>
                <a:srgbClr val="FF0000"/>
              </a:solidFill>
            </a:endParaRP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b="1">
                <a:solidFill>
                  <a:srgbClr val="FF0000"/>
                </a:solidFill>
              </a:rPr>
              <a:t>DFS_Visit(u);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}</a:t>
            </a:r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19900" y="2265363"/>
          <a:ext cx="139700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265363"/>
                        <a:ext cx="139700" cy="15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95800" y="914400"/>
            <a:ext cx="4419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DFS_Visit(u)</a:t>
            </a: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{</a:t>
            </a:r>
          </a:p>
          <a:p>
            <a:pPr lvl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color[u] = GREY;</a:t>
            </a:r>
          </a:p>
          <a:p>
            <a:pPr lvl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time = time+1;</a:t>
            </a:r>
          </a:p>
          <a:p>
            <a:pPr lvl="1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d[u] = time; 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// compute d[]</a:t>
            </a:r>
          </a:p>
          <a:p>
            <a:pPr lvl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for each v adjacent to u</a:t>
            </a:r>
          </a:p>
          <a:p>
            <a:pPr lvl="2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if (color[v] == WHITE)</a:t>
            </a:r>
          </a:p>
          <a:p>
            <a:pPr lvl="3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p[v]= u 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// build tree</a:t>
            </a:r>
          </a:p>
          <a:p>
            <a:pPr lvl="3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DFS_Visit(v);</a:t>
            </a:r>
          </a:p>
          <a:p>
            <a:pPr lvl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color[u] = BLACK;</a:t>
            </a:r>
          </a:p>
          <a:p>
            <a:pPr lvl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time = time+1;</a:t>
            </a:r>
          </a:p>
          <a:p>
            <a:pPr lvl="1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f[u] = time; 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// compute f[]</a:t>
            </a:r>
          </a:p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}</a:t>
            </a:r>
          </a:p>
          <a:p>
            <a:pPr>
              <a:spcBef>
                <a:spcPct val="50000"/>
              </a:spcBef>
              <a:defRPr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2059" name="Line 6"/>
          <p:cNvSpPr>
            <a:spLocks noChangeShapeType="1"/>
          </p:cNvSpPr>
          <p:nvPr/>
        </p:nvSpPr>
        <p:spPr bwMode="auto">
          <a:xfrm>
            <a:off x="3962400" y="990600"/>
            <a:ext cx="0" cy="441960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487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3000" y="3009900"/>
          <a:ext cx="23812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009900"/>
                        <a:ext cx="238125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2438400" y="19050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B6187856-0400-473D-843E-9ECC223ACD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DFS Analysis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Running time of </a:t>
            </a:r>
            <a:r>
              <a:rPr lang="en-US" sz="2800" b="1"/>
              <a:t>DFS</a:t>
            </a:r>
            <a:r>
              <a:rPr lang="en-US" sz="2800"/>
              <a:t> = </a:t>
            </a:r>
            <a:r>
              <a:rPr lang="en-US" sz="2800" b="1"/>
              <a:t>O(n+e)</a:t>
            </a:r>
          </a:p>
          <a:p>
            <a:pPr eaLnBrk="1" hangingPunct="1">
              <a:defRPr/>
            </a:pPr>
            <a:r>
              <a:rPr lang="en-US" sz="2800"/>
              <a:t>DFS (excluding DFS_Visit) takes O(</a:t>
            </a:r>
            <a:r>
              <a:rPr lang="en-US" sz="2800" b="1"/>
              <a:t>n</a:t>
            </a:r>
            <a:r>
              <a:rPr lang="en-US" sz="2800"/>
              <a:t>) time</a:t>
            </a:r>
          </a:p>
          <a:p>
            <a:pPr eaLnBrk="1" hangingPunct="1">
              <a:defRPr/>
            </a:pPr>
            <a:r>
              <a:rPr lang="en-US" sz="2800"/>
              <a:t>DFS_Visit:</a:t>
            </a:r>
          </a:p>
          <a:p>
            <a:pPr lvl="1" eaLnBrk="1" hangingPunct="1">
              <a:defRPr/>
            </a:pPr>
            <a:r>
              <a:rPr lang="en-US" sz="2400"/>
              <a:t>DFS_Visit( </a:t>
            </a:r>
            <a:r>
              <a:rPr lang="en-US" sz="2400" b="1"/>
              <a:t>v </a:t>
            </a:r>
            <a:r>
              <a:rPr lang="en-US" sz="2400"/>
              <a:t>) is called exactly once for each vertex </a:t>
            </a:r>
            <a:r>
              <a:rPr lang="en-US" sz="2400" b="1"/>
              <a:t>v</a:t>
            </a:r>
          </a:p>
          <a:p>
            <a:pPr lvl="1" eaLnBrk="1" hangingPunct="1">
              <a:defRPr/>
            </a:pPr>
            <a:r>
              <a:rPr lang="en-US" sz="2400"/>
              <a:t>During DFS_Visit( </a:t>
            </a:r>
            <a:r>
              <a:rPr lang="en-US" sz="2400" b="1"/>
              <a:t>v </a:t>
            </a:r>
            <a:r>
              <a:rPr lang="en-US" sz="2400"/>
              <a:t>), adjacency list of </a:t>
            </a:r>
            <a:r>
              <a:rPr lang="en-US" sz="2400" b="1"/>
              <a:t>v</a:t>
            </a:r>
            <a:r>
              <a:rPr lang="en-US" sz="2400"/>
              <a:t> is scanned once</a:t>
            </a:r>
          </a:p>
          <a:p>
            <a:pPr lvl="1" eaLnBrk="1" hangingPunct="1">
              <a:defRPr/>
            </a:pPr>
            <a:r>
              <a:rPr lang="en-US" sz="2400"/>
              <a:t>sum of lengths of adjacency lists = </a:t>
            </a:r>
            <a:r>
              <a:rPr lang="en-US" sz="2400" b="1"/>
              <a:t>O(e)</a:t>
            </a:r>
          </a:p>
          <a:p>
            <a:pPr eaLnBrk="1" hangingPunct="1">
              <a:defRPr/>
            </a:pPr>
            <a:r>
              <a:rPr lang="en-US" sz="2800"/>
              <a:t>This type of aggregate analysis is an informal example of </a:t>
            </a:r>
            <a:r>
              <a:rPr lang="en-US" sz="2800" i="1"/>
              <a:t>amortized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DAA37595-0922-40A7-B138-507AE648A4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DFS Classification of Edges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sz="2800"/>
              <a:t>DFS can be used to classify edges of </a:t>
            </a:r>
            <a:r>
              <a:rPr lang="en-US" sz="2800" b="1"/>
              <a:t>G</a:t>
            </a:r>
            <a:r>
              <a:rPr lang="en-US" sz="2800"/>
              <a:t>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>
                <a:solidFill>
                  <a:srgbClr val="FF0000"/>
                </a:solidFill>
              </a:rPr>
              <a:t>Tree edges</a:t>
            </a:r>
            <a:r>
              <a:rPr lang="en-US" sz="2400"/>
              <a:t>: edges in the depth-first forest.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>
                <a:solidFill>
                  <a:srgbClr val="FF0000"/>
                </a:solidFill>
              </a:rPr>
              <a:t>Back edges</a:t>
            </a:r>
            <a:r>
              <a:rPr lang="en-US" sz="2400"/>
              <a:t>: edges </a:t>
            </a:r>
            <a:r>
              <a:rPr lang="en-US" sz="2400" b="1"/>
              <a:t>(u, v)</a:t>
            </a:r>
            <a:r>
              <a:rPr lang="en-US" sz="2400"/>
              <a:t> connecting a vertex </a:t>
            </a:r>
            <a:r>
              <a:rPr lang="en-US" sz="2400" b="1"/>
              <a:t>u</a:t>
            </a:r>
            <a:r>
              <a:rPr lang="en-US" sz="2400"/>
              <a:t> to an ancestor </a:t>
            </a:r>
            <a:r>
              <a:rPr lang="en-US" sz="2400" b="1"/>
              <a:t>v</a:t>
            </a:r>
            <a:r>
              <a:rPr lang="en-US" sz="240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>
                <a:solidFill>
                  <a:srgbClr val="FF0000"/>
                </a:solidFill>
              </a:rPr>
              <a:t>Forward edges</a:t>
            </a:r>
            <a:r>
              <a:rPr lang="en-US" sz="2400"/>
              <a:t>: non-tree edges </a:t>
            </a:r>
            <a:r>
              <a:rPr lang="en-US" sz="2400" b="1"/>
              <a:t>(u, v) </a:t>
            </a:r>
            <a:r>
              <a:rPr lang="en-US" sz="2400"/>
              <a:t>connecting a vertex </a:t>
            </a:r>
            <a:r>
              <a:rPr lang="en-US" sz="2400" b="1"/>
              <a:t>u</a:t>
            </a:r>
            <a:r>
              <a:rPr lang="en-US" sz="2400"/>
              <a:t> to a </a:t>
            </a:r>
            <a:r>
              <a:rPr lang="en-US" sz="2400">
                <a:solidFill>
                  <a:srgbClr val="FF0000"/>
                </a:solidFill>
              </a:rPr>
              <a:t>descendant</a:t>
            </a:r>
            <a:r>
              <a:rPr lang="en-US" sz="2400"/>
              <a:t> </a:t>
            </a:r>
            <a:r>
              <a:rPr lang="en-US" sz="2400" b="1"/>
              <a:t>v</a:t>
            </a:r>
            <a:r>
              <a:rPr lang="en-US" sz="240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>
                <a:solidFill>
                  <a:srgbClr val="FF0000"/>
                </a:solidFill>
              </a:rPr>
              <a:t>Cross edges</a:t>
            </a:r>
            <a:r>
              <a:rPr lang="en-US" sz="2400"/>
              <a:t>: all other edges.</a:t>
            </a:r>
          </a:p>
          <a:p>
            <a:pPr marL="533400" indent="-533400" eaLnBrk="1" hangingPunct="1">
              <a:defRPr/>
            </a:pPr>
            <a:r>
              <a:rPr lang="en-US" sz="2800"/>
              <a:t>DFS yields valuable information about the </a:t>
            </a:r>
            <a:r>
              <a:rPr lang="en-US" sz="2800">
                <a:solidFill>
                  <a:srgbClr val="FF0000"/>
                </a:solidFill>
              </a:rPr>
              <a:t>structure</a:t>
            </a:r>
            <a:r>
              <a:rPr lang="en-US" sz="2800"/>
              <a:t> of a graph.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5702E52B-64D6-4F91-9C82-BA5F908447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17415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742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744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744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1742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744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744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1742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744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744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1742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743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743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1742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743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743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1742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43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743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1742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741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1741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68403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1742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950AE2D4-46FB-4E97-AA73-92B09CA8A31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847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49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9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1847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49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9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1847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49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9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1847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8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8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1847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48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8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1847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48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8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1847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0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18441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8446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469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70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18447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467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8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18448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465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6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18449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63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4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18450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461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2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18451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459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460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18452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1844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80691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1844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357215B-CDE3-47B2-AB3F-F9DC2F767C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19463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952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54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4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1952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54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4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1952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54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4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1952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54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4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1952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53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4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1952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53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3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1953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4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19465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9499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522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23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19500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520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21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19501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518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9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19502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516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7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19503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514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5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19504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512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9513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19505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6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19471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19474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497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949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9475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19495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949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9476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493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949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9477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9491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949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9478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489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949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9479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487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948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19480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2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sp>
        <p:nvSpPr>
          <p:cNvPr id="1946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1946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81715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1947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F423A05-97E4-45C0-96E3-E69C0F8CFD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5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05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057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05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05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05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05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0489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549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72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73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0550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70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71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0551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68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9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0552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66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7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0553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64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5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0554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62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563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0555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0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0521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0524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0547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4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0525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0545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4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0526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0543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4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0527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0541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4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0528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0539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054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0529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0537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053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0530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22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0491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0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049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0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0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0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0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0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049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86835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049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1B1ED7E3-886F-47D4-A71C-6E033F8403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62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4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4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162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64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4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162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64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4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162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4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4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162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63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4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162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63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3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163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1513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99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22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23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1600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620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21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1601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618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9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1602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16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7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1603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614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5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1604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612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613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1605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1571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1574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1597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9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1575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1595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9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1576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1593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9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1577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1591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9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1578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1589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159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1579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1587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158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1580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1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2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3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4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5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6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72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1515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4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6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7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154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6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154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6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156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154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6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155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6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6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155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5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56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155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6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21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44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1545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1522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42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43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1523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40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1541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1524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38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39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1525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36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37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1526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34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535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1527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151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87859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152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7C72A659-9135-4EB3-9E22-04B17AE42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Graph - Introduction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dirty="0"/>
              <a:t>Reference: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• CLRS Appendix B.4, Chapters 22, 24-26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/>
              <a:t>Objectives: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• To learn several significant graph algorithms and their applications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/>
              <a:t>a. Graph search (BFS, DFS)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/>
              <a:t>b. Bellman/Ford and </a:t>
            </a:r>
            <a:r>
              <a:rPr lang="en-US" sz="2000" dirty="0" err="1"/>
              <a:t>Dijkstra’s</a:t>
            </a:r>
            <a:r>
              <a:rPr lang="en-US" sz="2000" dirty="0"/>
              <a:t> shortest path algorithms (Greedy)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/>
              <a:t>c. Floyd’s algorithm (Dynamic Programming)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/>
              <a:t>d. Network flows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44F827EE-0FA0-4F27-8FD3-A9AF6657F6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67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70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70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267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9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9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267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9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9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268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9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9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268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9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9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268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9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9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268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6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2537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65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67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7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265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7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7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265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7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7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265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6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7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265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6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6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265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6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66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265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262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262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265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65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262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264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64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262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264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6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263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264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64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263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264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26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263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264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26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263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2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2539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59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62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2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260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2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2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260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1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261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260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1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260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1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261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260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1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61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260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0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57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59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259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257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59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9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257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59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259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257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59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9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257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58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259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257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58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58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258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1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254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254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257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rgbClr val="0000CC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257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255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257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7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255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256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256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255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256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6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255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256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256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255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256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256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255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sp>
        <p:nvSpPr>
          <p:cNvPr id="2254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254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88883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254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117E75BC-C2A6-4070-8A02-FFD80B92DB8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72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75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5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372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74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4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372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74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4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373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74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4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373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74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4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373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74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4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373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0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3561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70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72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370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72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370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72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370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71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370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71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1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370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71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71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370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2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367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367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370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70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367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369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9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367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369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9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368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369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9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368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369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36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368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369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369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368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7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3563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64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7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7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365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7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7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365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6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66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365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6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365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6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66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365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6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6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365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6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4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62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4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364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362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4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4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362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4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64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362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4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4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362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3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64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362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3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3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363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5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359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359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362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362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360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362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2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360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361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361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360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361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1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360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361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361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360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361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361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360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3566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571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9609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3595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3572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592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593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3573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590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rgbClr val="0000CC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591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3574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588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589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3575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586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rgbClr val="0000CC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587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3576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584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rgbClr val="0000CC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585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3577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356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89907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357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573602CB-0C9A-4F9C-AE1C-41EB61821A6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4583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77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0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80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477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9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9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477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9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9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478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9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9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478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9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9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478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9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9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478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4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4585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75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7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475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7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475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7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475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6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475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6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6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475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6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76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475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6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472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72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75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5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72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74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4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72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74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73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74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4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73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74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7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73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74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7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73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4587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9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2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2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470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2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2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470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1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71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470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1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470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1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71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470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1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71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470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8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7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9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469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467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9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9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467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9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9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467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9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9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467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8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9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467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8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8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468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464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64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67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467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65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67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7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65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66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466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65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66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6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65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66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66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65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66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66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65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4590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21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44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645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4622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42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43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4623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40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41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4624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38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39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4625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36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37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4626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34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35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4627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1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596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659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620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4597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17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18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4598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0665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616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4599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13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14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4600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11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12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4601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09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10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4602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459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0931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459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DBF645C2-AD48-4DC8-B78E-AE5246D99C6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82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85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5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82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84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4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82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84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4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83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84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4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83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84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4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83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4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4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83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3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3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3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3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3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3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8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5609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80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82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80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82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80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82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80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81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80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81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1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80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1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81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80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0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577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77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80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80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77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79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9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77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79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9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78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79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9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78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79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7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78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79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79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78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7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5611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74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7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7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75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7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7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75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6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76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75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6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75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6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76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75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6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6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75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2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72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4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574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72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4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4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72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4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74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72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4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4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72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3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74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72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3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3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73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3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569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69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72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572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70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72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2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70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71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571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70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71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1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70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71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71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70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71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71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70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5614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71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694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5695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672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92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93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673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90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691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674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88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89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675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86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87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676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84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85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677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5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46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669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5670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647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67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68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648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65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5666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649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63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64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650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61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62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651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59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60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652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6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21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1709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5645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5622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42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43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5623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1715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5641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5624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38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39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5625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1721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5637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5626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34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35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5627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561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1955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562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0FFF9285-B8DB-40E1-BFB5-FDEB9BC9C5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6631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906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929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30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907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927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28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908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925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26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909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923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24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910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921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22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911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919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20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912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6633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88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90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0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88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90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0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88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90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0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88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9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9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88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9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9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88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9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89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88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685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85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87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8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85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87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7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85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87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7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85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87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7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86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87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87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86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86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87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86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5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6635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828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51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52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829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49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50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830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47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848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831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45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6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832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43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844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833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41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842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834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6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803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26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6827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804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24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25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805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22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823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806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20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21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807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18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819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808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16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817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809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0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1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2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3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4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5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7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6775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778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801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680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779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799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00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780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797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679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781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795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6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782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793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79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783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791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79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784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76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7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6638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50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73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774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751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71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72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752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69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70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753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67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8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754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65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66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755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63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64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756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7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1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9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25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48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749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726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46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47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727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44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745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728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42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43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729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40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41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730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38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39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731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0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00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23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724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701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21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22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702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19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720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703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17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18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704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15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16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705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13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14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706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1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67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69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69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667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9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9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667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69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69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667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9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9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667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9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69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668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8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68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668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2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664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65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3810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667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65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67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67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65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3816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667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65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66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666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65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3822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666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65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66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66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65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sp>
        <p:nvSpPr>
          <p:cNvPr id="26643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6644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4003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6646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50C8479-868F-453F-9488-D07DC7263A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7655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93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95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5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93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95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5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93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94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5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93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94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4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93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94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4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93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94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4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93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3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3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3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4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4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4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6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7657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905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928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9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906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926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7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907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924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5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908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922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3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909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920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1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910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918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919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911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2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3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4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5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6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7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8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787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88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90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90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8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90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90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88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89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90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88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89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9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8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89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89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88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89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89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88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7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7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7659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85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7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85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7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85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7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87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85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6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85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6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86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85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6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6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85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0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827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50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7851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828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48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49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829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46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847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830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44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45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831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42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843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832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40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41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833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4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5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6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7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8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9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1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7799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802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825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782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03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823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2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804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821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782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805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819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20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06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817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81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807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815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816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808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9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0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1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2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3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4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00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7662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74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97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98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775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95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96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776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93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794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777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91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92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778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89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90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779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87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88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780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2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4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3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4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7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7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75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7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7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75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6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6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75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6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6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75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6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6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75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6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6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75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6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4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24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47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48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725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45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46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726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43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44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727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41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42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728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39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7740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729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37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38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730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5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699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2759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23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7700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20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21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7701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765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19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7702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16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17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7703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2771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7715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7704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277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7713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7705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6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7667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2979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7669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  <p:grpSp>
        <p:nvGrpSpPr>
          <p:cNvPr id="27670" name="Group 469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7671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674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2984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7698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675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695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696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76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2990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7694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677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691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7692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678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2996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7690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679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2999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7688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680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72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732FB25-C3E1-4EE2-9762-A8599A7D076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8679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8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00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00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98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00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00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98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9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00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98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9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9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98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9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9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98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9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9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98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9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9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9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8681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55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78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9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956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76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7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957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74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5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958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72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3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959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70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1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960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68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969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961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2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3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4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5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6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7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2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892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93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95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5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93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95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5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93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94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5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93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94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4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93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4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94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93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94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94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93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92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8683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0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2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2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90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2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2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90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2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92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90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1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2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90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1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91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90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1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91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90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4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877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00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8901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878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98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9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879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96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97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880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94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5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881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92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93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882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90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91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883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6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7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8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9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5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8849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852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875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887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853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873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7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854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871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887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855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869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70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856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867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86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857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865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66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858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9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0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1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2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3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4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850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1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8686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824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47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848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825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45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46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826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43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44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827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41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42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828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39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40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829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37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38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830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1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2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3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4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5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6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8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8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8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8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8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8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8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8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8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74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97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98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775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95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96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776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93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94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777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91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92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778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89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90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779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87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88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780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9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49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72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73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750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70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71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751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68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69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752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66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67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753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64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65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754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62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8763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755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0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872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72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74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874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72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74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74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72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74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874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727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74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874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72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73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874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72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3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73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73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grpSp>
        <p:nvGrpSpPr>
          <p:cNvPr id="28691" name="Group 300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69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862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2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869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1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1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869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68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1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869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1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2871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870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74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1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870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877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871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870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869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5027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869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5F47E059-0079-46B9-B370-A3B2CA91658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033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056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57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034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054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55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035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052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53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036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050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51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037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048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49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038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046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47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039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0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1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2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3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4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5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4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9705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008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031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32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009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029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30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010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027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8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011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025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6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012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023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4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013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021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022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014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15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16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17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18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19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20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6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9980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983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006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00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984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004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00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985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002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00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986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000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00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987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998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99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988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996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99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989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0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1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2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3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4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5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81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2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29707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955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78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9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956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76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7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957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74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975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958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72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3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959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70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971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960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68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69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961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2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3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4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5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6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7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8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930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53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9954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931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51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52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932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49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950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933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47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48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934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45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946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935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43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44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936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37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38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39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40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41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42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9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9902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905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928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992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906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926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2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907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924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992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908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922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2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909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920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92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910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918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91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911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2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3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4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5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6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7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3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29710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9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8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87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8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8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8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8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8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1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52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75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76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853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73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74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854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71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72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855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69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70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856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67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68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857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65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66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858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1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2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4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2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27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50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51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828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48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49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829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46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47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830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44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45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831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42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843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832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40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41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833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5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6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7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8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9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3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02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25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26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803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23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24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804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21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22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805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19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20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806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17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818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807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15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9816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808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1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4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9774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777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800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01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778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798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799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779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796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9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780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94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795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781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792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793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782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790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791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783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6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7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8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9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75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grpSp>
        <p:nvGrpSpPr>
          <p:cNvPr id="29715" name="Group 300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49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772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773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29750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70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71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29751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768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769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29752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66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29767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29753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764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765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29754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762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9763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29755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6" name="Group 326"/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29721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724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5913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748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725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745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746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726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5919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44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727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41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29742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728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5925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740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729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592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738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730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3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5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6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22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Cross Edge</a:t>
              </a:r>
            </a:p>
          </p:txBody>
        </p:sp>
      </p:grpSp>
      <p:sp>
        <p:nvSpPr>
          <p:cNvPr id="2971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2971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6051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2972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A5737599-FC1A-4280-A89F-DEFBFE2D88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83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106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107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084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104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105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085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102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103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086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100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101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087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98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99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088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96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97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089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0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1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2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3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4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5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8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30729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58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81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82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059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79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80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060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77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8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061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75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6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062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73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4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063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71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072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064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5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6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7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8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9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0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1030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033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056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5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034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054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5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035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052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5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036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050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5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037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048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104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038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046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104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039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031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2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30731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05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28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9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006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26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7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007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24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025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008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22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3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009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20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021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010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18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019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011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2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3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4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5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6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7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2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80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03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1004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981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01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02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982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99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000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983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97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98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984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95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96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985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93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94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986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7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8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9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0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1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2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3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0952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955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978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097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956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976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7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957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974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097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958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972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7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959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970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09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960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968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096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961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53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30734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2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5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95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92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4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4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92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4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4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93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4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4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93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4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4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93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4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4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93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5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02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25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926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903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23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24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904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21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922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905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19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20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906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17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18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907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15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16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908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9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0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1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2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3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4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6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77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00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901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878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98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99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879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96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97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880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94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95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881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92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93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882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90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91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883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4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5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6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7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8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9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7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52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75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76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853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73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74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854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71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72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855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69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70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856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67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68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857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65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866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858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9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1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8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0824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827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850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851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828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848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849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829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846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84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830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844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30845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831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842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0843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832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840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0841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833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25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grpSp>
        <p:nvGrpSpPr>
          <p:cNvPr id="30739" name="Group 300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799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22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23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800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20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21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801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18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19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802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16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0817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803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14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15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804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12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813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805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1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0" name="Group 326"/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0771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774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797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798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775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795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796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776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793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794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777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791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0792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778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789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0790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779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787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0788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780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2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Cross Edge</a:t>
              </a:r>
            </a:p>
          </p:txBody>
        </p:sp>
      </p:grpSp>
      <p:grpSp>
        <p:nvGrpSpPr>
          <p:cNvPr id="30741" name="Group 35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746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965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770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0747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767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0768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0748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6971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766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0749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763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0764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0750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6977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762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0751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6980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760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0752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3074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7075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3074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B9A680F-25F8-4DDD-A5A1-B2BA7511EBE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31751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135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158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59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136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56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57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137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154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55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138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152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53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139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50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51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140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148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49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141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2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31753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110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133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34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111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31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32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112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129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30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113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127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8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114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25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6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115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123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124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116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4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2082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085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108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10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086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106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107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087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104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10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088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102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10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089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100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21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090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098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2099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091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2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3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4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5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6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7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83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31755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57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80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81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058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78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9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059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76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077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060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74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5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061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72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073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062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70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71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063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6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3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5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205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03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5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5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03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5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05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03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4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5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03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4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04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03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4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4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03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7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200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00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03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203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00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02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2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00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02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202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01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02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2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01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02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202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01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02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202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01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0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31758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79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02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003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980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00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01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981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98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999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982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96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97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983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94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95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984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92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93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985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6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7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8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9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0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1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9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54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77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78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955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75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76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956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73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74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957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71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72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958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69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70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959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67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68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960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1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2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3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4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5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6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0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9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93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9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9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9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9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9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1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04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27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28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905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25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26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906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23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24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907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21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22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908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19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920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909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17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918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910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1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2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3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4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5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6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2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1876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879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902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903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880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900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901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881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898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899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882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896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31897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883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894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895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884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892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893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885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6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7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8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9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1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77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8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grpSp>
        <p:nvGrpSpPr>
          <p:cNvPr id="31763" name="Group 300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51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74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75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852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72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73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853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70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71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854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68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69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855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66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67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856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64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65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857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9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0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1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2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3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4" name="Group 326"/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1823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826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849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850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827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847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848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828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845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846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829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843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1844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830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841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842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831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839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840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832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5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6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7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8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24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Cross Edge</a:t>
              </a:r>
            </a:p>
          </p:txBody>
        </p:sp>
      </p:grpSp>
      <p:grpSp>
        <p:nvGrpSpPr>
          <p:cNvPr id="31765" name="Group 35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798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21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22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1799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19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1820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1800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17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18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1801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15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16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1802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13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14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1803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11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12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1804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7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8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0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6" name="Group 381"/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177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grpSp>
          <p:nvGrpSpPr>
            <p:cNvPr id="3177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177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8017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79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77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79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rgbClr val="0000CC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179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775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8023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79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77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79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179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77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8029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78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77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8032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78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77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6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3176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8099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3177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157E39B-F2F0-4C48-9693-016481101C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Motivation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State-space search in Artificial Intelligence</a:t>
            </a:r>
          </a:p>
          <a:p>
            <a:pPr eaLnBrk="1" hangingPunct="1">
              <a:defRPr/>
            </a:pPr>
            <a:r>
              <a:rPr lang="en-US"/>
              <a:t>Geographical information systems, electronic street directory</a:t>
            </a:r>
          </a:p>
          <a:p>
            <a:pPr eaLnBrk="1" hangingPunct="1">
              <a:defRPr/>
            </a:pPr>
            <a:r>
              <a:rPr lang="en-US"/>
              <a:t> Logistics and supply chain management</a:t>
            </a:r>
          </a:p>
          <a:p>
            <a:pPr eaLnBrk="1" hangingPunct="1">
              <a:defRPr/>
            </a:pPr>
            <a:r>
              <a:rPr lang="en-US"/>
              <a:t> Telecommunications network design</a:t>
            </a:r>
          </a:p>
          <a:p>
            <a:pPr eaLnBrk="1" hangingPunct="1">
              <a:defRPr/>
            </a:pPr>
            <a:r>
              <a:rPr lang="en-US"/>
              <a:t> Many more industry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E70B810F-F7C8-4A2C-8586-C8840202115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8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21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21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18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20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20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18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20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20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19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20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20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19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20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20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19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20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20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19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6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32777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6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8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8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16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8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8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16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8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8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16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7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8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16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7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7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16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7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17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16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313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13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16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13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15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3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15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14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15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14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15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15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14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15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15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14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4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4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4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4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4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4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13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32779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0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3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3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11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3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3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11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2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12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11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2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11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2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12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11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2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12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11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8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0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310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08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0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0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08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0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10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08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0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0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08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9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10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08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9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9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09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305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05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08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308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6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08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8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06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07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307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06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07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7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06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07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07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06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07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07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06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6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6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6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6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7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7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05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32782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31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54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55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032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52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53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033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50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51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034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48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49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035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46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47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036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44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45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037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8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9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0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1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2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3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06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29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30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007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27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28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008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25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026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009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23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24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010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21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22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011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19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20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012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3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4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5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6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7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8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4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81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04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05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982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02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03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983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00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001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984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98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99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985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96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97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986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94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95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987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8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1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2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3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5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56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79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80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957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77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78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958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75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76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959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73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74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960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71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72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961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69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970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962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3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4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5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6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7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8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6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2928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31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954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955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932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952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953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933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950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951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934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948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32949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935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946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947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936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944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945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937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38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39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40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41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42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43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29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0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grpSp>
        <p:nvGrpSpPr>
          <p:cNvPr id="32787" name="Group 300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03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26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27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904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24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25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905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22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23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906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20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921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907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18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19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908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16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917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909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0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1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2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3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4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5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8" name="Group 326"/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2875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878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901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902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79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99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900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80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97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98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81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95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96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82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93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94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83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91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92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84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5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6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7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8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9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0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76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7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Cross Edge</a:t>
              </a:r>
            </a:p>
          </p:txBody>
        </p:sp>
      </p:grpSp>
      <p:grpSp>
        <p:nvGrpSpPr>
          <p:cNvPr id="32789" name="Group 35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850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873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874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2851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71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2872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2852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869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870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2853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67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68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2854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865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866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2855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863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864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2856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90" name="Group 381"/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2823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grpSp>
          <p:nvGrpSpPr>
            <p:cNvPr id="32824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2825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848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49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26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46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2847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27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44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45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28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42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43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29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40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41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30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38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39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31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2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3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4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5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6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7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791" name="Group 409"/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1488" y="1488"/>
            <a:chExt cx="2256" cy="1409"/>
          </a:xfrm>
        </p:grpSpPr>
        <p:sp>
          <p:nvSpPr>
            <p:cNvPr id="32796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grpSp>
          <p:nvGrpSpPr>
            <p:cNvPr id="32797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2798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9069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22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799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19907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32820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00" name="Group 418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9075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18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01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15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16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02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9081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14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03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908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12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04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5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6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7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8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9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0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792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32793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199123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32795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418BA99-D073-44FD-9D52-47EE5F0BA33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Operations of DFS</a:t>
            </a:r>
          </a:p>
        </p:txBody>
      </p:sp>
      <p:grpSp>
        <p:nvGrpSpPr>
          <p:cNvPr id="33799" name="Group 4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239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262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63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240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260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61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241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258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59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242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256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57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243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254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55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244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252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53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245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46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47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48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49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50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51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0" name="AutoShape 30"/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33801" name="Group 31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214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237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8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215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235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6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216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233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4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217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231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2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218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229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0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219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227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228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220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1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2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3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4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5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6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2" name="Group 57"/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4186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189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212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21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190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210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21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191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208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20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192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206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20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193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204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20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194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02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20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95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6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7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8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9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0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1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87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88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itchFamily="18" charset="0"/>
                </a:rPr>
                <a:t>Tree edge</a:t>
              </a:r>
            </a:p>
          </p:txBody>
        </p:sp>
      </p:grpSp>
      <p:grpSp>
        <p:nvGrpSpPr>
          <p:cNvPr id="33803" name="Group 86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61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84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85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162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82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83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163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80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81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164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78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9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165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76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177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166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74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75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167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8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9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70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71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72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73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4" name="Group 112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36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59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4160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137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57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58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138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55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56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139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53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54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140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51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152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141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49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50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142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3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4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5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6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7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8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5" name="Group 138"/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410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11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13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413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11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13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3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11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13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413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11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12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2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11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12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12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11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12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12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1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0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Back Edge</a:t>
              </a:r>
            </a:p>
          </p:txBody>
        </p:sp>
      </p:grpSp>
      <p:grpSp>
        <p:nvGrpSpPr>
          <p:cNvPr id="33806" name="Group 167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8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0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10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08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0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0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08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0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0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08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0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0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08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9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9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08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9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9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08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7" name="Group 193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58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81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82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059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79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80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060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77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78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061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75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76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062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73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74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063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71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72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064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5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6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7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8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9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0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8" name="Group 219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33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56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57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034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54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55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035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52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53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036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50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51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037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48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049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038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46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47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039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0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1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2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3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4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5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9" name="Group 24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08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31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32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4009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29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30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4010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27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28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4011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25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26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4012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23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024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4013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21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022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4014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5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6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7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8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9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0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0" name="Group 271"/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3980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983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006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007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984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004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005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985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002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003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986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000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34001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87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998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999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988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996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997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989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0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1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2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3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4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5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81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Forward Edge</a:t>
              </a:r>
            </a:p>
          </p:txBody>
        </p:sp>
      </p:grpSp>
      <p:grpSp>
        <p:nvGrpSpPr>
          <p:cNvPr id="33811" name="Group 300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55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78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79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956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76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77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957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74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75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958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72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973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959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70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71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960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68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69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961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2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3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4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5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6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7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2" name="Group 326"/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3927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930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953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954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931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951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952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932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949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950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933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947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948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34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945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946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935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943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944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936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7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8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9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0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1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2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28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9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Cross Edge</a:t>
              </a:r>
            </a:p>
          </p:txBody>
        </p:sp>
      </p:grpSp>
      <p:grpSp>
        <p:nvGrpSpPr>
          <p:cNvPr id="33813" name="Group 355"/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02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25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26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x</a:t>
                </a:r>
              </a:p>
            </p:txBody>
          </p:sp>
        </p:grpSp>
        <p:grpSp>
          <p:nvGrpSpPr>
            <p:cNvPr id="33903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23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3924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z</a:t>
                </a:r>
              </a:p>
            </p:txBody>
          </p:sp>
        </p:grpSp>
        <p:grpSp>
          <p:nvGrpSpPr>
            <p:cNvPr id="33904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21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22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y</a:t>
                </a:r>
              </a:p>
            </p:txBody>
          </p:sp>
        </p:grpSp>
        <p:grpSp>
          <p:nvGrpSpPr>
            <p:cNvPr id="33905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19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920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w</a:t>
                </a:r>
              </a:p>
            </p:txBody>
          </p:sp>
        </p:grpSp>
        <p:grpSp>
          <p:nvGrpSpPr>
            <p:cNvPr id="33906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17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18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v</a:t>
                </a:r>
              </a:p>
            </p:txBody>
          </p:sp>
        </p:grpSp>
        <p:grpSp>
          <p:nvGrpSpPr>
            <p:cNvPr id="33907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15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16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 u</a:t>
                </a:r>
              </a:p>
            </p:txBody>
          </p:sp>
        </p:grpSp>
        <p:sp>
          <p:nvSpPr>
            <p:cNvPr id="33908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9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0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1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2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3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4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4" name="Group 381"/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3875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grpSp>
          <p:nvGrpSpPr>
            <p:cNvPr id="33876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3877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900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901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78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98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3899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79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896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897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80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94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95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81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892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893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82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890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891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83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4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5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6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7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8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9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815" name="Group 409"/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1488" y="1488"/>
            <a:chExt cx="2256" cy="1409"/>
          </a:xfrm>
        </p:grpSpPr>
        <p:sp>
          <p:nvSpPr>
            <p:cNvPr id="33848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grpSp>
          <p:nvGrpSpPr>
            <p:cNvPr id="33849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3850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873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874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51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71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33872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52" name="Group 418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869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870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53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67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68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54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865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866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55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863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864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56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7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8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9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0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1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2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816" name="Group 437"/>
          <p:cNvGrpSpPr>
            <a:grpSpLocks/>
          </p:cNvGrpSpPr>
          <p:nvPr/>
        </p:nvGrpSpPr>
        <p:grpSpPr bwMode="auto">
          <a:xfrm>
            <a:off x="3429000" y="1581150"/>
            <a:ext cx="4935538" cy="2397125"/>
            <a:chOff x="1488" y="1488"/>
            <a:chExt cx="2253" cy="1409"/>
          </a:xfrm>
        </p:grpSpPr>
        <p:sp>
          <p:nvSpPr>
            <p:cNvPr id="33821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grpSp>
          <p:nvGrpSpPr>
            <p:cNvPr id="33822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3823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00121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847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24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00124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33845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25" name="Group 4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00127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843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26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00130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33841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27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00133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839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28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00136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837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29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1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2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5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7" name="Text Box 465"/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Undiscovered</a:t>
            </a:r>
          </a:p>
        </p:txBody>
      </p:sp>
      <p:sp>
        <p:nvSpPr>
          <p:cNvPr id="33818" name="Text Box 466"/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Discovered, On Process</a:t>
            </a:r>
          </a:p>
        </p:txBody>
      </p:sp>
      <p:sp>
        <p:nvSpPr>
          <p:cNvPr id="200147" name="Text Box 467"/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</a:rPr>
              <a:t>all adjacent vertices have been discovered</a:t>
            </a:r>
          </a:p>
        </p:txBody>
      </p:sp>
      <p:sp>
        <p:nvSpPr>
          <p:cNvPr id="33820" name="Oval 468"/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Cycles</a:t>
            </a:r>
          </a:p>
          <a:p>
            <a:endParaRPr lang="en-US" dirty="0"/>
          </a:p>
          <a:p>
            <a:r>
              <a:rPr lang="en-US" dirty="0"/>
              <a:t>Finding Articulation Vertices</a:t>
            </a:r>
          </a:p>
          <a:p>
            <a:endParaRPr lang="en-US" dirty="0"/>
          </a:p>
          <a:p>
            <a:r>
              <a:rPr lang="en-US" dirty="0"/>
              <a:t>Topological Sorting on DAG</a:t>
            </a:r>
          </a:p>
          <a:p>
            <a:endParaRPr lang="en-US" dirty="0"/>
          </a:p>
          <a:p>
            <a:r>
              <a:rPr lang="en-US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037164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AE32774-5357-4731-B570-A41C15CA67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Cycle Detection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Theorem: An undirected graph is </a:t>
            </a:r>
            <a:r>
              <a:rPr lang="en-US" sz="2800" i="1"/>
              <a:t>acyclic </a:t>
            </a:r>
            <a:r>
              <a:rPr lang="en-US" sz="2800"/>
              <a:t>iff a DFS yields no </a:t>
            </a:r>
            <a:r>
              <a:rPr lang="en-US" sz="2800" b="1" i="1"/>
              <a:t>back edges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Proof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If acyclic, no back edges by definition (because a back edge implies a cycle)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If no back edges, acyclic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No back edges implies only tree edges (</a:t>
            </a:r>
            <a:r>
              <a:rPr lang="en-US" sz="2000" b="1" i="1"/>
              <a:t>Why?</a:t>
            </a:r>
            <a:r>
              <a:rPr lang="en-US" sz="2000" b="1"/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Only tree edges implies we have a tree or a forest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Which by definition is acyclic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Thus, can run DFS to find whether a graph has a cycle. </a:t>
            </a:r>
            <a:r>
              <a:rPr lang="en-US" sz="2800" b="1" i="1"/>
              <a:t>How would you modify the code to detect cycles?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8D743EA9-E625-46D9-9095-A2DA201867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Directed Acyclic Graph (DAG)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Arises in many applications where there are precedence or ordering constraints (e.g. scheduling problems)</a:t>
            </a:r>
          </a:p>
          <a:p>
            <a:pPr lvl="1" eaLnBrk="1" hangingPunct="1">
              <a:defRPr/>
            </a:pPr>
            <a:r>
              <a:rPr lang="en-US" sz="2400"/>
              <a:t>if there are a series of tasks to be performed, and certain tasks must precede other tasks</a:t>
            </a:r>
          </a:p>
          <a:p>
            <a:pPr eaLnBrk="1" hangingPunct="1">
              <a:defRPr/>
            </a:pPr>
            <a:r>
              <a:rPr lang="en-US" sz="2800"/>
              <a:t>In general, a precedence constraint graph is a DAG, in which vertices are tasks and edge (u, v) means that task u must be completed before task v begins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564BAB0A-7409-401F-85B4-BCB49DB06A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Topological Sort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/>
              <a:t>Find a linear ordering of all vertices of the DAG such that if G contains an edge (u, v), u appears before v in the ordering.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/>
              <a:t>In general, there may be many legal topological orders for a given DAG.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i="1"/>
              <a:t>Idea</a:t>
            </a:r>
            <a:r>
              <a:rPr lang="en-US" sz="2800"/>
              <a:t>:</a:t>
            </a:r>
            <a:endParaRPr lang="en-US" sz="2800" b="1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/>
              <a:t>Call DFS(G) to compute finishing time f[ ]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/>
              <a:t>Insert vertices onto a linked list according to decreasing order of f[ ]</a:t>
            </a:r>
            <a:endParaRPr lang="en-US" sz="2400"/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sz="2400" b="1" i="1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400" b="1" i="1"/>
              <a:t>How to modify DFS to perform Topological Sort in O(n+e) time?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0BA192E-55AF-421E-8BBD-BD61CB8CA81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0"/>
              <a:t>Strongly Connected Components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i="1"/>
              <a:t>Digraphs</a:t>
            </a:r>
            <a:r>
              <a:rPr lang="en-US" sz="2400"/>
              <a:t> are often used to model communication and transportation networks </a:t>
            </a:r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People want to know that the networks are complete in the sense that from any location it is possible to reach another location in the digraph</a:t>
            </a:r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How to find strongly connected components (SCC) of a digraph?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937E3E97-7E16-49C8-AAD2-255EB7DBDBD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Algorithm</a:t>
            </a:r>
            <a:r>
              <a:rPr lang="en-US"/>
              <a:t> (SCC)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sz="2800" b="1"/>
              <a:t>Strongly-Connected-Components(G)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/>
              <a:t>call DFS(G) to compute finish times f[]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/>
              <a:t>compute G</a:t>
            </a:r>
            <a:r>
              <a:rPr lang="en-US" b="1" baseline="30000"/>
              <a:t>T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/>
              <a:t>call DFS(G</a:t>
            </a:r>
            <a:r>
              <a:rPr lang="en-US" b="1" baseline="30000"/>
              <a:t>T</a:t>
            </a:r>
            <a:r>
              <a:rPr lang="en-US" sz="2400" b="1"/>
              <a:t>) and consider vertices in decreasing f[] computed in step 1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/>
              <a:t>output vertices of each tree in DFS(GT) as separate strongly connected component</a:t>
            </a:r>
            <a:endParaRPr lang="en-US" sz="2400"/>
          </a:p>
          <a:p>
            <a:pPr marL="609600" indent="-609600" eaLnBrk="1" hangingPunct="1">
              <a:defRPr/>
            </a:pPr>
            <a:r>
              <a:rPr lang="en-US" sz="2800"/>
              <a:t>Total running time </a:t>
            </a:r>
            <a:r>
              <a:rPr lang="el-GR" sz="2800" b="1"/>
              <a:t>Θ</a:t>
            </a:r>
            <a:r>
              <a:rPr lang="en-US" sz="2800" b="1"/>
              <a:t>T(n + 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43EFCD4-0827-4BF6-9EB2-5B0AD7D85E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Breadth-First Search (BFS)	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Given source vertex </a:t>
            </a:r>
            <a:r>
              <a:rPr lang="en-US" sz="2800" b="1"/>
              <a:t>s</a:t>
            </a:r>
            <a:r>
              <a:rPr lang="en-US" sz="2800"/>
              <a:t>,</a:t>
            </a:r>
          </a:p>
          <a:p>
            <a:pPr lvl="1" eaLnBrk="1" hangingPunct="1">
              <a:defRPr/>
            </a:pPr>
            <a:r>
              <a:rPr lang="en-US" sz="2400"/>
              <a:t>systematically explore the </a:t>
            </a:r>
            <a:r>
              <a:rPr lang="en-US" sz="2400" b="1" i="1"/>
              <a:t>breadth</a:t>
            </a:r>
            <a:r>
              <a:rPr lang="en-US" sz="2400" i="1"/>
              <a:t> </a:t>
            </a:r>
            <a:r>
              <a:rPr lang="en-US" sz="2400"/>
              <a:t>of the frontier to</a:t>
            </a:r>
          </a:p>
          <a:p>
            <a:pPr lvl="1" eaLnBrk="1" hangingPunct="1">
              <a:defRPr/>
            </a:pPr>
            <a:r>
              <a:rPr lang="en-US" sz="2400"/>
              <a:t>discover every vertex reachable from </a:t>
            </a:r>
            <a:r>
              <a:rPr lang="en-US" sz="2400" b="1"/>
              <a:t>s</a:t>
            </a:r>
          </a:p>
          <a:p>
            <a:pPr lvl="1" eaLnBrk="1" hangingPunct="1">
              <a:defRPr/>
            </a:pPr>
            <a:r>
              <a:rPr lang="en-US" sz="2400"/>
              <a:t>computes the distance </a:t>
            </a:r>
            <a:r>
              <a:rPr lang="en-US" sz="2400" b="1"/>
              <a:t>d[ ]</a:t>
            </a:r>
            <a:r>
              <a:rPr lang="en-US" sz="2400"/>
              <a:t> from </a:t>
            </a:r>
            <a:r>
              <a:rPr lang="en-US" sz="2400" b="1"/>
              <a:t>s</a:t>
            </a:r>
            <a:r>
              <a:rPr lang="en-US" sz="2400"/>
              <a:t> to all reachable vertices builds a </a:t>
            </a:r>
            <a:r>
              <a:rPr lang="en-US" sz="2400" b="1"/>
              <a:t>breadth-first tree</a:t>
            </a:r>
            <a:r>
              <a:rPr lang="en-US" sz="2400"/>
              <a:t> rooted at </a:t>
            </a:r>
            <a:r>
              <a:rPr lang="en-US" sz="2400" b="1"/>
              <a:t>s</a:t>
            </a:r>
          </a:p>
          <a:p>
            <a:pPr eaLnBrk="1" hangingPunct="1">
              <a:defRPr/>
            </a:pPr>
            <a:r>
              <a:rPr lang="en-US" sz="2800"/>
              <a:t>Algorithm</a:t>
            </a:r>
          </a:p>
          <a:p>
            <a:pPr lvl="1" eaLnBrk="1" hangingPunct="1">
              <a:defRPr/>
            </a:pPr>
            <a:r>
              <a:rPr lang="en-US" sz="2400"/>
              <a:t>colors each vertex:</a:t>
            </a:r>
          </a:p>
          <a:p>
            <a:pPr lvl="2" eaLnBrk="1" hangingPunct="1">
              <a:defRPr/>
            </a:pPr>
            <a:r>
              <a:rPr lang="en-US" sz="2000" b="1"/>
              <a:t>WHITE</a:t>
            </a:r>
            <a:r>
              <a:rPr lang="en-US" sz="2000"/>
              <a:t> : undiscovered</a:t>
            </a:r>
          </a:p>
          <a:p>
            <a:pPr lvl="2" eaLnBrk="1" hangingPunct="1">
              <a:defRPr/>
            </a:pPr>
            <a:r>
              <a:rPr lang="en-US" sz="2000" b="1"/>
              <a:t>GRAY</a:t>
            </a:r>
            <a:r>
              <a:rPr lang="en-US" sz="2000"/>
              <a:t>: discovered, in process</a:t>
            </a:r>
          </a:p>
          <a:p>
            <a:pPr lvl="2" eaLnBrk="1" hangingPunct="1">
              <a:defRPr/>
            </a:pPr>
            <a:r>
              <a:rPr lang="en-US" sz="2000" b="1"/>
              <a:t>BLACK</a:t>
            </a:r>
            <a:r>
              <a:rPr lang="en-US" sz="2000"/>
              <a:t>: finished, all </a:t>
            </a:r>
            <a:r>
              <a:rPr lang="en-US" sz="2000" b="1"/>
              <a:t>adjacent</a:t>
            </a:r>
            <a:r>
              <a:rPr lang="en-US" sz="2000"/>
              <a:t> vertices have been discovered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6FACCF6B-7EE0-47AE-9A10-EDE80F30174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(Intuition)</a:t>
            </a:r>
          </a:p>
        </p:txBody>
      </p:sp>
      <p:pic>
        <p:nvPicPr>
          <p:cNvPr id="40966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581400"/>
            <a:ext cx="8229600" cy="2625725"/>
          </a:xfrm>
          <a:noFill/>
        </p:spPr>
      </p:pic>
      <p:pic>
        <p:nvPicPr>
          <p:cNvPr id="409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79813" y="1296988"/>
            <a:ext cx="1927225" cy="1674812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7D88D26-C1DA-4E88-B3B1-C7FE883851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Review: Graphs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Graph </a:t>
            </a:r>
            <a:r>
              <a:rPr lang="en-US" sz="2400" b="1"/>
              <a:t>G</a:t>
            </a:r>
            <a:r>
              <a:rPr lang="en-US" sz="2400"/>
              <a:t> = (</a:t>
            </a:r>
            <a:r>
              <a:rPr lang="en-US" sz="2400" b="1"/>
              <a:t>V</a:t>
            </a:r>
            <a:r>
              <a:rPr lang="en-US" sz="2400"/>
              <a:t>, </a:t>
            </a:r>
            <a:r>
              <a:rPr lang="en-US" sz="2400" b="1"/>
              <a:t>E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/>
              <a:t>V</a:t>
            </a:r>
            <a:r>
              <a:rPr lang="en-US" sz="2000"/>
              <a:t> = {1,…</a:t>
            </a:r>
            <a:r>
              <a:rPr lang="en-US" sz="2000" b="1"/>
              <a:t>n</a:t>
            </a:r>
            <a:r>
              <a:rPr lang="en-US" sz="2000"/>
              <a:t>} = set of vertices, </a:t>
            </a:r>
            <a:r>
              <a:rPr lang="en-US" sz="2000" b="1"/>
              <a:t>E</a:t>
            </a:r>
            <a:r>
              <a:rPr lang="en-US" sz="2000"/>
              <a:t> = set of </a:t>
            </a:r>
            <a:r>
              <a:rPr lang="en-US" sz="2000" b="1"/>
              <a:t>e</a:t>
            </a:r>
            <a:r>
              <a:rPr lang="en-US" sz="2000"/>
              <a:t> edges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/>
              <a:t>Undirected </a:t>
            </a:r>
            <a:r>
              <a:rPr lang="en-US" sz="2000"/>
              <a:t>graph: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edge (</a:t>
            </a:r>
            <a:r>
              <a:rPr lang="en-US" sz="1800" b="1"/>
              <a:t>u</a:t>
            </a:r>
            <a:r>
              <a:rPr lang="en-US" sz="1800"/>
              <a:t>, </a:t>
            </a:r>
            <a:r>
              <a:rPr lang="en-US" sz="1800" b="1"/>
              <a:t>v</a:t>
            </a:r>
            <a:r>
              <a:rPr lang="en-US" sz="1800"/>
              <a:t>) = edge (</a:t>
            </a:r>
            <a:r>
              <a:rPr lang="en-US" sz="1800" b="1"/>
              <a:t>v</a:t>
            </a:r>
            <a:r>
              <a:rPr lang="en-US" sz="1800"/>
              <a:t>, </a:t>
            </a:r>
            <a:r>
              <a:rPr lang="en-US" sz="1800" b="1"/>
              <a:t>u</a:t>
            </a:r>
            <a:r>
              <a:rPr lang="en-US" sz="180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no self-loops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/>
              <a:t>Directed </a:t>
            </a:r>
            <a:r>
              <a:rPr lang="en-US" sz="2000"/>
              <a:t>graph (digraph):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edge (</a:t>
            </a:r>
            <a:r>
              <a:rPr lang="en-US" sz="1800" b="1"/>
              <a:t>u</a:t>
            </a:r>
            <a:r>
              <a:rPr lang="en-US" sz="1800"/>
              <a:t>, </a:t>
            </a:r>
            <a:r>
              <a:rPr lang="en-US" sz="1800" b="1"/>
              <a:t>v</a:t>
            </a:r>
            <a:r>
              <a:rPr lang="en-US" sz="1800"/>
              <a:t>) goes from vertex </a:t>
            </a:r>
            <a:r>
              <a:rPr lang="en-US" sz="1800" b="1"/>
              <a:t>u</a:t>
            </a:r>
            <a:r>
              <a:rPr lang="en-US" sz="1800"/>
              <a:t> to vertex </a:t>
            </a:r>
            <a:r>
              <a:rPr lang="en-US" sz="1800" b="1"/>
              <a:t>v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/>
              <a:t>Sparse </a:t>
            </a:r>
            <a:r>
              <a:rPr lang="en-US" sz="2000"/>
              <a:t>graph: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b="1"/>
              <a:t>e</a:t>
            </a:r>
            <a:r>
              <a:rPr lang="en-US" sz="1800"/>
              <a:t> = O(</a:t>
            </a:r>
            <a:r>
              <a:rPr lang="en-US" sz="1800" b="1"/>
              <a:t>n</a:t>
            </a:r>
            <a:r>
              <a:rPr lang="en-US" sz="1800"/>
              <a:t>), </a:t>
            </a:r>
            <a:r>
              <a:rPr lang="en-US" sz="1800" i="1"/>
              <a:t>dense </a:t>
            </a:r>
            <a:r>
              <a:rPr lang="en-US" sz="1800"/>
              <a:t>otherwise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A </a:t>
            </a:r>
            <a:r>
              <a:rPr lang="en-US" sz="2000" i="1"/>
              <a:t>weighted graph </a:t>
            </a:r>
            <a:r>
              <a:rPr lang="en-US" sz="2000"/>
              <a:t>associates weights with either the edges or the vertices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Degree of a vertex </a:t>
            </a:r>
            <a:r>
              <a:rPr lang="en-US" sz="2000" b="1"/>
              <a:t>v</a:t>
            </a:r>
            <a:r>
              <a:rPr lang="en-US" sz="2000"/>
              <a:t>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deg(</a:t>
            </a:r>
            <a:r>
              <a:rPr lang="en-US" sz="1800" b="1"/>
              <a:t>v</a:t>
            </a:r>
            <a:r>
              <a:rPr lang="en-US" sz="1800"/>
              <a:t>) = number of edges adjacent on </a:t>
            </a:r>
            <a:r>
              <a:rPr lang="en-US" sz="1800" b="1"/>
              <a:t>v</a:t>
            </a:r>
            <a:r>
              <a:rPr lang="en-US" sz="1800"/>
              <a:t> (in-degree and out-degree for directed graphs)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80249220-1AF0-414F-A338-465D3B9D1A6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BFS: The Code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" y="914400"/>
            <a:ext cx="9050338" cy="54848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BFS(G, s)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initialize vertices;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Q = {s};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while (Q not empty)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u = Dequeue(Q);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for each v adjacent to u do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	if (color[v] == WHITE)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		color[v] = GRAY;</a:t>
            </a:r>
            <a:endParaRPr lang="fr-FR" sz="1800" b="1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b="1"/>
              <a:t>				d[v] = d[u] + 1;// compute d[]</a:t>
            </a:r>
            <a:endParaRPr lang="en-US" sz="1800" b="1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		p[v] = u; // build BFS tree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		Enqueue(Q, v);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	color[u] = BLACK;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3030BA6F-E0E9-4524-B923-BEC8270BA2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30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1538" y="1884363"/>
            <a:ext cx="4887912" cy="3754437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7C491497-8468-47E7-A6BE-AA4E37F832E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40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9175" y="1930400"/>
            <a:ext cx="4592638" cy="3703638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7452CD1A-EB92-4AA5-A814-6F612EF7D55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506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97113" y="2090738"/>
            <a:ext cx="4545012" cy="3641725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E0B31864-27F0-4FE6-A5D1-D2D2D80DB58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60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4413" y="2147888"/>
            <a:ext cx="4506912" cy="361315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17E5CFC4-3CD7-4509-B61C-71938741576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71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11400" y="2159000"/>
            <a:ext cx="4419600" cy="3540125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3DA1CD6-3A34-4BA2-BB85-E7D4D127C45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813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7588" y="2124075"/>
            <a:ext cx="4467225" cy="3592513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4742AD8F-D37B-4182-8347-3D18AFA6CEB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4915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6950" y="2162175"/>
            <a:ext cx="4476750" cy="3438525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EEF06CD9-1CDC-495A-A168-8BE80C3DDE8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501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00288" y="1936750"/>
            <a:ext cx="4438650" cy="376555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B1B5404F-27E9-4CF8-8578-E9E33496831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5120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1238" y="1984375"/>
            <a:ext cx="4516437" cy="371475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52BE1DE5-2B4C-4A11-BB9F-0114BE682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Examples of Graphs</a:t>
            </a:r>
          </a:p>
        </p:txBody>
      </p:sp>
      <p:pic>
        <p:nvPicPr>
          <p:cNvPr id="922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946150"/>
            <a:ext cx="8229600" cy="2635250"/>
          </a:xfrm>
          <a:noFill/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17525" y="4603750"/>
            <a:ext cx="816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ahoma" pitchFamily="34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0" y="3413125"/>
            <a:ext cx="91440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Directed &amp; Undirected graphs.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Tx/>
              <a:buAutoNum type="alphaLcParenR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directed graph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G= (V, E)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where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{1,2,3,4,5,6} and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={(1,2),(2,2),(2,4),(2,5),(4,1),(4,5),(5,4),(6,3)}. The edge (2,2) is self loop.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Tx/>
              <a:buAutoNum type="alphaLcParenR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 undirected graph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 = (V,E)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where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{1,2,3,4,5,6} and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{(1,2),(1,5),(2,5),(3,6)}. The vertex 4 is isolated.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Tx/>
              <a:buAutoNum type="alphaLcParenR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The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subgraph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of the graph in part (a) induced by vertex set {1,2,3,6}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07DFFA92-F716-4847-ABC9-2598E244869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5223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51075" y="1909763"/>
            <a:ext cx="4668838" cy="3775075"/>
          </a:xfr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360FCF5-E32B-47F0-9A76-29AD0C96CBE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532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6950" y="1906588"/>
            <a:ext cx="4668838" cy="3744912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F45F7CE4-E905-4B55-9D3F-9C6CB3E096E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Example</a:t>
            </a:r>
          </a:p>
        </p:txBody>
      </p:sp>
      <p:pic>
        <p:nvPicPr>
          <p:cNvPr id="542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01875" y="1944688"/>
            <a:ext cx="4535488" cy="3735387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DCE02296-8E8E-4375-A113-D460286E417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BFS Analysis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initialize</a:t>
            </a:r>
            <a:r>
              <a:rPr lang="en-US" sz="2800"/>
              <a:t> : </a:t>
            </a:r>
            <a:r>
              <a:rPr lang="en-US" sz="2800" b="1"/>
              <a:t>O(n)</a:t>
            </a:r>
          </a:p>
          <a:p>
            <a:pPr eaLnBrk="1" hangingPunct="1">
              <a:defRPr/>
            </a:pPr>
            <a:r>
              <a:rPr lang="en-US" sz="2800" i="1"/>
              <a:t>Loop</a:t>
            </a:r>
            <a:r>
              <a:rPr lang="en-US" sz="2800"/>
              <a:t>: Queue operations and Adjacency checks</a:t>
            </a:r>
          </a:p>
          <a:p>
            <a:pPr eaLnBrk="1" hangingPunct="1">
              <a:defRPr/>
            </a:pPr>
            <a:r>
              <a:rPr lang="en-US" sz="2800" i="1"/>
              <a:t>Queue operations</a:t>
            </a:r>
          </a:p>
          <a:p>
            <a:pPr lvl="1" eaLnBrk="1" hangingPunct="1">
              <a:defRPr/>
            </a:pPr>
            <a:r>
              <a:rPr lang="en-US" sz="2400"/>
              <a:t>each vertex is enqueued/dequeued at most once. Why?</a:t>
            </a:r>
          </a:p>
          <a:p>
            <a:pPr lvl="1" eaLnBrk="1" hangingPunct="1">
              <a:defRPr/>
            </a:pPr>
            <a:r>
              <a:rPr lang="en-US" sz="2400"/>
              <a:t>each operation takes </a:t>
            </a:r>
            <a:r>
              <a:rPr lang="en-US" sz="2400" b="1"/>
              <a:t>O(1)</a:t>
            </a:r>
            <a:r>
              <a:rPr lang="en-US" sz="2400"/>
              <a:t> time, hence </a:t>
            </a:r>
            <a:r>
              <a:rPr lang="en-US" sz="2400" b="1"/>
              <a:t>O(n)</a:t>
            </a:r>
          </a:p>
          <a:p>
            <a:pPr eaLnBrk="1" hangingPunct="1">
              <a:defRPr/>
            </a:pPr>
            <a:r>
              <a:rPr lang="en-US" sz="2800" i="1" u="sng"/>
              <a:t>Adjacency checks</a:t>
            </a:r>
          </a:p>
          <a:p>
            <a:pPr lvl="1" eaLnBrk="1" hangingPunct="1">
              <a:defRPr/>
            </a:pPr>
            <a:r>
              <a:rPr lang="en-US" sz="2400"/>
              <a:t>adjacency list of each vertex is scanned at most once</a:t>
            </a:r>
          </a:p>
          <a:p>
            <a:pPr lvl="1" eaLnBrk="1" hangingPunct="1">
              <a:defRPr/>
            </a:pPr>
            <a:r>
              <a:rPr lang="en-US" sz="2400"/>
              <a:t>sum of lengths of adjacency lists = </a:t>
            </a:r>
            <a:r>
              <a:rPr lang="en-US" sz="2400" b="1"/>
              <a:t>O(e)</a:t>
            </a:r>
          </a:p>
          <a:p>
            <a:pPr eaLnBrk="1" hangingPunct="1">
              <a:defRPr/>
            </a:pPr>
            <a:r>
              <a:rPr lang="en-US" sz="2800"/>
              <a:t>Total run time of BFS = </a:t>
            </a:r>
            <a:r>
              <a:rPr lang="en-US" sz="2800" b="1"/>
              <a:t>O(n+e)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DD93F770-E98C-4F07-8A18-FA7114740BB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Breadth-First Search: Properties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sz="2800"/>
              <a:t>What do we get the end of BFS?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z="2800" b="1"/>
              <a:t>d[v]</a:t>
            </a:r>
            <a:r>
              <a:rPr lang="en-US" sz="2800"/>
              <a:t> = </a:t>
            </a:r>
            <a:r>
              <a:rPr lang="en-US" sz="2800" b="1" i="1"/>
              <a:t>shortest-path distance</a:t>
            </a:r>
            <a:r>
              <a:rPr lang="en-US" sz="2800" i="1"/>
              <a:t> </a:t>
            </a:r>
            <a:r>
              <a:rPr lang="en-US" sz="2800"/>
              <a:t>from </a:t>
            </a:r>
            <a:r>
              <a:rPr lang="en-US" sz="2800" b="1"/>
              <a:t>s</a:t>
            </a:r>
            <a:r>
              <a:rPr lang="en-US" sz="2800"/>
              <a:t> to </a:t>
            </a:r>
            <a:r>
              <a:rPr lang="en-US" sz="2800" b="1"/>
              <a:t>v</a:t>
            </a:r>
            <a:r>
              <a:rPr lang="en-US" sz="2800"/>
              <a:t>, i.e. minimum number of edges from </a:t>
            </a:r>
            <a:r>
              <a:rPr lang="en-US" sz="2800" b="1"/>
              <a:t>s</a:t>
            </a:r>
            <a:r>
              <a:rPr lang="en-US" sz="2800"/>
              <a:t> to </a:t>
            </a:r>
            <a:r>
              <a:rPr lang="en-US" sz="2800" b="1"/>
              <a:t>v</a:t>
            </a:r>
            <a:r>
              <a:rPr lang="en-US" sz="2800"/>
              <a:t>, or </a:t>
            </a:r>
            <a:r>
              <a:rPr lang="en-US" sz="2800" b="1"/>
              <a:t>∞</a:t>
            </a:r>
            <a:r>
              <a:rPr lang="en-US" sz="2800"/>
              <a:t> if </a:t>
            </a:r>
            <a:r>
              <a:rPr lang="en-US" sz="2800" b="1"/>
              <a:t>v </a:t>
            </a:r>
            <a:r>
              <a:rPr lang="en-US" sz="2800"/>
              <a:t>not reachable from </a:t>
            </a:r>
            <a:r>
              <a:rPr lang="en-US" sz="2800" b="1"/>
              <a:t>s</a:t>
            </a:r>
          </a:p>
          <a:p>
            <a:pPr marL="990600" lvl="1" indent="-533400" eaLnBrk="1" hangingPunct="1">
              <a:defRPr/>
            </a:pPr>
            <a:r>
              <a:rPr lang="en-US" sz="2400"/>
              <a:t>Proof : refer </a:t>
            </a:r>
            <a:r>
              <a:rPr lang="en-US" sz="2400" b="1"/>
              <a:t>CLRS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  <a:defRPr/>
            </a:pPr>
            <a:r>
              <a:rPr lang="en-US" sz="2800"/>
              <a:t>a </a:t>
            </a:r>
            <a:r>
              <a:rPr lang="en-US" sz="2800" b="1" i="1"/>
              <a:t>breadth-first</a:t>
            </a:r>
            <a:r>
              <a:rPr lang="en-US" sz="2800" i="1"/>
              <a:t> tree</a:t>
            </a:r>
            <a:r>
              <a:rPr lang="en-US" sz="2800"/>
              <a:t>, in which path from root </a:t>
            </a:r>
            <a:r>
              <a:rPr lang="en-US" sz="2800" b="1"/>
              <a:t>s</a:t>
            </a:r>
            <a:r>
              <a:rPr lang="en-US" sz="2800"/>
              <a:t> to any vertex </a:t>
            </a:r>
            <a:r>
              <a:rPr lang="en-US" sz="2800" b="1"/>
              <a:t>v</a:t>
            </a:r>
            <a:r>
              <a:rPr lang="en-US" sz="2800"/>
              <a:t> represent a shortest path</a:t>
            </a:r>
          </a:p>
          <a:p>
            <a:pPr marL="990600" lvl="1" indent="-533400" eaLnBrk="1" hangingPunct="1">
              <a:defRPr/>
            </a:pPr>
            <a:r>
              <a:rPr lang="en-US" sz="2400"/>
              <a:t>Thus can use BFS to calculate shortest path from one vertex to another in </a:t>
            </a:r>
            <a:r>
              <a:rPr lang="en-US" sz="2400" b="1"/>
              <a:t>O(n+e)</a:t>
            </a:r>
            <a:r>
              <a:rPr lang="en-US" sz="2400"/>
              <a:t> time, for unweighted graphs.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path from node x (start node) to y</a:t>
            </a:r>
          </a:p>
          <a:p>
            <a:endParaRPr lang="en-US" dirty="0"/>
          </a:p>
          <a:p>
            <a:r>
              <a:rPr lang="en-US" dirty="0"/>
              <a:t>Connected components</a:t>
            </a:r>
          </a:p>
          <a:p>
            <a:endParaRPr lang="en-US" dirty="0"/>
          </a:p>
          <a:p>
            <a:r>
              <a:rPr lang="en-US" dirty="0"/>
              <a:t>Two-coloring graph</a:t>
            </a:r>
          </a:p>
        </p:txBody>
      </p:sp>
    </p:spTree>
    <p:extLst>
      <p:ext uri="{BB962C8B-B14F-4D97-AF65-F5344CB8AC3E}">
        <p14:creationId xmlns:p14="http://schemas.microsoft.com/office/powerpoint/2010/main" val="1247776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41C7491A-EC67-4638-84A2-4BD09E693ACC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43550"/>
            <a:ext cx="30956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11385379-FD3E-474A-9239-B9D696D32539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6390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E30E050C-3ACE-4065-A174-24A642A7BF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Review: Graphs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i="1"/>
              <a:t>Acyclic </a:t>
            </a:r>
            <a:r>
              <a:rPr lang="en-US" sz="2800"/>
              <a:t>: if a graph contains no cycles</a:t>
            </a:r>
          </a:p>
          <a:p>
            <a:pPr eaLnBrk="1" hangingPunct="1">
              <a:defRPr/>
            </a:pPr>
            <a:r>
              <a:rPr lang="en-US" sz="2800" i="1"/>
              <a:t>DAG </a:t>
            </a:r>
            <a:r>
              <a:rPr lang="en-US" sz="2800"/>
              <a:t>: Directed acyclic graphs</a:t>
            </a:r>
          </a:p>
          <a:p>
            <a:pPr eaLnBrk="1" hangingPunct="1">
              <a:defRPr/>
            </a:pPr>
            <a:r>
              <a:rPr lang="en-US" sz="2800" i="1"/>
              <a:t>Connected </a:t>
            </a:r>
            <a:r>
              <a:rPr lang="en-US" sz="2800"/>
              <a:t>: if every vertex of a graph can </a:t>
            </a:r>
            <a:r>
              <a:rPr lang="en-US" sz="2800" i="1"/>
              <a:t>reach</a:t>
            </a:r>
            <a:r>
              <a:rPr lang="en-US" sz="2800"/>
              <a:t> every other vertex, i.e., every pair of vertices is connected by a path</a:t>
            </a:r>
          </a:p>
          <a:p>
            <a:pPr eaLnBrk="1" hangingPunct="1">
              <a:defRPr/>
            </a:pPr>
            <a:r>
              <a:rPr lang="en-US" sz="2800" i="1"/>
              <a:t>Connected Components </a:t>
            </a:r>
            <a:r>
              <a:rPr lang="en-US" sz="2800"/>
              <a:t>: equivalence classes of vertices under “is reachable from” relation</a:t>
            </a:r>
          </a:p>
          <a:p>
            <a:pPr eaLnBrk="1" hangingPunct="1">
              <a:defRPr/>
            </a:pPr>
            <a:r>
              <a:rPr lang="en-US" sz="2800" i="1"/>
              <a:t>Strongly connected </a:t>
            </a:r>
            <a:r>
              <a:rPr lang="en-US" sz="2800"/>
              <a:t>: every 2 vertices are reachable from each other (in a digraph)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0AF58268-5C6F-4B9B-96DD-6F0DDD3ABC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Forests, DAG, Components</a:t>
            </a:r>
          </a:p>
        </p:txBody>
      </p:sp>
      <p:pic>
        <p:nvPicPr>
          <p:cNvPr id="1127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325" y="1111250"/>
            <a:ext cx="9050338" cy="53498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B1262F49-A602-4634-A261-943A6229B6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Review: Representing 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991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Adjacency matrix</a:t>
            </a:r>
            <a:r>
              <a:rPr lang="en-US" sz="2400" dirty="0"/>
              <a:t>: represents a graph as </a:t>
            </a:r>
            <a:r>
              <a:rPr lang="fr-FR" sz="2400" b="1" i="1" dirty="0"/>
              <a:t>n </a:t>
            </a:r>
            <a:r>
              <a:rPr lang="fr-FR" sz="2400" b="1" dirty="0"/>
              <a:t>x </a:t>
            </a:r>
            <a:r>
              <a:rPr lang="fr-FR" sz="2400" b="1" i="1" dirty="0"/>
              <a:t>n </a:t>
            </a:r>
            <a:r>
              <a:rPr lang="fr-FR" sz="2400" dirty="0" err="1"/>
              <a:t>matrix</a:t>
            </a:r>
            <a:r>
              <a:rPr lang="fr-FR" sz="2400" dirty="0"/>
              <a:t> </a:t>
            </a:r>
            <a:r>
              <a:rPr lang="fr-FR" sz="2400" b="1" dirty="0"/>
              <a:t>A</a:t>
            </a:r>
            <a:r>
              <a:rPr lang="fr-FR" sz="2400" dirty="0"/>
              <a:t>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i="1" dirty="0" err="1"/>
              <a:t>i</a:t>
            </a:r>
            <a:r>
              <a:rPr lang="en-US" sz="2000" b="1" dirty="0"/>
              <a:t>, </a:t>
            </a:r>
            <a:r>
              <a:rPr lang="en-US" sz="2000" b="1" i="1" dirty="0"/>
              <a:t>j</a:t>
            </a:r>
            <a:r>
              <a:rPr lang="en-US" sz="2000" b="1" dirty="0"/>
              <a:t>]</a:t>
            </a:r>
            <a:r>
              <a:rPr lang="en-US" sz="2000" dirty="0"/>
              <a:t>  = 1 if edge </a:t>
            </a:r>
            <a:r>
              <a:rPr lang="en-US" sz="2000" b="1" dirty="0"/>
              <a:t>(</a:t>
            </a:r>
            <a:r>
              <a:rPr lang="en-US" sz="2000" b="1" i="1" dirty="0" err="1"/>
              <a:t>i</a:t>
            </a:r>
            <a:r>
              <a:rPr lang="en-US" sz="2000" b="1" dirty="0"/>
              <a:t>, </a:t>
            </a:r>
            <a:r>
              <a:rPr lang="en-US" sz="2000" b="1" i="1" dirty="0"/>
              <a:t>j</a:t>
            </a:r>
            <a:r>
              <a:rPr lang="en-US" sz="2000" b="1" dirty="0"/>
              <a:t>)</a:t>
            </a:r>
            <a:r>
              <a:rPr lang="en-US" sz="2000" dirty="0"/>
              <a:t>     </a:t>
            </a:r>
            <a:r>
              <a:rPr lang="en-US" sz="2000" b="1" dirty="0"/>
              <a:t>E</a:t>
            </a:r>
            <a:r>
              <a:rPr lang="en-US" sz="2000" dirty="0"/>
              <a:t> (or weight of edge)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	         = 0 if edge </a:t>
            </a:r>
            <a:r>
              <a:rPr lang="en-US" sz="2000" b="1" dirty="0"/>
              <a:t>(</a:t>
            </a:r>
            <a:r>
              <a:rPr lang="en-US" sz="2000" b="1" i="1" dirty="0" err="1"/>
              <a:t>i</a:t>
            </a:r>
            <a:r>
              <a:rPr lang="en-US" sz="2000" b="1" dirty="0"/>
              <a:t>, </a:t>
            </a:r>
            <a:r>
              <a:rPr lang="en-US" sz="2000" b="1" i="1" dirty="0"/>
              <a:t>j</a:t>
            </a:r>
            <a:r>
              <a:rPr lang="en-US" sz="2000" b="1" dirty="0"/>
              <a:t>)</a:t>
            </a:r>
            <a:r>
              <a:rPr lang="en-US" sz="2000" dirty="0"/>
              <a:t>     </a:t>
            </a:r>
            <a:r>
              <a:rPr lang="en-US" sz="2000" b="1" dirty="0"/>
              <a:t>E</a:t>
            </a:r>
          </a:p>
          <a:p>
            <a:pPr lvl="1" eaLnBrk="1" hangingPunct="1">
              <a:defRPr/>
            </a:pPr>
            <a:r>
              <a:rPr lang="en-US" sz="2000" dirty="0"/>
              <a:t>Storage requirements: O(</a:t>
            </a:r>
            <a:r>
              <a:rPr lang="en-US" sz="2000" b="1" dirty="0"/>
              <a:t>n</a:t>
            </a:r>
            <a:r>
              <a:rPr lang="en-US" sz="2000" b="1" baseline="30000" dirty="0"/>
              <a:t>2</a:t>
            </a:r>
            <a:r>
              <a:rPr lang="en-US" sz="2000" dirty="0"/>
              <a:t>)</a:t>
            </a:r>
          </a:p>
          <a:p>
            <a:pPr lvl="2" eaLnBrk="1" hangingPunct="1">
              <a:defRPr/>
            </a:pPr>
            <a:r>
              <a:rPr lang="en-US" sz="1800" dirty="0"/>
              <a:t>A dense representation</a:t>
            </a:r>
          </a:p>
          <a:p>
            <a:pPr lvl="2" eaLnBrk="1" hangingPunct="1">
              <a:defRPr/>
            </a:pPr>
            <a:r>
              <a:rPr lang="en-US" sz="1800" dirty="0"/>
              <a:t>But, can be very efficient for small graphs</a:t>
            </a:r>
          </a:p>
          <a:p>
            <a:pPr lvl="3" eaLnBrk="1" hangingPunct="1">
              <a:defRPr/>
            </a:pPr>
            <a:r>
              <a:rPr lang="en-US" sz="1600" dirty="0"/>
              <a:t>Especially if store just one bit/edge</a:t>
            </a:r>
          </a:p>
          <a:p>
            <a:pPr lvl="3" eaLnBrk="1" hangingPunct="1">
              <a:defRPr/>
            </a:pPr>
            <a:r>
              <a:rPr lang="en-US" sz="1600" dirty="0"/>
              <a:t>Undirected graph: only need half of matrix</a:t>
            </a:r>
          </a:p>
          <a:p>
            <a:pPr eaLnBrk="1" hangingPunct="1">
              <a:defRPr/>
            </a:pPr>
            <a:r>
              <a:rPr lang="en-US" sz="2400" i="1" dirty="0"/>
              <a:t>Adjacency list</a:t>
            </a:r>
            <a:r>
              <a:rPr lang="en-US" sz="2400" dirty="0"/>
              <a:t>: list of adjacent vertices</a:t>
            </a:r>
          </a:p>
          <a:p>
            <a:pPr lvl="1" eaLnBrk="1" hangingPunct="1">
              <a:defRPr/>
            </a:pPr>
            <a:r>
              <a:rPr lang="en-US" sz="2000" dirty="0"/>
              <a:t>For each vertex </a:t>
            </a:r>
            <a:r>
              <a:rPr lang="en-US" sz="2000" b="1" i="1" dirty="0"/>
              <a:t>v</a:t>
            </a:r>
            <a:r>
              <a:rPr lang="en-US" sz="2000" i="1" dirty="0"/>
              <a:t>   </a:t>
            </a:r>
            <a:r>
              <a:rPr lang="en-US" sz="2000" b="1" dirty="0" err="1"/>
              <a:t>V</a:t>
            </a:r>
            <a:r>
              <a:rPr lang="en-US" sz="2000" dirty="0"/>
              <a:t>, store a list of vertices adjacent to </a:t>
            </a:r>
            <a:r>
              <a:rPr lang="en-US" sz="2000" b="1" i="1" dirty="0"/>
              <a:t>v</a:t>
            </a:r>
            <a:endParaRPr lang="en-US" sz="2000" b="1" dirty="0"/>
          </a:p>
          <a:p>
            <a:pPr lvl="1" eaLnBrk="1" hangingPunct="1">
              <a:defRPr/>
            </a:pPr>
            <a:r>
              <a:rPr lang="en-US" sz="2000" dirty="0"/>
              <a:t>Storage requirements: O(</a:t>
            </a:r>
            <a:r>
              <a:rPr lang="en-US" sz="2000" b="1" dirty="0" err="1"/>
              <a:t>n+e</a:t>
            </a:r>
            <a:r>
              <a:rPr lang="en-US" sz="2000" dirty="0"/>
              <a:t>)</a:t>
            </a:r>
          </a:p>
          <a:p>
            <a:pPr lvl="2" eaLnBrk="1" hangingPunct="1">
              <a:defRPr/>
            </a:pPr>
            <a:r>
              <a:rPr lang="en-US" sz="1800" dirty="0"/>
              <a:t>Good for large, sparse graphs (e.g., planar maps)</a:t>
            </a:r>
          </a:p>
        </p:txBody>
      </p:sp>
      <p:graphicFrame>
        <p:nvGraphicFramePr>
          <p:cNvPr id="194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7750" y="1562100"/>
          <a:ext cx="22383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1562100"/>
                        <a:ext cx="223838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5200" y="1962150"/>
          <a:ext cx="2397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62150"/>
                        <a:ext cx="23971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29718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Graph Introduction  </a:t>
            </a:r>
            <a:fld id="{28285E6A-2B38-4110-95E3-8883C36DFA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/>
              <a:t>Review: Representing Graphs</a:t>
            </a:r>
          </a:p>
        </p:txBody>
      </p:sp>
      <p:pic>
        <p:nvPicPr>
          <p:cNvPr id="1229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447800"/>
            <a:ext cx="8229600" cy="2889250"/>
          </a:xfrm>
          <a:noFill/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57200" y="4419600"/>
            <a:ext cx="8229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</a:pPr>
            <a:r>
              <a:rPr lang="en-US" sz="2000">
                <a:latin typeface="Verdana" pitchFamily="34" charset="0"/>
              </a:rPr>
              <a:t>Two representations of an undirected graph.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Tx/>
              <a:buAutoNum type="alphaLcParenR"/>
            </a:pPr>
            <a:r>
              <a:rPr lang="en-US" sz="2000">
                <a:latin typeface="Verdana" pitchFamily="34" charset="0"/>
              </a:rPr>
              <a:t>An undirected graph </a:t>
            </a:r>
            <a:r>
              <a:rPr lang="en-US" sz="2000" b="1" i="1">
                <a:latin typeface="Verdana" pitchFamily="34" charset="0"/>
              </a:rPr>
              <a:t>G</a:t>
            </a:r>
            <a:r>
              <a:rPr lang="en-US" sz="2000">
                <a:latin typeface="Verdana" pitchFamily="34" charset="0"/>
              </a:rPr>
              <a:t> having five vertices and seven edges.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Tx/>
              <a:buAutoNum type="alphaLcParenR"/>
            </a:pPr>
            <a:r>
              <a:rPr lang="en-US" sz="2000">
                <a:latin typeface="Verdana" pitchFamily="34" charset="0"/>
              </a:rPr>
              <a:t>An adjacency-list representation of </a:t>
            </a:r>
            <a:r>
              <a:rPr lang="en-US" sz="2000" b="1" i="1">
                <a:latin typeface="Verdana" pitchFamily="34" charset="0"/>
              </a:rPr>
              <a:t>G</a:t>
            </a:r>
            <a:r>
              <a:rPr lang="en-US" sz="2000">
                <a:latin typeface="Verdana" pitchFamily="34" charset="0"/>
              </a:rPr>
              <a:t>.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Tx/>
              <a:buAutoNum type="alphaLcParenR"/>
            </a:pPr>
            <a:r>
              <a:rPr lang="en-US" sz="2000">
                <a:latin typeface="Verdana" pitchFamily="34" charset="0"/>
              </a:rPr>
              <a:t>The adjacency-matrix representation of </a:t>
            </a:r>
            <a:r>
              <a:rPr lang="en-US" sz="2000" b="1" i="1">
                <a:latin typeface="Verdana" pitchFamily="34" charset="0"/>
              </a:rPr>
              <a:t>G</a:t>
            </a:r>
            <a:r>
              <a:rPr lang="en-US" sz="2000">
                <a:latin typeface="Verdana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4897</Words>
  <Application>Microsoft Office PowerPoint</Application>
  <PresentationFormat>On-screen Show (4:3)</PresentationFormat>
  <Paragraphs>1831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Book Antiqua</vt:lpstr>
      <vt:lpstr>Gill Sans</vt:lpstr>
      <vt:lpstr>Tahoma</vt:lpstr>
      <vt:lpstr>Times New Roman</vt:lpstr>
      <vt:lpstr>Verdana</vt:lpstr>
      <vt:lpstr>Wingdings</vt:lpstr>
      <vt:lpstr>1_Default Design</vt:lpstr>
      <vt:lpstr>Equation</vt:lpstr>
      <vt:lpstr>CSC2105: Algorithms Graph - Introduction</vt:lpstr>
      <vt:lpstr>Graph - Introduction</vt:lpstr>
      <vt:lpstr>Motivation</vt:lpstr>
      <vt:lpstr>Review: Graphs</vt:lpstr>
      <vt:lpstr>Examples of Graphs</vt:lpstr>
      <vt:lpstr>Review: Graphs</vt:lpstr>
      <vt:lpstr>Forests, DAG, Components</vt:lpstr>
      <vt:lpstr>Review: Representing Graphs</vt:lpstr>
      <vt:lpstr>Review: Representing Graphs</vt:lpstr>
      <vt:lpstr>Graph Searching</vt:lpstr>
      <vt:lpstr>Depth-First Search (DFS)</vt:lpstr>
      <vt:lpstr>Depth-First Search: The Code </vt:lpstr>
      <vt:lpstr>DFS Analysis</vt:lpstr>
      <vt:lpstr>DFS Classification of Edges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DFS Application</vt:lpstr>
      <vt:lpstr>Cycle Detection</vt:lpstr>
      <vt:lpstr>Directed Acyclic Graph (DAG)</vt:lpstr>
      <vt:lpstr>Topological Sort</vt:lpstr>
      <vt:lpstr>Strongly Connected Components</vt:lpstr>
      <vt:lpstr>Algorithm (SCC)</vt:lpstr>
      <vt:lpstr>Breadth-First Search (BFS) </vt:lpstr>
      <vt:lpstr>BFS (Intuition)</vt:lpstr>
      <vt:lpstr>BFS: The Code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Analysis </vt:lpstr>
      <vt:lpstr>Breadth-First Search: Properties</vt:lpstr>
      <vt:lpstr>BFS Application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Mashiour Rahman</dc:creator>
  <cp:lastModifiedBy> </cp:lastModifiedBy>
  <cp:revision>212</cp:revision>
  <dcterms:created xsi:type="dcterms:W3CDTF">2004-06-05T05:45:41Z</dcterms:created>
  <dcterms:modified xsi:type="dcterms:W3CDTF">2018-11-08T02:27:28Z</dcterms:modified>
</cp:coreProperties>
</file>