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1"/>
  </p:handoutMasterIdLst>
  <p:sldIdLst>
    <p:sldId id="256" r:id="rId2"/>
    <p:sldId id="257" r:id="rId3"/>
    <p:sldId id="259" r:id="rId4"/>
    <p:sldId id="258" r:id="rId5"/>
    <p:sldId id="260" r:id="rId6"/>
    <p:sldId id="261" r:id="rId7"/>
    <p:sldId id="263" r:id="rId8"/>
    <p:sldId id="264" r:id="rId9"/>
    <p:sldId id="265" r:id="rId10"/>
    <p:sldId id="266" r:id="rId11"/>
    <p:sldId id="267" r:id="rId12"/>
    <p:sldId id="273" r:id="rId13"/>
    <p:sldId id="269" r:id="rId14"/>
    <p:sldId id="274" r:id="rId15"/>
    <p:sldId id="270" r:id="rId16"/>
    <p:sldId id="275" r:id="rId17"/>
    <p:sldId id="271" r:id="rId18"/>
    <p:sldId id="276" r:id="rId19"/>
    <p:sldId id="272"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44" autoAdjust="0"/>
    <p:restoredTop sz="94660"/>
  </p:normalViewPr>
  <p:slideViewPr>
    <p:cSldViewPr>
      <p:cViewPr varScale="1">
        <p:scale>
          <a:sx n="110" d="100"/>
          <a:sy n="110" d="100"/>
        </p:scale>
        <p:origin x="1950" y="108"/>
      </p:cViewPr>
      <p:guideLst>
        <p:guide orient="horz" pos="2160"/>
        <p:guide pos="2880"/>
      </p:guideLst>
    </p:cSldViewPr>
  </p:slideViewPr>
  <p:notesTextViewPr>
    <p:cViewPr>
      <p:scale>
        <a:sx n="3" d="2"/>
        <a:sy n="3" d="2"/>
      </p:scale>
      <p:origin x="0" y="0"/>
    </p:cViewPr>
  </p:notesTextViewPr>
  <p:notesViewPr>
    <p:cSldViewPr>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C1DAB5-7116-4874-8F1F-8A56DBA9690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427EA36-BAAA-4A40-99FA-96EAA504D12E}"/>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5213BBE-813B-4E9B-91ED-003DC3BEA648}" type="datetimeFigureOut">
              <a:rPr lang="en-US"/>
              <a:pPr>
                <a:defRPr/>
              </a:pPr>
              <a:t>7/19/2021</a:t>
            </a:fld>
            <a:endParaRPr lang="en-US"/>
          </a:p>
        </p:txBody>
      </p:sp>
      <p:sp>
        <p:nvSpPr>
          <p:cNvPr id="4" name="Footer Placeholder 3">
            <a:extLst>
              <a:ext uri="{FF2B5EF4-FFF2-40B4-BE49-F238E27FC236}">
                <a16:creationId xmlns:a16="http://schemas.microsoft.com/office/drawing/2014/main" id="{74ADD1B1-4525-40DD-8026-DE439C0CB76F}"/>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625FB77F-EFB2-4B3C-AC27-8AB5BFB57661}"/>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72893D3-0A7E-4835-BA84-835031A4AA2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0D33D743-7D85-42EB-B486-34E9B87FA432}"/>
              </a:ext>
            </a:extLst>
          </p:cNvPr>
          <p:cNvSpPr>
            <a:spLocks noGrp="1"/>
          </p:cNvSpPr>
          <p:nvPr>
            <p:ph type="dt" sz="half" idx="10"/>
          </p:nvPr>
        </p:nvSpPr>
        <p:spPr/>
        <p:txBody>
          <a:bodyPr/>
          <a:lstStyle>
            <a:lvl1pPr>
              <a:defRPr/>
            </a:lvl1pPr>
          </a:lstStyle>
          <a:p>
            <a:pPr>
              <a:defRPr/>
            </a:pPr>
            <a:fld id="{FB77C753-260E-41E3-AA01-5A3AF56F27AC}" type="datetimeFigureOut">
              <a:rPr lang="en-US"/>
              <a:pPr>
                <a:defRPr/>
              </a:pPr>
              <a:t>7/19/2021</a:t>
            </a:fld>
            <a:endParaRPr lang="en-US"/>
          </a:p>
        </p:txBody>
      </p:sp>
      <p:sp>
        <p:nvSpPr>
          <p:cNvPr id="5" name="Footer Placeholder 4">
            <a:extLst>
              <a:ext uri="{FF2B5EF4-FFF2-40B4-BE49-F238E27FC236}">
                <a16:creationId xmlns:a16="http://schemas.microsoft.com/office/drawing/2014/main" id="{1AA52360-9383-456F-A2AD-9D20A9E697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C1A128-34FE-45BD-8733-E51B68CA44ED}"/>
              </a:ext>
            </a:extLst>
          </p:cNvPr>
          <p:cNvSpPr>
            <a:spLocks noGrp="1"/>
          </p:cNvSpPr>
          <p:nvPr>
            <p:ph type="sldNum" sz="quarter" idx="12"/>
          </p:nvPr>
        </p:nvSpPr>
        <p:spPr/>
        <p:txBody>
          <a:bodyPr/>
          <a:lstStyle>
            <a:lvl1pPr>
              <a:defRPr/>
            </a:lvl1pPr>
          </a:lstStyle>
          <a:p>
            <a:pPr>
              <a:defRPr/>
            </a:pPr>
            <a:fld id="{896ED0D6-3A24-4175-9639-EFA113E1A5FF}" type="slidenum">
              <a:rPr lang="en-US"/>
              <a:pPr>
                <a:defRPr/>
              </a:pPr>
              <a:t>‹#›</a:t>
            </a:fld>
            <a:endParaRPr lang="en-US"/>
          </a:p>
        </p:txBody>
      </p:sp>
    </p:spTree>
    <p:extLst>
      <p:ext uri="{BB962C8B-B14F-4D97-AF65-F5344CB8AC3E}">
        <p14:creationId xmlns:p14="http://schemas.microsoft.com/office/powerpoint/2010/main" val="354280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F3DB8-6C07-48C0-8E9C-5E5BD640E6A9}"/>
              </a:ext>
            </a:extLst>
          </p:cNvPr>
          <p:cNvSpPr>
            <a:spLocks noGrp="1"/>
          </p:cNvSpPr>
          <p:nvPr>
            <p:ph type="dt" sz="half" idx="10"/>
          </p:nvPr>
        </p:nvSpPr>
        <p:spPr/>
        <p:txBody>
          <a:bodyPr/>
          <a:lstStyle>
            <a:lvl1pPr>
              <a:defRPr/>
            </a:lvl1pPr>
          </a:lstStyle>
          <a:p>
            <a:pPr>
              <a:defRPr/>
            </a:pPr>
            <a:fld id="{9C341903-6C90-4FE6-9694-BD66D4110498}" type="datetimeFigureOut">
              <a:rPr lang="en-US"/>
              <a:pPr>
                <a:defRPr/>
              </a:pPr>
              <a:t>7/19/2021</a:t>
            </a:fld>
            <a:endParaRPr lang="en-US"/>
          </a:p>
        </p:txBody>
      </p:sp>
      <p:sp>
        <p:nvSpPr>
          <p:cNvPr id="5" name="Footer Placeholder 4">
            <a:extLst>
              <a:ext uri="{FF2B5EF4-FFF2-40B4-BE49-F238E27FC236}">
                <a16:creationId xmlns:a16="http://schemas.microsoft.com/office/drawing/2014/main" id="{CFDCB356-FC5E-402A-B740-EC18D009FDD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E2F2A3-0A47-428A-B38F-8EB85273D94A}"/>
              </a:ext>
            </a:extLst>
          </p:cNvPr>
          <p:cNvSpPr>
            <a:spLocks noGrp="1"/>
          </p:cNvSpPr>
          <p:nvPr>
            <p:ph type="sldNum" sz="quarter" idx="12"/>
          </p:nvPr>
        </p:nvSpPr>
        <p:spPr/>
        <p:txBody>
          <a:bodyPr/>
          <a:lstStyle>
            <a:lvl1pPr>
              <a:defRPr/>
            </a:lvl1pPr>
          </a:lstStyle>
          <a:p>
            <a:pPr>
              <a:defRPr/>
            </a:pPr>
            <a:fld id="{7CEAE8BE-702A-4791-9520-C8C7CFDADFE7}" type="slidenum">
              <a:rPr lang="en-US"/>
              <a:pPr>
                <a:defRPr/>
              </a:pPr>
              <a:t>‹#›</a:t>
            </a:fld>
            <a:endParaRPr lang="en-US"/>
          </a:p>
        </p:txBody>
      </p:sp>
    </p:spTree>
    <p:extLst>
      <p:ext uri="{BB962C8B-B14F-4D97-AF65-F5344CB8AC3E}">
        <p14:creationId xmlns:p14="http://schemas.microsoft.com/office/powerpoint/2010/main" val="116876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1D7FB-14A6-49CB-95F3-98DD6BE54DD8}"/>
              </a:ext>
            </a:extLst>
          </p:cNvPr>
          <p:cNvSpPr>
            <a:spLocks noGrp="1"/>
          </p:cNvSpPr>
          <p:nvPr>
            <p:ph type="dt" sz="half" idx="10"/>
          </p:nvPr>
        </p:nvSpPr>
        <p:spPr/>
        <p:txBody>
          <a:bodyPr/>
          <a:lstStyle>
            <a:lvl1pPr>
              <a:defRPr/>
            </a:lvl1pPr>
          </a:lstStyle>
          <a:p>
            <a:pPr>
              <a:defRPr/>
            </a:pPr>
            <a:fld id="{B5084CE5-3FAE-4D84-B15E-AA53DD5169C2}" type="datetimeFigureOut">
              <a:rPr lang="en-US"/>
              <a:pPr>
                <a:defRPr/>
              </a:pPr>
              <a:t>7/19/2021</a:t>
            </a:fld>
            <a:endParaRPr lang="en-US"/>
          </a:p>
        </p:txBody>
      </p:sp>
      <p:sp>
        <p:nvSpPr>
          <p:cNvPr id="5" name="Footer Placeholder 4">
            <a:extLst>
              <a:ext uri="{FF2B5EF4-FFF2-40B4-BE49-F238E27FC236}">
                <a16:creationId xmlns:a16="http://schemas.microsoft.com/office/drawing/2014/main" id="{A90E3BCD-340A-4C1D-8CBB-9BC410C2F2A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D4EC2F9-8FAC-413D-BFE7-D038842B6D82}"/>
              </a:ext>
            </a:extLst>
          </p:cNvPr>
          <p:cNvSpPr>
            <a:spLocks noGrp="1"/>
          </p:cNvSpPr>
          <p:nvPr>
            <p:ph type="sldNum" sz="quarter" idx="12"/>
          </p:nvPr>
        </p:nvSpPr>
        <p:spPr/>
        <p:txBody>
          <a:bodyPr/>
          <a:lstStyle>
            <a:lvl1pPr>
              <a:defRPr/>
            </a:lvl1pPr>
          </a:lstStyle>
          <a:p>
            <a:pPr>
              <a:defRPr/>
            </a:pPr>
            <a:fld id="{81F17E41-B078-4E96-A8F3-76168859FD6B}" type="slidenum">
              <a:rPr lang="en-US"/>
              <a:pPr>
                <a:defRPr/>
              </a:pPr>
              <a:t>‹#›</a:t>
            </a:fld>
            <a:endParaRPr lang="en-US"/>
          </a:p>
        </p:txBody>
      </p:sp>
    </p:spTree>
    <p:extLst>
      <p:ext uri="{BB962C8B-B14F-4D97-AF65-F5344CB8AC3E}">
        <p14:creationId xmlns:p14="http://schemas.microsoft.com/office/powerpoint/2010/main" val="287791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05AB7-CF58-4AEB-B1C1-DFE69A9889CD}"/>
              </a:ext>
            </a:extLst>
          </p:cNvPr>
          <p:cNvSpPr>
            <a:spLocks noGrp="1"/>
          </p:cNvSpPr>
          <p:nvPr>
            <p:ph type="dt" sz="half" idx="10"/>
          </p:nvPr>
        </p:nvSpPr>
        <p:spPr/>
        <p:txBody>
          <a:bodyPr/>
          <a:lstStyle>
            <a:lvl1pPr>
              <a:defRPr/>
            </a:lvl1pPr>
          </a:lstStyle>
          <a:p>
            <a:pPr>
              <a:defRPr/>
            </a:pPr>
            <a:fld id="{FDDC7D0C-1EC9-4AD9-ACC4-191E0F03728F}" type="datetimeFigureOut">
              <a:rPr lang="en-US"/>
              <a:pPr>
                <a:defRPr/>
              </a:pPr>
              <a:t>7/19/2021</a:t>
            </a:fld>
            <a:endParaRPr lang="en-US"/>
          </a:p>
        </p:txBody>
      </p:sp>
      <p:sp>
        <p:nvSpPr>
          <p:cNvPr id="5" name="Footer Placeholder 4">
            <a:extLst>
              <a:ext uri="{FF2B5EF4-FFF2-40B4-BE49-F238E27FC236}">
                <a16:creationId xmlns:a16="http://schemas.microsoft.com/office/drawing/2014/main" id="{85772FEB-A8A2-41E5-BDB6-C3D2D1ED886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AD39068-B955-4199-A8B8-22A71F9199B9}"/>
              </a:ext>
            </a:extLst>
          </p:cNvPr>
          <p:cNvSpPr>
            <a:spLocks noGrp="1"/>
          </p:cNvSpPr>
          <p:nvPr>
            <p:ph type="sldNum" sz="quarter" idx="12"/>
          </p:nvPr>
        </p:nvSpPr>
        <p:spPr/>
        <p:txBody>
          <a:bodyPr/>
          <a:lstStyle>
            <a:lvl1pPr>
              <a:defRPr/>
            </a:lvl1pPr>
          </a:lstStyle>
          <a:p>
            <a:pPr>
              <a:defRPr/>
            </a:pPr>
            <a:fld id="{30147CB7-CE89-49CA-8E7B-5B7E63F91621}" type="slidenum">
              <a:rPr lang="en-US"/>
              <a:pPr>
                <a:defRPr/>
              </a:pPr>
              <a:t>‹#›</a:t>
            </a:fld>
            <a:endParaRPr lang="en-US"/>
          </a:p>
        </p:txBody>
      </p:sp>
    </p:spTree>
    <p:extLst>
      <p:ext uri="{BB962C8B-B14F-4D97-AF65-F5344CB8AC3E}">
        <p14:creationId xmlns:p14="http://schemas.microsoft.com/office/powerpoint/2010/main" val="181726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F0EE2B-6C31-4DB5-A7D0-A557AED56ADA}"/>
              </a:ext>
            </a:extLst>
          </p:cNvPr>
          <p:cNvSpPr>
            <a:spLocks noGrp="1"/>
          </p:cNvSpPr>
          <p:nvPr>
            <p:ph type="dt" sz="half" idx="10"/>
          </p:nvPr>
        </p:nvSpPr>
        <p:spPr/>
        <p:txBody>
          <a:bodyPr/>
          <a:lstStyle>
            <a:lvl1pPr>
              <a:defRPr/>
            </a:lvl1pPr>
          </a:lstStyle>
          <a:p>
            <a:pPr>
              <a:defRPr/>
            </a:pPr>
            <a:fld id="{DA02E79B-A7D9-44A5-8FF5-F9EA5743109C}" type="datetimeFigureOut">
              <a:rPr lang="en-US"/>
              <a:pPr>
                <a:defRPr/>
              </a:pPr>
              <a:t>7/19/2021</a:t>
            </a:fld>
            <a:endParaRPr lang="en-US"/>
          </a:p>
        </p:txBody>
      </p:sp>
      <p:sp>
        <p:nvSpPr>
          <p:cNvPr id="5" name="Footer Placeholder 4">
            <a:extLst>
              <a:ext uri="{FF2B5EF4-FFF2-40B4-BE49-F238E27FC236}">
                <a16:creationId xmlns:a16="http://schemas.microsoft.com/office/drawing/2014/main" id="{35C49F7B-F501-496F-A990-38A71D5DCC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0961956-E834-4C73-B284-92AE0AA1EBBE}"/>
              </a:ext>
            </a:extLst>
          </p:cNvPr>
          <p:cNvSpPr>
            <a:spLocks noGrp="1"/>
          </p:cNvSpPr>
          <p:nvPr>
            <p:ph type="sldNum" sz="quarter" idx="12"/>
          </p:nvPr>
        </p:nvSpPr>
        <p:spPr/>
        <p:txBody>
          <a:bodyPr/>
          <a:lstStyle>
            <a:lvl1pPr>
              <a:defRPr/>
            </a:lvl1pPr>
          </a:lstStyle>
          <a:p>
            <a:pPr>
              <a:defRPr/>
            </a:pPr>
            <a:fld id="{B3EB2439-92FF-4A58-8265-2647F5AE1CE4}" type="slidenum">
              <a:rPr lang="en-US"/>
              <a:pPr>
                <a:defRPr/>
              </a:pPr>
              <a:t>‹#›</a:t>
            </a:fld>
            <a:endParaRPr lang="en-US"/>
          </a:p>
        </p:txBody>
      </p:sp>
    </p:spTree>
    <p:extLst>
      <p:ext uri="{BB962C8B-B14F-4D97-AF65-F5344CB8AC3E}">
        <p14:creationId xmlns:p14="http://schemas.microsoft.com/office/powerpoint/2010/main" val="392568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EF4715B-8C50-482E-9B8A-2E06BABB7ABF}"/>
              </a:ext>
            </a:extLst>
          </p:cNvPr>
          <p:cNvSpPr>
            <a:spLocks noGrp="1"/>
          </p:cNvSpPr>
          <p:nvPr>
            <p:ph type="dt" sz="half" idx="10"/>
          </p:nvPr>
        </p:nvSpPr>
        <p:spPr/>
        <p:txBody>
          <a:bodyPr/>
          <a:lstStyle>
            <a:lvl1pPr>
              <a:defRPr/>
            </a:lvl1pPr>
          </a:lstStyle>
          <a:p>
            <a:pPr>
              <a:defRPr/>
            </a:pPr>
            <a:fld id="{2A63D50B-C2F6-46CF-861F-5DD0BA8FFFD1}" type="datetimeFigureOut">
              <a:rPr lang="en-US"/>
              <a:pPr>
                <a:defRPr/>
              </a:pPr>
              <a:t>7/19/2021</a:t>
            </a:fld>
            <a:endParaRPr lang="en-US"/>
          </a:p>
        </p:txBody>
      </p:sp>
      <p:sp>
        <p:nvSpPr>
          <p:cNvPr id="6" name="Footer Placeholder 4">
            <a:extLst>
              <a:ext uri="{FF2B5EF4-FFF2-40B4-BE49-F238E27FC236}">
                <a16:creationId xmlns:a16="http://schemas.microsoft.com/office/drawing/2014/main" id="{339F073C-C3C6-4875-95A9-D47401035FF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8907249-8FDA-459B-A150-DEAA26C55579}"/>
              </a:ext>
            </a:extLst>
          </p:cNvPr>
          <p:cNvSpPr>
            <a:spLocks noGrp="1"/>
          </p:cNvSpPr>
          <p:nvPr>
            <p:ph type="sldNum" sz="quarter" idx="12"/>
          </p:nvPr>
        </p:nvSpPr>
        <p:spPr/>
        <p:txBody>
          <a:bodyPr/>
          <a:lstStyle>
            <a:lvl1pPr>
              <a:defRPr/>
            </a:lvl1pPr>
          </a:lstStyle>
          <a:p>
            <a:pPr>
              <a:defRPr/>
            </a:pPr>
            <a:fld id="{3AE64E3E-BE2B-4997-B350-430240EBACEC}" type="slidenum">
              <a:rPr lang="en-US"/>
              <a:pPr>
                <a:defRPr/>
              </a:pPr>
              <a:t>‹#›</a:t>
            </a:fld>
            <a:endParaRPr lang="en-US"/>
          </a:p>
        </p:txBody>
      </p:sp>
    </p:spTree>
    <p:extLst>
      <p:ext uri="{BB962C8B-B14F-4D97-AF65-F5344CB8AC3E}">
        <p14:creationId xmlns:p14="http://schemas.microsoft.com/office/powerpoint/2010/main" val="7493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0852609-3EF8-47D4-8CAA-66A8616CF239}"/>
              </a:ext>
            </a:extLst>
          </p:cNvPr>
          <p:cNvSpPr>
            <a:spLocks noGrp="1"/>
          </p:cNvSpPr>
          <p:nvPr>
            <p:ph type="dt" sz="half" idx="10"/>
          </p:nvPr>
        </p:nvSpPr>
        <p:spPr/>
        <p:txBody>
          <a:bodyPr/>
          <a:lstStyle>
            <a:lvl1pPr>
              <a:defRPr/>
            </a:lvl1pPr>
          </a:lstStyle>
          <a:p>
            <a:pPr>
              <a:defRPr/>
            </a:pPr>
            <a:fld id="{7901F7AE-C55F-4824-B0A2-AE0EBFC4264F}" type="datetimeFigureOut">
              <a:rPr lang="en-US"/>
              <a:pPr>
                <a:defRPr/>
              </a:pPr>
              <a:t>7/19/2021</a:t>
            </a:fld>
            <a:endParaRPr lang="en-US"/>
          </a:p>
        </p:txBody>
      </p:sp>
      <p:sp>
        <p:nvSpPr>
          <p:cNvPr id="8" name="Footer Placeholder 4">
            <a:extLst>
              <a:ext uri="{FF2B5EF4-FFF2-40B4-BE49-F238E27FC236}">
                <a16:creationId xmlns:a16="http://schemas.microsoft.com/office/drawing/2014/main" id="{A0F629DA-F9D0-4A5E-AB87-0593681002E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04DE027-A4BF-4719-B2A6-FFB9B75BA7EF}"/>
              </a:ext>
            </a:extLst>
          </p:cNvPr>
          <p:cNvSpPr>
            <a:spLocks noGrp="1"/>
          </p:cNvSpPr>
          <p:nvPr>
            <p:ph type="sldNum" sz="quarter" idx="12"/>
          </p:nvPr>
        </p:nvSpPr>
        <p:spPr/>
        <p:txBody>
          <a:bodyPr/>
          <a:lstStyle>
            <a:lvl1pPr>
              <a:defRPr/>
            </a:lvl1pPr>
          </a:lstStyle>
          <a:p>
            <a:pPr>
              <a:defRPr/>
            </a:pPr>
            <a:fld id="{4ED66B33-1015-45FF-BF01-E577012F47B5}" type="slidenum">
              <a:rPr lang="en-US"/>
              <a:pPr>
                <a:defRPr/>
              </a:pPr>
              <a:t>‹#›</a:t>
            </a:fld>
            <a:endParaRPr lang="en-US"/>
          </a:p>
        </p:txBody>
      </p:sp>
    </p:spTree>
    <p:extLst>
      <p:ext uri="{BB962C8B-B14F-4D97-AF65-F5344CB8AC3E}">
        <p14:creationId xmlns:p14="http://schemas.microsoft.com/office/powerpoint/2010/main" val="287333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A096B95-AF21-43F4-90C3-FA7AF8BBDDB6}"/>
              </a:ext>
            </a:extLst>
          </p:cNvPr>
          <p:cNvSpPr>
            <a:spLocks noGrp="1"/>
          </p:cNvSpPr>
          <p:nvPr>
            <p:ph type="dt" sz="half" idx="10"/>
          </p:nvPr>
        </p:nvSpPr>
        <p:spPr/>
        <p:txBody>
          <a:bodyPr/>
          <a:lstStyle>
            <a:lvl1pPr>
              <a:defRPr/>
            </a:lvl1pPr>
          </a:lstStyle>
          <a:p>
            <a:pPr>
              <a:defRPr/>
            </a:pPr>
            <a:fld id="{0F83E484-84C6-4C49-B9AF-20DC1FD854CE}" type="datetimeFigureOut">
              <a:rPr lang="en-US"/>
              <a:pPr>
                <a:defRPr/>
              </a:pPr>
              <a:t>7/19/2021</a:t>
            </a:fld>
            <a:endParaRPr lang="en-US"/>
          </a:p>
        </p:txBody>
      </p:sp>
      <p:sp>
        <p:nvSpPr>
          <p:cNvPr id="4" name="Footer Placeholder 4">
            <a:extLst>
              <a:ext uri="{FF2B5EF4-FFF2-40B4-BE49-F238E27FC236}">
                <a16:creationId xmlns:a16="http://schemas.microsoft.com/office/drawing/2014/main" id="{1A146AC3-4810-479E-B822-1C12021E0FF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7BDEB02-EEB2-4270-8B51-FF4048CDDE0B}"/>
              </a:ext>
            </a:extLst>
          </p:cNvPr>
          <p:cNvSpPr>
            <a:spLocks noGrp="1"/>
          </p:cNvSpPr>
          <p:nvPr>
            <p:ph type="sldNum" sz="quarter" idx="12"/>
          </p:nvPr>
        </p:nvSpPr>
        <p:spPr/>
        <p:txBody>
          <a:bodyPr/>
          <a:lstStyle>
            <a:lvl1pPr>
              <a:defRPr/>
            </a:lvl1pPr>
          </a:lstStyle>
          <a:p>
            <a:pPr>
              <a:defRPr/>
            </a:pPr>
            <a:fld id="{00E1E675-690C-42F4-804A-633A03E7344D}" type="slidenum">
              <a:rPr lang="en-US"/>
              <a:pPr>
                <a:defRPr/>
              </a:pPr>
              <a:t>‹#›</a:t>
            </a:fld>
            <a:endParaRPr lang="en-US"/>
          </a:p>
        </p:txBody>
      </p:sp>
    </p:spTree>
    <p:extLst>
      <p:ext uri="{BB962C8B-B14F-4D97-AF65-F5344CB8AC3E}">
        <p14:creationId xmlns:p14="http://schemas.microsoft.com/office/powerpoint/2010/main" val="265070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5CF688F-640F-4B32-B28F-19AF261DFC42}"/>
              </a:ext>
            </a:extLst>
          </p:cNvPr>
          <p:cNvSpPr>
            <a:spLocks noGrp="1"/>
          </p:cNvSpPr>
          <p:nvPr>
            <p:ph type="dt" sz="half" idx="10"/>
          </p:nvPr>
        </p:nvSpPr>
        <p:spPr/>
        <p:txBody>
          <a:bodyPr/>
          <a:lstStyle>
            <a:lvl1pPr>
              <a:defRPr/>
            </a:lvl1pPr>
          </a:lstStyle>
          <a:p>
            <a:pPr>
              <a:defRPr/>
            </a:pPr>
            <a:fld id="{29F1442C-32B1-42CE-BBD5-A288473BA1CD}" type="datetimeFigureOut">
              <a:rPr lang="en-US"/>
              <a:pPr>
                <a:defRPr/>
              </a:pPr>
              <a:t>7/19/2021</a:t>
            </a:fld>
            <a:endParaRPr lang="en-US"/>
          </a:p>
        </p:txBody>
      </p:sp>
      <p:sp>
        <p:nvSpPr>
          <p:cNvPr id="3" name="Footer Placeholder 4">
            <a:extLst>
              <a:ext uri="{FF2B5EF4-FFF2-40B4-BE49-F238E27FC236}">
                <a16:creationId xmlns:a16="http://schemas.microsoft.com/office/drawing/2014/main" id="{70DE5E74-716D-4DC8-A73E-E7431ECC930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806D8CE-4FEE-4E57-9038-BA7DB30AD8BD}"/>
              </a:ext>
            </a:extLst>
          </p:cNvPr>
          <p:cNvSpPr>
            <a:spLocks noGrp="1"/>
          </p:cNvSpPr>
          <p:nvPr>
            <p:ph type="sldNum" sz="quarter" idx="12"/>
          </p:nvPr>
        </p:nvSpPr>
        <p:spPr/>
        <p:txBody>
          <a:bodyPr/>
          <a:lstStyle>
            <a:lvl1pPr>
              <a:defRPr/>
            </a:lvl1pPr>
          </a:lstStyle>
          <a:p>
            <a:pPr>
              <a:defRPr/>
            </a:pPr>
            <a:fld id="{C1B68A47-09A8-4BB5-B455-57626E4F9FB3}" type="slidenum">
              <a:rPr lang="en-US"/>
              <a:pPr>
                <a:defRPr/>
              </a:pPr>
              <a:t>‹#›</a:t>
            </a:fld>
            <a:endParaRPr lang="en-US"/>
          </a:p>
        </p:txBody>
      </p:sp>
    </p:spTree>
    <p:extLst>
      <p:ext uri="{BB962C8B-B14F-4D97-AF65-F5344CB8AC3E}">
        <p14:creationId xmlns:p14="http://schemas.microsoft.com/office/powerpoint/2010/main" val="29186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167CE1D-C300-4E72-984A-EC054695605D}"/>
              </a:ext>
            </a:extLst>
          </p:cNvPr>
          <p:cNvSpPr>
            <a:spLocks noGrp="1"/>
          </p:cNvSpPr>
          <p:nvPr>
            <p:ph type="dt" sz="half" idx="10"/>
          </p:nvPr>
        </p:nvSpPr>
        <p:spPr/>
        <p:txBody>
          <a:bodyPr/>
          <a:lstStyle>
            <a:lvl1pPr>
              <a:defRPr/>
            </a:lvl1pPr>
          </a:lstStyle>
          <a:p>
            <a:pPr>
              <a:defRPr/>
            </a:pPr>
            <a:fld id="{88BD3518-BCFE-482F-8505-CADAAE88AD91}" type="datetimeFigureOut">
              <a:rPr lang="en-US"/>
              <a:pPr>
                <a:defRPr/>
              </a:pPr>
              <a:t>7/19/2021</a:t>
            </a:fld>
            <a:endParaRPr lang="en-US"/>
          </a:p>
        </p:txBody>
      </p:sp>
      <p:sp>
        <p:nvSpPr>
          <p:cNvPr id="6" name="Footer Placeholder 4">
            <a:extLst>
              <a:ext uri="{FF2B5EF4-FFF2-40B4-BE49-F238E27FC236}">
                <a16:creationId xmlns:a16="http://schemas.microsoft.com/office/drawing/2014/main" id="{8AAF938E-8AF0-4820-92CA-11052DF5D8C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AB239F4-5F02-4377-9D57-CC096232C4A7}"/>
              </a:ext>
            </a:extLst>
          </p:cNvPr>
          <p:cNvSpPr>
            <a:spLocks noGrp="1"/>
          </p:cNvSpPr>
          <p:nvPr>
            <p:ph type="sldNum" sz="quarter" idx="12"/>
          </p:nvPr>
        </p:nvSpPr>
        <p:spPr/>
        <p:txBody>
          <a:bodyPr/>
          <a:lstStyle>
            <a:lvl1pPr>
              <a:defRPr/>
            </a:lvl1pPr>
          </a:lstStyle>
          <a:p>
            <a:pPr>
              <a:defRPr/>
            </a:pPr>
            <a:fld id="{83EB271E-DDCB-4CE9-B805-C534DC3E1A4B}" type="slidenum">
              <a:rPr lang="en-US"/>
              <a:pPr>
                <a:defRPr/>
              </a:pPr>
              <a:t>‹#›</a:t>
            </a:fld>
            <a:endParaRPr lang="en-US"/>
          </a:p>
        </p:txBody>
      </p:sp>
    </p:spTree>
    <p:extLst>
      <p:ext uri="{BB962C8B-B14F-4D97-AF65-F5344CB8AC3E}">
        <p14:creationId xmlns:p14="http://schemas.microsoft.com/office/powerpoint/2010/main" val="219321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8DF3B65-1063-4C31-9FBD-1715B1312880}"/>
              </a:ext>
            </a:extLst>
          </p:cNvPr>
          <p:cNvSpPr>
            <a:spLocks noGrp="1"/>
          </p:cNvSpPr>
          <p:nvPr>
            <p:ph type="dt" sz="half" idx="10"/>
          </p:nvPr>
        </p:nvSpPr>
        <p:spPr/>
        <p:txBody>
          <a:bodyPr/>
          <a:lstStyle>
            <a:lvl1pPr>
              <a:defRPr/>
            </a:lvl1pPr>
          </a:lstStyle>
          <a:p>
            <a:pPr>
              <a:defRPr/>
            </a:pPr>
            <a:fld id="{DDCB72AB-E4A7-45FF-8853-CAAB3D4DB05D}" type="datetimeFigureOut">
              <a:rPr lang="en-US"/>
              <a:pPr>
                <a:defRPr/>
              </a:pPr>
              <a:t>7/19/2021</a:t>
            </a:fld>
            <a:endParaRPr lang="en-US"/>
          </a:p>
        </p:txBody>
      </p:sp>
      <p:sp>
        <p:nvSpPr>
          <p:cNvPr id="6" name="Footer Placeholder 4">
            <a:extLst>
              <a:ext uri="{FF2B5EF4-FFF2-40B4-BE49-F238E27FC236}">
                <a16:creationId xmlns:a16="http://schemas.microsoft.com/office/drawing/2014/main" id="{E20BEB90-52B7-475F-839A-5CB2A0631BA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79FE42A-D491-4DF8-97BD-4C23EA06FE1F}"/>
              </a:ext>
            </a:extLst>
          </p:cNvPr>
          <p:cNvSpPr>
            <a:spLocks noGrp="1"/>
          </p:cNvSpPr>
          <p:nvPr>
            <p:ph type="sldNum" sz="quarter" idx="12"/>
          </p:nvPr>
        </p:nvSpPr>
        <p:spPr/>
        <p:txBody>
          <a:bodyPr/>
          <a:lstStyle>
            <a:lvl1pPr>
              <a:defRPr/>
            </a:lvl1pPr>
          </a:lstStyle>
          <a:p>
            <a:pPr>
              <a:defRPr/>
            </a:pPr>
            <a:fld id="{C23D8CB7-6550-40C6-A08C-E46516E3539D}" type="slidenum">
              <a:rPr lang="en-US"/>
              <a:pPr>
                <a:defRPr/>
              </a:pPr>
              <a:t>‹#›</a:t>
            </a:fld>
            <a:endParaRPr lang="en-US"/>
          </a:p>
        </p:txBody>
      </p:sp>
    </p:spTree>
    <p:extLst>
      <p:ext uri="{BB962C8B-B14F-4D97-AF65-F5344CB8AC3E}">
        <p14:creationId xmlns:p14="http://schemas.microsoft.com/office/powerpoint/2010/main" val="391008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1293A9-2FF9-45D5-A6F0-472340E1377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5C0E8F6-F540-4AE5-95F6-8EE7F148F29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D986CDF-3180-430F-9788-51019A1D230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D6DBA0D-2D00-428F-818B-C03E32A6F572}" type="datetimeFigureOut">
              <a:rPr lang="en-US"/>
              <a:pPr>
                <a:defRPr/>
              </a:pPr>
              <a:t>7/19/2021</a:t>
            </a:fld>
            <a:endParaRPr lang="en-US"/>
          </a:p>
        </p:txBody>
      </p:sp>
      <p:sp>
        <p:nvSpPr>
          <p:cNvPr id="5" name="Footer Placeholder 4">
            <a:extLst>
              <a:ext uri="{FF2B5EF4-FFF2-40B4-BE49-F238E27FC236}">
                <a16:creationId xmlns:a16="http://schemas.microsoft.com/office/drawing/2014/main" id="{86E33CB0-9C23-449F-B1D0-39CADDEE42A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72BC482-7E61-4A80-8A87-0AAFD25A733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C627EEA-4132-4F08-A612-4F1FF25275B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b="1">
          <a:solidFill>
            <a:schemeClr val="tx1"/>
          </a:solidFill>
          <a:latin typeface="Calibri" pitchFamily="34" charset="0"/>
        </a:defRPr>
      </a:lvl6pPr>
      <a:lvl7pPr marL="914400" algn="ctr" rtl="0" fontAlgn="base">
        <a:spcBef>
          <a:spcPct val="0"/>
        </a:spcBef>
        <a:spcAft>
          <a:spcPct val="0"/>
        </a:spcAft>
        <a:defRPr sz="4400" b="1">
          <a:solidFill>
            <a:schemeClr val="tx1"/>
          </a:solidFill>
          <a:latin typeface="Calibri" pitchFamily="34" charset="0"/>
        </a:defRPr>
      </a:lvl7pPr>
      <a:lvl8pPr marL="1371600" algn="ctr" rtl="0" fontAlgn="base">
        <a:spcBef>
          <a:spcPct val="0"/>
        </a:spcBef>
        <a:spcAft>
          <a:spcPct val="0"/>
        </a:spcAft>
        <a:defRPr sz="4400" b="1">
          <a:solidFill>
            <a:schemeClr val="tx1"/>
          </a:solidFill>
          <a:latin typeface="Calibri" pitchFamily="34" charset="0"/>
        </a:defRPr>
      </a:lvl8pPr>
      <a:lvl9pPr marL="1828800" algn="ctr" rtl="0" fontAlgn="base">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4158C62D-2791-43FF-9BE4-5198885436A9}"/>
              </a:ext>
            </a:extLst>
          </p:cNvPr>
          <p:cNvSpPr>
            <a:spLocks noGrp="1"/>
          </p:cNvSpPr>
          <p:nvPr>
            <p:ph type="ctrTitle"/>
          </p:nvPr>
        </p:nvSpPr>
        <p:spPr/>
        <p:txBody>
          <a:bodyPr/>
          <a:lstStyle/>
          <a:p>
            <a:pPr eaLnBrk="1" hangingPunct="1"/>
            <a:r>
              <a:rPr lang="en-US" altLang="en-US"/>
              <a:t>Lecture 7</a:t>
            </a:r>
            <a:br>
              <a:rPr lang="en-US" altLang="en-US"/>
            </a:br>
            <a:r>
              <a:rPr lang="en-US" altLang="en-US"/>
              <a:t>Statechart Diagram</a:t>
            </a:r>
            <a:br>
              <a:rPr lang="en-US" altLang="en-US"/>
            </a:br>
            <a:r>
              <a:rPr lang="en-US" altLang="en-US" sz="2800"/>
              <a:t>aka: State Diagram, State Transition Diagram</a:t>
            </a:r>
            <a:endParaRPr lang="en-US" altLang="en-US"/>
          </a:p>
        </p:txBody>
      </p:sp>
      <p:sp>
        <p:nvSpPr>
          <p:cNvPr id="3" name="Subtitle 2">
            <a:extLst>
              <a:ext uri="{FF2B5EF4-FFF2-40B4-BE49-F238E27FC236}">
                <a16:creationId xmlns:a16="http://schemas.microsoft.com/office/drawing/2014/main" id="{22830CC3-93FF-4A15-923E-C356C1E85FC1}"/>
              </a:ext>
            </a:extLst>
          </p:cNvPr>
          <p:cNvSpPr>
            <a:spLocks noGrp="1"/>
          </p:cNvSpPr>
          <p:nvPr>
            <p:ph type="subTitle" idx="1"/>
          </p:nvPr>
        </p:nvSpPr>
        <p:spPr/>
        <p:txBody>
          <a:bodyPr rtlCol="0">
            <a:normAutofit fontScale="40000" lnSpcReduction="20000"/>
          </a:bodyPr>
          <a:lstStyle/>
          <a:p>
            <a:pPr eaLnBrk="1" fontAlgn="auto" hangingPunct="1">
              <a:spcAft>
                <a:spcPts val="0"/>
              </a:spcAft>
              <a:defRPr/>
            </a:pPr>
            <a:r>
              <a:rPr lang="en-US" b="1" dirty="0"/>
              <a:t>Chapter 25</a:t>
            </a:r>
          </a:p>
          <a:p>
            <a:pPr eaLnBrk="1" fontAlgn="auto" hangingPunct="1">
              <a:spcAft>
                <a:spcPts val="0"/>
              </a:spcAft>
              <a:defRPr/>
            </a:pPr>
            <a:r>
              <a:rPr lang="en-US" dirty="0"/>
              <a:t>The Unified Modeling Language User Guide </a:t>
            </a:r>
          </a:p>
          <a:p>
            <a:pPr eaLnBrk="1" fontAlgn="auto" hangingPunct="1">
              <a:spcAft>
                <a:spcPts val="0"/>
              </a:spcAft>
              <a:defRPr/>
            </a:pPr>
            <a:r>
              <a:rPr lang="en-US" dirty="0"/>
              <a:t>SECOND EDITION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 </a:t>
            </a:r>
          </a:p>
          <a:p>
            <a:pPr eaLnBrk="1" fontAlgn="auto" hangingPunct="1">
              <a:spcAft>
                <a:spcPts val="0"/>
              </a:spcAft>
              <a:defRPr/>
            </a:pPr>
            <a:endParaRPr lang="en-US" dirty="0"/>
          </a:p>
          <a:p>
            <a:pPr eaLnBrk="1" fontAlgn="auto" hangingPunct="1">
              <a:spcAft>
                <a:spcPts val="0"/>
              </a:spcAft>
              <a:defRPr/>
            </a:pPr>
            <a:r>
              <a:rPr lang="en-US" b="1" dirty="0"/>
              <a:t>Session 20-21</a:t>
            </a:r>
          </a:p>
          <a:p>
            <a:pPr eaLnBrk="1" fontAlgn="auto" hangingPunct="1">
              <a:spcAft>
                <a:spcPts val="0"/>
              </a:spcAft>
              <a:defRPr/>
            </a:pPr>
            <a:r>
              <a:rPr lang="en-US" dirty="0"/>
              <a:t>UML Weekend Crash Course</a:t>
            </a:r>
          </a:p>
          <a:p>
            <a:pPr eaLnBrk="1" fontAlgn="auto" hangingPunct="1">
              <a:spcAft>
                <a:spcPts val="0"/>
              </a:spcAft>
              <a:defRPr/>
            </a:pPr>
            <a:r>
              <a:rPr lang="en-US" dirty="0"/>
              <a:t>Thomas A. Pender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91385C3-2039-4D9F-A56E-4859AC9D2113}"/>
              </a:ext>
            </a:extLst>
          </p:cNvPr>
          <p:cNvSpPr>
            <a:spLocks noGrp="1"/>
          </p:cNvSpPr>
          <p:nvPr>
            <p:ph type="title"/>
          </p:nvPr>
        </p:nvSpPr>
        <p:spPr/>
        <p:txBody>
          <a:bodyPr/>
          <a:lstStyle/>
          <a:p>
            <a:r>
              <a:rPr lang="en-US" altLang="en-US"/>
              <a:t>Exit Actions</a:t>
            </a:r>
          </a:p>
        </p:txBody>
      </p:sp>
      <p:pic>
        <p:nvPicPr>
          <p:cNvPr id="13315" name="Picture 3">
            <a:extLst>
              <a:ext uri="{FF2B5EF4-FFF2-40B4-BE49-F238E27FC236}">
                <a16:creationId xmlns:a16="http://schemas.microsoft.com/office/drawing/2014/main" id="{C0FA167C-F2C9-486A-AFB6-6CC0E2DDA3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13" y="4114800"/>
            <a:ext cx="48545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6">
            <a:extLst>
              <a:ext uri="{FF2B5EF4-FFF2-40B4-BE49-F238E27FC236}">
                <a16:creationId xmlns:a16="http://schemas.microsoft.com/office/drawing/2014/main" id="{C33EC036-96CB-43B2-8BE2-3E0D152E15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417638"/>
            <a:ext cx="4516438"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79E9865-8A7F-4731-AB8B-10B5C6D429DA}"/>
              </a:ext>
            </a:extLst>
          </p:cNvPr>
          <p:cNvSpPr>
            <a:spLocks noGrp="1"/>
          </p:cNvSpPr>
          <p:nvPr>
            <p:ph type="title"/>
          </p:nvPr>
        </p:nvSpPr>
        <p:spPr/>
        <p:txBody>
          <a:bodyPr/>
          <a:lstStyle/>
          <a:p>
            <a:r>
              <a:rPr lang="en-US" altLang="en-US"/>
              <a:t>Order of Events (Example)</a:t>
            </a:r>
          </a:p>
        </p:txBody>
      </p:sp>
      <p:sp>
        <p:nvSpPr>
          <p:cNvPr id="14339" name="Content Placeholder 2">
            <a:extLst>
              <a:ext uri="{FF2B5EF4-FFF2-40B4-BE49-F238E27FC236}">
                <a16:creationId xmlns:a16="http://schemas.microsoft.com/office/drawing/2014/main" id="{2CA4E520-1472-448F-B51C-534A1F02E738}"/>
              </a:ext>
            </a:extLst>
          </p:cNvPr>
          <p:cNvSpPr>
            <a:spLocks noGrp="1"/>
          </p:cNvSpPr>
          <p:nvPr>
            <p:ph idx="1"/>
          </p:nvPr>
        </p:nvSpPr>
        <p:spPr/>
        <p:txBody>
          <a:bodyPr/>
          <a:lstStyle/>
          <a:p>
            <a:r>
              <a:rPr lang="en-US" altLang="en-US" sz="2000"/>
              <a:t>When an event </a:t>
            </a:r>
            <a:r>
              <a:rPr lang="en-US" altLang="en-US" sz="2000" b="1" u="sng"/>
              <a:t>(E2)</a:t>
            </a:r>
            <a:r>
              <a:rPr lang="en-US" altLang="en-US" sz="2000"/>
              <a:t> occurs, the order of execution runs like this:</a:t>
            </a:r>
          </a:p>
          <a:p>
            <a:pPr marL="914400" lvl="1" indent="-514350">
              <a:buFont typeface="Calibri" panose="020F0502020204030204" pitchFamily="34" charset="0"/>
              <a:buAutoNum type="arabicPeriod"/>
            </a:pPr>
            <a:r>
              <a:rPr lang="en-US" altLang="en-US" sz="2000"/>
              <a:t>If an activity is in progress in the current state (</a:t>
            </a:r>
            <a:r>
              <a:rPr lang="en-US" altLang="en-US" sz="2000" b="1" u="sng"/>
              <a:t>A1</a:t>
            </a:r>
            <a:r>
              <a:rPr lang="en-US" altLang="en-US" sz="2000"/>
              <a:t>), interrupt it (gracefully if possible).</a:t>
            </a:r>
          </a:p>
          <a:p>
            <a:pPr marL="914400" lvl="1" indent="-514350">
              <a:buFont typeface="Calibri" panose="020F0502020204030204" pitchFamily="34" charset="0"/>
              <a:buAutoNum type="arabicPeriod"/>
            </a:pPr>
            <a:r>
              <a:rPr lang="en-US" altLang="en-US" sz="2000"/>
              <a:t>Execute the exit: action(s) – </a:t>
            </a:r>
            <a:r>
              <a:rPr lang="en-US" altLang="en-US" sz="2000" b="1" u="sng"/>
              <a:t>X2</a:t>
            </a:r>
          </a:p>
          <a:p>
            <a:pPr marL="914400" lvl="1" indent="-514350">
              <a:buFont typeface="Calibri" panose="020F0502020204030204" pitchFamily="34" charset="0"/>
              <a:buAutoNum type="arabicPeriod"/>
            </a:pPr>
            <a:r>
              <a:rPr lang="en-US" altLang="en-US" sz="2000"/>
              <a:t>Execute the actions associated with the event that started it all – </a:t>
            </a:r>
            <a:r>
              <a:rPr lang="en-US" altLang="en-US" sz="2000" b="1" u="sng"/>
              <a:t>X3</a:t>
            </a:r>
          </a:p>
          <a:p>
            <a:pPr marL="914400" lvl="1" indent="-514350">
              <a:buFont typeface="Calibri" panose="020F0502020204030204" pitchFamily="34" charset="0"/>
              <a:buAutoNum type="arabicPeriod"/>
            </a:pPr>
            <a:r>
              <a:rPr lang="en-US" altLang="en-US" sz="2000"/>
              <a:t>Execute the entry: action(s) of the new state – </a:t>
            </a:r>
            <a:r>
              <a:rPr lang="en-US" altLang="en-US" sz="2000" b="1" u="sng"/>
              <a:t>X4</a:t>
            </a:r>
          </a:p>
          <a:p>
            <a:pPr marL="914400" lvl="1" indent="-514350">
              <a:buFont typeface="Calibri" panose="020F0502020204030204" pitchFamily="34" charset="0"/>
              <a:buAutoNum type="arabicPeriod"/>
            </a:pPr>
            <a:r>
              <a:rPr lang="en-US" altLang="en-US" sz="2000"/>
              <a:t>Execute the activity or activities of the new state – </a:t>
            </a:r>
            <a:r>
              <a:rPr lang="en-US" altLang="en-US" sz="2000" b="1" u="sng"/>
              <a:t>B1</a:t>
            </a:r>
            <a:endParaRPr lang="en-US" altLang="en-US" sz="1600" b="1" u="sng"/>
          </a:p>
        </p:txBody>
      </p:sp>
      <p:grpSp>
        <p:nvGrpSpPr>
          <p:cNvPr id="2" name="Group 1">
            <a:extLst>
              <a:ext uri="{FF2B5EF4-FFF2-40B4-BE49-F238E27FC236}">
                <a16:creationId xmlns:a16="http://schemas.microsoft.com/office/drawing/2014/main" id="{2468E3D4-9B39-45E6-9EEF-C46F41FD6083}"/>
              </a:ext>
            </a:extLst>
          </p:cNvPr>
          <p:cNvGrpSpPr/>
          <p:nvPr/>
        </p:nvGrpSpPr>
        <p:grpSpPr>
          <a:xfrm>
            <a:off x="609600" y="4541838"/>
            <a:ext cx="8153400" cy="1584325"/>
            <a:chOff x="609600" y="4541838"/>
            <a:chExt cx="8153400" cy="1584325"/>
          </a:xfrm>
        </p:grpSpPr>
        <p:sp>
          <p:nvSpPr>
            <p:cNvPr id="6" name="Rounded Rectangle 5">
              <a:extLst>
                <a:ext uri="{FF2B5EF4-FFF2-40B4-BE49-F238E27FC236}">
                  <a16:creationId xmlns:a16="http://schemas.microsoft.com/office/drawing/2014/main" id="{36697DB2-41C6-403C-A2C2-6907C7B55977}"/>
                </a:ext>
              </a:extLst>
            </p:cNvPr>
            <p:cNvSpPr/>
            <p:nvPr/>
          </p:nvSpPr>
          <p:spPr>
            <a:xfrm>
              <a:off x="5427663" y="4572000"/>
              <a:ext cx="2438400" cy="15541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Connector 7">
              <a:extLst>
                <a:ext uri="{FF2B5EF4-FFF2-40B4-BE49-F238E27FC236}">
                  <a16:creationId xmlns:a16="http://schemas.microsoft.com/office/drawing/2014/main" id="{CF6D4A62-4BA8-4E11-BB8C-8324EBA46476}"/>
                </a:ext>
              </a:extLst>
            </p:cNvPr>
            <p:cNvCxnSpPr/>
            <p:nvPr/>
          </p:nvCxnSpPr>
          <p:spPr>
            <a:xfrm>
              <a:off x="5427663" y="5105400"/>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42" name="TextBox 8">
              <a:extLst>
                <a:ext uri="{FF2B5EF4-FFF2-40B4-BE49-F238E27FC236}">
                  <a16:creationId xmlns:a16="http://schemas.microsoft.com/office/drawing/2014/main" id="{C402A49A-47C3-4556-80E3-230E2476D2BF}"/>
                </a:ext>
              </a:extLst>
            </p:cNvPr>
            <p:cNvSpPr txBox="1">
              <a:spLocks noChangeArrowheads="1"/>
            </p:cNvSpPr>
            <p:nvPr/>
          </p:nvSpPr>
          <p:spPr bwMode="auto">
            <a:xfrm>
              <a:off x="5732463" y="4659313"/>
              <a:ext cx="182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StateB</a:t>
              </a:r>
            </a:p>
          </p:txBody>
        </p:sp>
        <p:sp>
          <p:nvSpPr>
            <p:cNvPr id="14343" name="TextBox 12">
              <a:extLst>
                <a:ext uri="{FF2B5EF4-FFF2-40B4-BE49-F238E27FC236}">
                  <a16:creationId xmlns:a16="http://schemas.microsoft.com/office/drawing/2014/main" id="{A84CDA51-CD52-4496-B0AE-36A916D51EE2}"/>
                </a:ext>
              </a:extLst>
            </p:cNvPr>
            <p:cNvSpPr txBox="1">
              <a:spLocks noChangeArrowheads="1"/>
            </p:cNvSpPr>
            <p:nvPr/>
          </p:nvSpPr>
          <p:spPr bwMode="auto">
            <a:xfrm>
              <a:off x="5580063" y="5192713"/>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Entry/ X4()</a:t>
              </a:r>
            </a:p>
            <a:p>
              <a:pPr>
                <a:spcBef>
                  <a:spcPct val="0"/>
                </a:spcBef>
                <a:buFontTx/>
                <a:buNone/>
              </a:pPr>
              <a:r>
                <a:rPr lang="en-US" altLang="en-US" sz="1800">
                  <a:latin typeface="Arial" panose="020B0604020202020204" pitchFamily="34" charset="0"/>
                </a:rPr>
                <a:t>Do/ B1()</a:t>
              </a:r>
            </a:p>
            <a:p>
              <a:pPr>
                <a:spcBef>
                  <a:spcPct val="0"/>
                </a:spcBef>
                <a:buFontTx/>
                <a:buNone/>
              </a:pPr>
              <a:r>
                <a:rPr lang="en-US" altLang="en-US" sz="1800">
                  <a:latin typeface="Arial" panose="020B0604020202020204" pitchFamily="34" charset="0"/>
                </a:rPr>
                <a:t>Exit/ X5()</a:t>
              </a:r>
            </a:p>
          </p:txBody>
        </p:sp>
        <p:cxnSp>
          <p:nvCxnSpPr>
            <p:cNvPr id="15" name="Straight Arrow Connector 14">
              <a:extLst>
                <a:ext uri="{FF2B5EF4-FFF2-40B4-BE49-F238E27FC236}">
                  <a16:creationId xmlns:a16="http://schemas.microsoft.com/office/drawing/2014/main" id="{DD4926BB-24B7-4EB3-894F-662AA1E28666}"/>
                </a:ext>
              </a:extLst>
            </p:cNvPr>
            <p:cNvCxnSpPr/>
            <p:nvPr/>
          </p:nvCxnSpPr>
          <p:spPr>
            <a:xfrm flipH="1">
              <a:off x="4021138" y="5334000"/>
              <a:ext cx="1404937" cy="3175"/>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345" name="TextBox 18">
              <a:extLst>
                <a:ext uri="{FF2B5EF4-FFF2-40B4-BE49-F238E27FC236}">
                  <a16:creationId xmlns:a16="http://schemas.microsoft.com/office/drawing/2014/main" id="{9CEB4405-932C-4C37-A305-26BC84FDCF43}"/>
                </a:ext>
              </a:extLst>
            </p:cNvPr>
            <p:cNvSpPr txBox="1">
              <a:spLocks noChangeArrowheads="1"/>
            </p:cNvSpPr>
            <p:nvPr/>
          </p:nvSpPr>
          <p:spPr bwMode="auto">
            <a:xfrm>
              <a:off x="4038600" y="4964113"/>
              <a:ext cx="1254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dirty="0">
                  <a:latin typeface="Arial" panose="020B0604020202020204" pitchFamily="34" charset="0"/>
                </a:rPr>
                <a:t>E2/ X3()</a:t>
              </a:r>
            </a:p>
          </p:txBody>
        </p:sp>
        <p:cxnSp>
          <p:nvCxnSpPr>
            <p:cNvPr id="20" name="Straight Arrow Connector 19">
              <a:extLst>
                <a:ext uri="{FF2B5EF4-FFF2-40B4-BE49-F238E27FC236}">
                  <a16:creationId xmlns:a16="http://schemas.microsoft.com/office/drawing/2014/main" id="{D1228A8E-124E-4466-BEA1-F78CFB799152}"/>
                </a:ext>
              </a:extLst>
            </p:cNvPr>
            <p:cNvCxnSpPr/>
            <p:nvPr/>
          </p:nvCxnSpPr>
          <p:spPr>
            <a:xfrm flipH="1" flipV="1">
              <a:off x="7848600" y="5326063"/>
              <a:ext cx="914400" cy="793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347" name="TextBox 20">
              <a:extLst>
                <a:ext uri="{FF2B5EF4-FFF2-40B4-BE49-F238E27FC236}">
                  <a16:creationId xmlns:a16="http://schemas.microsoft.com/office/drawing/2014/main" id="{C2702F7D-71EC-4A21-8724-0EAB4C6904B1}"/>
                </a:ext>
              </a:extLst>
            </p:cNvPr>
            <p:cNvSpPr txBox="1">
              <a:spLocks noChangeArrowheads="1"/>
            </p:cNvSpPr>
            <p:nvPr/>
          </p:nvSpPr>
          <p:spPr bwMode="auto">
            <a:xfrm>
              <a:off x="7713663" y="4957763"/>
              <a:ext cx="1049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E3</a:t>
              </a:r>
            </a:p>
          </p:txBody>
        </p:sp>
        <p:sp>
          <p:nvSpPr>
            <p:cNvPr id="22" name="Rounded Rectangle 21">
              <a:extLst>
                <a:ext uri="{FF2B5EF4-FFF2-40B4-BE49-F238E27FC236}">
                  <a16:creationId xmlns:a16="http://schemas.microsoft.com/office/drawing/2014/main" id="{D52F569F-1BEC-4D36-A811-96E56FD888A4}"/>
                </a:ext>
              </a:extLst>
            </p:cNvPr>
            <p:cNvSpPr/>
            <p:nvPr/>
          </p:nvSpPr>
          <p:spPr>
            <a:xfrm>
              <a:off x="1600200" y="4541838"/>
              <a:ext cx="2438400" cy="15541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3" name="Straight Connector 22">
              <a:extLst>
                <a:ext uri="{FF2B5EF4-FFF2-40B4-BE49-F238E27FC236}">
                  <a16:creationId xmlns:a16="http://schemas.microsoft.com/office/drawing/2014/main" id="{0D4D7841-3A30-4CD1-965A-528BAC7C3FF1}"/>
                </a:ext>
              </a:extLst>
            </p:cNvPr>
            <p:cNvCxnSpPr/>
            <p:nvPr/>
          </p:nvCxnSpPr>
          <p:spPr>
            <a:xfrm>
              <a:off x="1600200" y="5075238"/>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50" name="TextBox 23">
              <a:extLst>
                <a:ext uri="{FF2B5EF4-FFF2-40B4-BE49-F238E27FC236}">
                  <a16:creationId xmlns:a16="http://schemas.microsoft.com/office/drawing/2014/main" id="{3D8635E1-2EE3-48AA-AE8C-1CAF0984A674}"/>
                </a:ext>
              </a:extLst>
            </p:cNvPr>
            <p:cNvSpPr txBox="1">
              <a:spLocks noChangeArrowheads="1"/>
            </p:cNvSpPr>
            <p:nvPr/>
          </p:nvSpPr>
          <p:spPr bwMode="auto">
            <a:xfrm>
              <a:off x="1905000" y="462915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StateA</a:t>
              </a:r>
            </a:p>
          </p:txBody>
        </p:sp>
        <p:sp>
          <p:nvSpPr>
            <p:cNvPr id="14351" name="TextBox 24">
              <a:extLst>
                <a:ext uri="{FF2B5EF4-FFF2-40B4-BE49-F238E27FC236}">
                  <a16:creationId xmlns:a16="http://schemas.microsoft.com/office/drawing/2014/main" id="{E724E19B-D9C9-48EE-83F7-665E46B301E3}"/>
                </a:ext>
              </a:extLst>
            </p:cNvPr>
            <p:cNvSpPr txBox="1">
              <a:spLocks noChangeArrowheads="1"/>
            </p:cNvSpPr>
            <p:nvPr/>
          </p:nvSpPr>
          <p:spPr bwMode="auto">
            <a:xfrm>
              <a:off x="1752600" y="5162550"/>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Entry/ X1()</a:t>
              </a:r>
            </a:p>
            <a:p>
              <a:pPr>
                <a:spcBef>
                  <a:spcPct val="0"/>
                </a:spcBef>
                <a:buFontTx/>
                <a:buNone/>
              </a:pPr>
              <a:r>
                <a:rPr lang="en-US" altLang="en-US" sz="1800">
                  <a:latin typeface="Arial" panose="020B0604020202020204" pitchFamily="34" charset="0"/>
                </a:rPr>
                <a:t>Do/ A1()</a:t>
              </a:r>
            </a:p>
            <a:p>
              <a:pPr>
                <a:spcBef>
                  <a:spcPct val="0"/>
                </a:spcBef>
                <a:buFontTx/>
                <a:buNone/>
              </a:pPr>
              <a:r>
                <a:rPr lang="en-US" altLang="en-US" sz="1800">
                  <a:latin typeface="Arial" panose="020B0604020202020204" pitchFamily="34" charset="0"/>
                </a:rPr>
                <a:t>Exit/ X2()</a:t>
              </a:r>
            </a:p>
          </p:txBody>
        </p:sp>
        <p:cxnSp>
          <p:nvCxnSpPr>
            <p:cNvPr id="29" name="Straight Arrow Connector 28">
              <a:extLst>
                <a:ext uri="{FF2B5EF4-FFF2-40B4-BE49-F238E27FC236}">
                  <a16:creationId xmlns:a16="http://schemas.microsoft.com/office/drawing/2014/main" id="{6031711C-B4B1-43C0-BDDB-68774E5F312A}"/>
                </a:ext>
              </a:extLst>
            </p:cNvPr>
            <p:cNvCxnSpPr/>
            <p:nvPr/>
          </p:nvCxnSpPr>
          <p:spPr>
            <a:xfrm flipH="1">
              <a:off x="779463" y="5322888"/>
              <a:ext cx="779462"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353" name="TextBox 29">
              <a:extLst>
                <a:ext uri="{FF2B5EF4-FFF2-40B4-BE49-F238E27FC236}">
                  <a16:creationId xmlns:a16="http://schemas.microsoft.com/office/drawing/2014/main" id="{1DACCF1E-C5EE-413B-8B5D-43E0CF79A91D}"/>
                </a:ext>
              </a:extLst>
            </p:cNvPr>
            <p:cNvSpPr txBox="1">
              <a:spLocks noChangeArrowheads="1"/>
            </p:cNvSpPr>
            <p:nvPr/>
          </p:nvSpPr>
          <p:spPr bwMode="auto">
            <a:xfrm>
              <a:off x="609600" y="4953000"/>
              <a:ext cx="814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E1</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5B805E3-598B-4500-A831-DD47FFE36B06}"/>
              </a:ext>
            </a:extLst>
          </p:cNvPr>
          <p:cNvSpPr>
            <a:spLocks noGrp="1"/>
          </p:cNvSpPr>
          <p:nvPr>
            <p:ph type="title"/>
          </p:nvPr>
        </p:nvSpPr>
        <p:spPr>
          <a:xfrm>
            <a:off x="457200" y="274638"/>
            <a:ext cx="5410200" cy="1143000"/>
          </a:xfrm>
        </p:spPr>
        <p:txBody>
          <a:bodyPr/>
          <a:lstStyle/>
          <a:p>
            <a:r>
              <a:rPr lang="en-US" altLang="en-US" sz="3200" dirty="0"/>
              <a:t>Problem Statement (Page 221)</a:t>
            </a:r>
          </a:p>
        </p:txBody>
      </p:sp>
      <p:pic>
        <p:nvPicPr>
          <p:cNvPr id="16387" name="Picture 3">
            <a:extLst>
              <a:ext uri="{FF2B5EF4-FFF2-40B4-BE49-F238E27FC236}">
                <a16:creationId xmlns:a16="http://schemas.microsoft.com/office/drawing/2014/main" id="{9F3042B5-70FF-47BE-B5CD-8707481D0A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57200"/>
            <a:ext cx="2438400" cy="6224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1D1D88D3-F5BC-486D-A265-3110BAA5F1A4}"/>
              </a:ext>
            </a:extLst>
          </p:cNvPr>
          <p:cNvSpPr>
            <a:spLocks noGrp="1"/>
          </p:cNvSpPr>
          <p:nvPr>
            <p:ph idx="1"/>
          </p:nvPr>
        </p:nvSpPr>
        <p:spPr>
          <a:xfrm>
            <a:off x="533400" y="1181847"/>
            <a:ext cx="5257800" cy="5375389"/>
          </a:xfrm>
          <a:solidFill>
            <a:schemeClr val="bg1">
              <a:lumMod val="95000"/>
            </a:schemeClr>
          </a:solidFill>
        </p:spPr>
        <p:txBody>
          <a:bodyPr>
            <a:normAutofit fontScale="70000" lnSpcReduction="20000"/>
          </a:bodyPr>
          <a:lstStyle/>
          <a:p>
            <a:pPr marL="0" indent="0">
              <a:buNone/>
              <a:defRPr/>
            </a:pPr>
            <a:r>
              <a:rPr lang="en-US" b="1" i="1" dirty="0"/>
              <a:t>Inventory control:</a:t>
            </a:r>
          </a:p>
          <a:p>
            <a:pPr marL="0" indent="0">
              <a:buNone/>
              <a:defRPr/>
            </a:pPr>
            <a:r>
              <a:rPr lang="en-US" dirty="0"/>
              <a:t>Products are first entered into our system when they are ordered using a purchase order (P.O.). Each product keeps a record of the originating P.O. When the product is received, it is placed into inventory by recording the location where it is placed. When the product is received, you have to update the P.O. to indicate that you have received the product.</a:t>
            </a:r>
          </a:p>
          <a:p>
            <a:pPr marL="0" indent="0">
              <a:buNone/>
              <a:defRPr/>
            </a:pPr>
            <a:r>
              <a:rPr lang="en-US" dirty="0"/>
              <a:t>When a product is sold, the product tracks the order to which it belongs. When a product is sold, it is also packed for shipping and the associated shipment is recorded. When the product is shipped, you need to record the shipper and the date it was picked up. Occasionally, a product is returned. In that case, you put the product back into inventory and record the location.</a:t>
            </a:r>
            <a:endParaRPr lang="en-US"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2108441-403B-42C5-9FEB-4AAD51CF9B92}"/>
              </a:ext>
            </a:extLst>
          </p:cNvPr>
          <p:cNvSpPr>
            <a:spLocks noGrp="1"/>
          </p:cNvSpPr>
          <p:nvPr>
            <p:ph type="title"/>
          </p:nvPr>
        </p:nvSpPr>
        <p:spPr/>
        <p:txBody>
          <a:bodyPr/>
          <a:lstStyle/>
          <a:p>
            <a:r>
              <a:rPr lang="en-US" altLang="en-US"/>
              <a:t>Case Studies</a:t>
            </a:r>
          </a:p>
        </p:txBody>
      </p:sp>
      <p:sp>
        <p:nvSpPr>
          <p:cNvPr id="3" name="Content Placeholder 2">
            <a:extLst>
              <a:ext uri="{FF2B5EF4-FFF2-40B4-BE49-F238E27FC236}">
                <a16:creationId xmlns:a16="http://schemas.microsoft.com/office/drawing/2014/main" id="{95B41365-B145-4785-979F-EC0509522C28}"/>
              </a:ext>
            </a:extLst>
          </p:cNvPr>
          <p:cNvSpPr>
            <a:spLocks noGrp="1"/>
          </p:cNvSpPr>
          <p:nvPr>
            <p:ph idx="1"/>
          </p:nvPr>
        </p:nvSpPr>
        <p:spPr>
          <a:xfrm>
            <a:off x="457200" y="1600200"/>
            <a:ext cx="8229600" cy="4953000"/>
          </a:xfrm>
        </p:spPr>
        <p:txBody>
          <a:bodyPr>
            <a:normAutofit fontScale="92500" lnSpcReduction="20000"/>
          </a:bodyPr>
          <a:lstStyle/>
          <a:p>
            <a:pPr>
              <a:defRPr/>
            </a:pPr>
            <a:r>
              <a:rPr lang="en-US" b="1" dirty="0"/>
              <a:t>Case 1: </a:t>
            </a:r>
            <a:r>
              <a:rPr lang="en-US" b="1" dirty="0" err="1"/>
              <a:t>Statechart</a:t>
            </a:r>
            <a:r>
              <a:rPr lang="en-US" b="1" dirty="0"/>
              <a:t> diagram for ‘COURSE’</a:t>
            </a:r>
            <a:endParaRPr lang="en-US" dirty="0"/>
          </a:p>
          <a:p>
            <a:pPr>
              <a:defRPr/>
            </a:pPr>
            <a:r>
              <a:rPr lang="en-US" dirty="0"/>
              <a:t>A course is initially created in </a:t>
            </a:r>
            <a:r>
              <a:rPr lang="en-US" dirty="0">
                <a:solidFill>
                  <a:srgbClr val="FF0000"/>
                </a:solidFill>
              </a:rPr>
              <a:t>offered</a:t>
            </a:r>
            <a:r>
              <a:rPr lang="en-US" dirty="0"/>
              <a:t> state. Offered courses are then included by the students in their requests and the requests are placed for registration. Student requests are then checked for pre-requisite completion for some of the courses. If the pre-requisites are completed students are added in the courses. When a course reaches the limit of its capacity the course is then </a:t>
            </a:r>
            <a:r>
              <a:rPr lang="en-US" dirty="0">
                <a:solidFill>
                  <a:srgbClr val="FF0000"/>
                </a:solidFill>
              </a:rPr>
              <a:t>closed</a:t>
            </a:r>
            <a:r>
              <a:rPr lang="en-US" dirty="0"/>
              <a:t> for further student requests. On the other hand if there are not enough students requesting for a course, the course is </a:t>
            </a:r>
            <a:r>
              <a:rPr lang="en-US" dirty="0">
                <a:solidFill>
                  <a:srgbClr val="FF0000"/>
                </a:solidFill>
              </a:rPr>
              <a:t>cancelled</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79C3-3015-430A-9B6D-8EAC968E7484}"/>
              </a:ext>
            </a:extLst>
          </p:cNvPr>
          <p:cNvSpPr>
            <a:spLocks noGrp="1"/>
          </p:cNvSpPr>
          <p:nvPr>
            <p:ph type="title"/>
          </p:nvPr>
        </p:nvSpPr>
        <p:spPr/>
        <p:txBody>
          <a:bodyPr/>
          <a:lstStyle/>
          <a:p>
            <a:r>
              <a:rPr lang="en-US" dirty="0"/>
              <a:t>Case 1: Solution – ‘COURSE’ object</a:t>
            </a:r>
          </a:p>
        </p:txBody>
      </p:sp>
      <p:grpSp>
        <p:nvGrpSpPr>
          <p:cNvPr id="27" name="Group 26">
            <a:extLst>
              <a:ext uri="{FF2B5EF4-FFF2-40B4-BE49-F238E27FC236}">
                <a16:creationId xmlns:a16="http://schemas.microsoft.com/office/drawing/2014/main" id="{728E9814-5957-4762-BAF0-F6480A545461}"/>
              </a:ext>
            </a:extLst>
          </p:cNvPr>
          <p:cNvGrpSpPr/>
          <p:nvPr/>
        </p:nvGrpSpPr>
        <p:grpSpPr>
          <a:xfrm>
            <a:off x="685800" y="1613517"/>
            <a:ext cx="7620000" cy="4500069"/>
            <a:chOff x="457200" y="1613517"/>
            <a:chExt cx="7620000" cy="4500069"/>
          </a:xfrm>
        </p:grpSpPr>
        <p:sp>
          <p:nvSpPr>
            <p:cNvPr id="6" name="Rectangle: Rounded Corners 5">
              <a:extLst>
                <a:ext uri="{FF2B5EF4-FFF2-40B4-BE49-F238E27FC236}">
                  <a16:creationId xmlns:a16="http://schemas.microsoft.com/office/drawing/2014/main" id="{5988BEA6-7D31-49E6-AE21-637CB881F8DB}"/>
                </a:ext>
              </a:extLst>
            </p:cNvPr>
            <p:cNvSpPr/>
            <p:nvPr/>
          </p:nvSpPr>
          <p:spPr>
            <a:xfrm>
              <a:off x="1905000" y="3253581"/>
              <a:ext cx="1905000" cy="1219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Offered</a:t>
              </a:r>
            </a:p>
          </p:txBody>
        </p:sp>
        <p:sp>
          <p:nvSpPr>
            <p:cNvPr id="7" name="Rectangle: Rounded Corners 6">
              <a:extLst>
                <a:ext uri="{FF2B5EF4-FFF2-40B4-BE49-F238E27FC236}">
                  <a16:creationId xmlns:a16="http://schemas.microsoft.com/office/drawing/2014/main" id="{33533374-8AB5-4FE4-B8EB-866ED468128C}"/>
                </a:ext>
              </a:extLst>
            </p:cNvPr>
            <p:cNvSpPr/>
            <p:nvPr/>
          </p:nvSpPr>
          <p:spPr>
            <a:xfrm>
              <a:off x="6172200" y="4894386"/>
              <a:ext cx="1905000" cy="1219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Cancelled</a:t>
              </a:r>
            </a:p>
          </p:txBody>
        </p:sp>
        <p:sp>
          <p:nvSpPr>
            <p:cNvPr id="8" name="Rectangle: Rounded Corners 7">
              <a:extLst>
                <a:ext uri="{FF2B5EF4-FFF2-40B4-BE49-F238E27FC236}">
                  <a16:creationId xmlns:a16="http://schemas.microsoft.com/office/drawing/2014/main" id="{A6B579E4-69EC-455C-8CB0-A83F0D1A1477}"/>
                </a:ext>
              </a:extLst>
            </p:cNvPr>
            <p:cNvSpPr/>
            <p:nvPr/>
          </p:nvSpPr>
          <p:spPr>
            <a:xfrm>
              <a:off x="6172200" y="1613517"/>
              <a:ext cx="1905000" cy="1219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Closed</a:t>
              </a:r>
            </a:p>
          </p:txBody>
        </p:sp>
        <p:cxnSp>
          <p:nvCxnSpPr>
            <p:cNvPr id="10" name="Connector: Elbow 9">
              <a:extLst>
                <a:ext uri="{FF2B5EF4-FFF2-40B4-BE49-F238E27FC236}">
                  <a16:creationId xmlns:a16="http://schemas.microsoft.com/office/drawing/2014/main" id="{DEB0422D-FB61-4BF6-8FC2-8B06102F8915}"/>
                </a:ext>
              </a:extLst>
            </p:cNvPr>
            <p:cNvCxnSpPr>
              <a:cxnSpLocks/>
              <a:stCxn id="6" idx="0"/>
              <a:endCxn id="8" idx="1"/>
            </p:cNvCxnSpPr>
            <p:nvPr/>
          </p:nvCxnSpPr>
          <p:spPr>
            <a:xfrm rot="5400000" flipH="1" flipV="1">
              <a:off x="3999618" y="1080999"/>
              <a:ext cx="1030464" cy="3314700"/>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0952246-3B9C-4BF0-95D2-5BD327BF9547}"/>
                </a:ext>
              </a:extLst>
            </p:cNvPr>
            <p:cNvCxnSpPr>
              <a:cxnSpLocks/>
              <a:stCxn id="6" idx="2"/>
              <a:endCxn id="7" idx="1"/>
            </p:cNvCxnSpPr>
            <p:nvPr/>
          </p:nvCxnSpPr>
          <p:spPr>
            <a:xfrm rot="16200000" flipH="1">
              <a:off x="3999248" y="3331033"/>
              <a:ext cx="1031205" cy="3314700"/>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C08A31D8-09C8-4B46-A3B8-BE8BED68897A}"/>
                </a:ext>
              </a:extLst>
            </p:cNvPr>
            <p:cNvSpPr/>
            <p:nvPr/>
          </p:nvSpPr>
          <p:spPr>
            <a:xfrm>
              <a:off x="457200" y="3672681"/>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2B85F72E-3321-4AB1-BDAA-909698684B63}"/>
                </a:ext>
              </a:extLst>
            </p:cNvPr>
            <p:cNvCxnSpPr>
              <a:cxnSpLocks/>
              <a:stCxn id="18" idx="6"/>
              <a:endCxn id="6" idx="1"/>
            </p:cNvCxnSpPr>
            <p:nvPr/>
          </p:nvCxnSpPr>
          <p:spPr>
            <a:xfrm>
              <a:off x="838200" y="3863181"/>
              <a:ext cx="1066800"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18">
              <a:extLst>
                <a:ext uri="{FF2B5EF4-FFF2-40B4-BE49-F238E27FC236}">
                  <a16:creationId xmlns:a16="http://schemas.microsoft.com/office/drawing/2014/main" id="{D64032FD-83A3-431C-A5FF-9E8257AA6AE0}"/>
                </a:ext>
              </a:extLst>
            </p:cNvPr>
            <p:cNvSpPr txBox="1">
              <a:spLocks noChangeArrowheads="1"/>
            </p:cNvSpPr>
            <p:nvPr/>
          </p:nvSpPr>
          <p:spPr bwMode="auto">
            <a:xfrm>
              <a:off x="2857500" y="1842572"/>
              <a:ext cx="3200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dirty="0">
                  <a:latin typeface="+mj-lt"/>
                </a:rPr>
                <a:t>Reached Limit/ </a:t>
              </a:r>
              <a:r>
                <a:rPr lang="en-US" altLang="en-US" sz="1800" b="1" dirty="0" err="1">
                  <a:latin typeface="+mj-lt"/>
                </a:rPr>
                <a:t>setClosed</a:t>
              </a:r>
              <a:r>
                <a:rPr lang="en-US" altLang="en-US" sz="1800" b="1" dirty="0">
                  <a:latin typeface="+mj-lt"/>
                </a:rPr>
                <a:t>(True)</a:t>
              </a:r>
            </a:p>
          </p:txBody>
        </p:sp>
        <p:sp>
          <p:nvSpPr>
            <p:cNvPr id="22" name="TextBox 18">
              <a:extLst>
                <a:ext uri="{FF2B5EF4-FFF2-40B4-BE49-F238E27FC236}">
                  <a16:creationId xmlns:a16="http://schemas.microsoft.com/office/drawing/2014/main" id="{DEDE7E61-BD09-4BCB-A092-35424CF08FAF}"/>
                </a:ext>
              </a:extLst>
            </p:cNvPr>
            <p:cNvSpPr txBox="1">
              <a:spLocks noChangeArrowheads="1"/>
            </p:cNvSpPr>
            <p:nvPr/>
          </p:nvSpPr>
          <p:spPr bwMode="auto">
            <a:xfrm>
              <a:off x="1905001" y="5514458"/>
              <a:ext cx="41425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dirty="0">
                  <a:latin typeface="+mj-lt"/>
                </a:rPr>
                <a:t>Not enough request/ </a:t>
              </a:r>
              <a:r>
                <a:rPr lang="en-US" altLang="en-US" sz="1800" b="1" dirty="0" err="1">
                  <a:latin typeface="+mj-lt"/>
                </a:rPr>
                <a:t>setCancelled</a:t>
              </a:r>
              <a:r>
                <a:rPr lang="en-US" altLang="en-US" sz="1800" b="1" dirty="0">
                  <a:latin typeface="+mj-lt"/>
                </a:rPr>
                <a:t>(True)</a:t>
              </a:r>
            </a:p>
          </p:txBody>
        </p:sp>
      </p:grpSp>
    </p:spTree>
    <p:extLst>
      <p:ext uri="{BB962C8B-B14F-4D97-AF65-F5344CB8AC3E}">
        <p14:creationId xmlns:p14="http://schemas.microsoft.com/office/powerpoint/2010/main" val="441353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8C00665-4083-4B9B-88C9-12D4A4D9EBB4}"/>
              </a:ext>
            </a:extLst>
          </p:cNvPr>
          <p:cNvSpPr>
            <a:spLocks noGrp="1"/>
          </p:cNvSpPr>
          <p:nvPr>
            <p:ph type="title"/>
          </p:nvPr>
        </p:nvSpPr>
        <p:spPr/>
        <p:txBody>
          <a:bodyPr/>
          <a:lstStyle/>
          <a:p>
            <a:r>
              <a:rPr lang="en-US" altLang="en-US"/>
              <a:t>Case Studies</a:t>
            </a:r>
          </a:p>
        </p:txBody>
      </p:sp>
      <p:sp>
        <p:nvSpPr>
          <p:cNvPr id="3" name="Content Placeholder 2">
            <a:extLst>
              <a:ext uri="{FF2B5EF4-FFF2-40B4-BE49-F238E27FC236}">
                <a16:creationId xmlns:a16="http://schemas.microsoft.com/office/drawing/2014/main" id="{B60799DE-CCC4-4716-B518-DB88EA9A1989}"/>
              </a:ext>
            </a:extLst>
          </p:cNvPr>
          <p:cNvSpPr>
            <a:spLocks noGrp="1"/>
          </p:cNvSpPr>
          <p:nvPr>
            <p:ph idx="1"/>
          </p:nvPr>
        </p:nvSpPr>
        <p:spPr>
          <a:xfrm>
            <a:off x="457200" y="1600200"/>
            <a:ext cx="8229600" cy="4953000"/>
          </a:xfrm>
        </p:spPr>
        <p:txBody>
          <a:bodyPr>
            <a:normAutofit fontScale="70000" lnSpcReduction="20000"/>
          </a:bodyPr>
          <a:lstStyle/>
          <a:p>
            <a:pPr>
              <a:defRPr/>
            </a:pPr>
            <a:r>
              <a:rPr lang="en-US" b="1" dirty="0"/>
              <a:t>Case 2: </a:t>
            </a:r>
            <a:r>
              <a:rPr lang="en-US" b="1" dirty="0" err="1"/>
              <a:t>Statechart</a:t>
            </a:r>
            <a:r>
              <a:rPr lang="en-US" b="1" dirty="0"/>
              <a:t> diagram for ‘PRODUCT’</a:t>
            </a:r>
            <a:endParaRPr lang="en-US" dirty="0"/>
          </a:p>
          <a:p>
            <a:pPr>
              <a:defRPr/>
            </a:pPr>
            <a:r>
              <a:rPr lang="en-US" dirty="0"/>
              <a:t>A Product is first entered into the system when a purchase order for that product is issued. When a purchase order generated for the product and it is recorded with that associated product. The purchase order is then sent to the vendor. When the product is received from the vendor, it is examined by the quality control department. If the product is approved by the quality control it is placed into inventory by recording the location where it is placed. If it is not approved the product is returned to the vendor. When a customer buys a product it is included in an invoice. Sometimes, a product is returned. In that case, you put the product back into inventory and record the location. If a product is lying in the inventory for more than six months it is returned to the vendor, but this time the vendor buys back the product in a reduced price, which means the product is included in an invoice.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A78F-12D9-4104-9164-0938EB5E773D}"/>
              </a:ext>
            </a:extLst>
          </p:cNvPr>
          <p:cNvSpPr>
            <a:spLocks noGrp="1"/>
          </p:cNvSpPr>
          <p:nvPr>
            <p:ph type="title"/>
          </p:nvPr>
        </p:nvSpPr>
        <p:spPr>
          <a:xfrm>
            <a:off x="228600" y="255097"/>
            <a:ext cx="8686800" cy="1143000"/>
          </a:xfrm>
        </p:spPr>
        <p:txBody>
          <a:bodyPr/>
          <a:lstStyle/>
          <a:p>
            <a:r>
              <a:rPr lang="en-US" sz="4000" dirty="0"/>
              <a:t>Case 2: Solution – ‘PRODUCT’ object</a:t>
            </a:r>
          </a:p>
        </p:txBody>
      </p:sp>
      <p:grpSp>
        <p:nvGrpSpPr>
          <p:cNvPr id="73" name="Group 72">
            <a:extLst>
              <a:ext uri="{FF2B5EF4-FFF2-40B4-BE49-F238E27FC236}">
                <a16:creationId xmlns:a16="http://schemas.microsoft.com/office/drawing/2014/main" id="{DAF83918-E664-4F69-9F55-2FF502F6C6D3}"/>
              </a:ext>
            </a:extLst>
          </p:cNvPr>
          <p:cNvGrpSpPr/>
          <p:nvPr/>
        </p:nvGrpSpPr>
        <p:grpSpPr>
          <a:xfrm>
            <a:off x="680433" y="1219200"/>
            <a:ext cx="7783133" cy="5109779"/>
            <a:chOff x="446468" y="1412031"/>
            <a:chExt cx="7783133" cy="5109779"/>
          </a:xfrm>
        </p:grpSpPr>
        <p:sp>
          <p:nvSpPr>
            <p:cNvPr id="5" name="Rectangle: Rounded Corners 4">
              <a:extLst>
                <a:ext uri="{FF2B5EF4-FFF2-40B4-BE49-F238E27FC236}">
                  <a16:creationId xmlns:a16="http://schemas.microsoft.com/office/drawing/2014/main" id="{244C2DC0-6CE5-45A8-A6BF-862FAB4D2948}"/>
                </a:ext>
              </a:extLst>
            </p:cNvPr>
            <p:cNvSpPr/>
            <p:nvPr/>
          </p:nvSpPr>
          <p:spPr>
            <a:xfrm>
              <a:off x="2667000" y="2168111"/>
              <a:ext cx="1455193" cy="833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On Purchase Order</a:t>
              </a:r>
            </a:p>
          </p:txBody>
        </p:sp>
        <p:sp>
          <p:nvSpPr>
            <p:cNvPr id="10" name="Oval 9">
              <a:extLst>
                <a:ext uri="{FF2B5EF4-FFF2-40B4-BE49-F238E27FC236}">
                  <a16:creationId xmlns:a16="http://schemas.microsoft.com/office/drawing/2014/main" id="{FFB4A4D8-19A1-4783-BB92-EDBF0BFFD028}"/>
                </a:ext>
              </a:extLst>
            </p:cNvPr>
            <p:cNvSpPr/>
            <p:nvPr/>
          </p:nvSpPr>
          <p:spPr>
            <a:xfrm>
              <a:off x="3253066" y="1412031"/>
              <a:ext cx="283060" cy="283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B58EFF4-3D31-4B2B-A616-7AA72829EEA5}"/>
                </a:ext>
              </a:extLst>
            </p:cNvPr>
            <p:cNvCxnSpPr>
              <a:cxnSpLocks/>
              <a:stCxn id="10" idx="4"/>
            </p:cNvCxnSpPr>
            <p:nvPr/>
          </p:nvCxnSpPr>
          <p:spPr>
            <a:xfrm>
              <a:off x="3394596" y="1695091"/>
              <a:ext cx="0" cy="48736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8">
              <a:extLst>
                <a:ext uri="{FF2B5EF4-FFF2-40B4-BE49-F238E27FC236}">
                  <a16:creationId xmlns:a16="http://schemas.microsoft.com/office/drawing/2014/main" id="{63E5CD4F-CF8A-4CD3-B15E-C39D568754FD}"/>
                </a:ext>
              </a:extLst>
            </p:cNvPr>
            <p:cNvSpPr txBox="1">
              <a:spLocks noChangeArrowheads="1"/>
            </p:cNvSpPr>
            <p:nvPr/>
          </p:nvSpPr>
          <p:spPr bwMode="auto">
            <a:xfrm>
              <a:off x="4628596" y="2419793"/>
              <a:ext cx="32003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dirty="0">
                  <a:latin typeface="+mj-lt"/>
                </a:rPr>
                <a:t>[Inventory &gt; 6 months]/ </a:t>
              </a:r>
              <a:r>
                <a:rPr lang="en-US" altLang="en-US" sz="1400" b="1" dirty="0" err="1">
                  <a:latin typeface="+mj-lt"/>
                </a:rPr>
                <a:t>setReduce</a:t>
              </a:r>
              <a:r>
                <a:rPr lang="en-US" altLang="en-US" sz="1400" b="1" dirty="0">
                  <a:latin typeface="+mj-lt"/>
                </a:rPr>
                <a:t>(True), </a:t>
              </a:r>
              <a:r>
                <a:rPr lang="en-US" altLang="en-US" sz="1400" b="1" dirty="0" err="1">
                  <a:latin typeface="+mj-lt"/>
                </a:rPr>
                <a:t>setInvoice</a:t>
              </a:r>
              <a:r>
                <a:rPr lang="en-US" altLang="en-US" sz="1400" b="1" dirty="0">
                  <a:latin typeface="+mj-lt"/>
                </a:rPr>
                <a:t> (True)</a:t>
              </a:r>
            </a:p>
          </p:txBody>
        </p:sp>
        <p:sp>
          <p:nvSpPr>
            <p:cNvPr id="23" name="Rectangle: Rounded Corners 22">
              <a:extLst>
                <a:ext uri="{FF2B5EF4-FFF2-40B4-BE49-F238E27FC236}">
                  <a16:creationId xmlns:a16="http://schemas.microsoft.com/office/drawing/2014/main" id="{1B435731-EBE8-4BA9-A433-ACC574BC2AC5}"/>
                </a:ext>
              </a:extLst>
            </p:cNvPr>
            <p:cNvSpPr/>
            <p:nvPr/>
          </p:nvSpPr>
          <p:spPr>
            <a:xfrm>
              <a:off x="2667000" y="3648101"/>
              <a:ext cx="1455193" cy="833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On Quality Control</a:t>
              </a:r>
            </a:p>
          </p:txBody>
        </p:sp>
        <p:sp>
          <p:nvSpPr>
            <p:cNvPr id="24" name="Rectangle: Rounded Corners 23">
              <a:extLst>
                <a:ext uri="{FF2B5EF4-FFF2-40B4-BE49-F238E27FC236}">
                  <a16:creationId xmlns:a16="http://schemas.microsoft.com/office/drawing/2014/main" id="{FB4C2324-0704-490A-B9C2-F7DF8F3A4EE2}"/>
                </a:ext>
              </a:extLst>
            </p:cNvPr>
            <p:cNvSpPr/>
            <p:nvPr/>
          </p:nvSpPr>
          <p:spPr>
            <a:xfrm>
              <a:off x="2667000" y="5186495"/>
              <a:ext cx="1455193" cy="833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Inventoried</a:t>
              </a:r>
            </a:p>
          </p:txBody>
        </p:sp>
        <p:sp>
          <p:nvSpPr>
            <p:cNvPr id="25" name="Rectangle: Rounded Corners 24">
              <a:extLst>
                <a:ext uri="{FF2B5EF4-FFF2-40B4-BE49-F238E27FC236}">
                  <a16:creationId xmlns:a16="http://schemas.microsoft.com/office/drawing/2014/main" id="{CA527245-462F-45B6-982E-2397566F8E24}"/>
                </a:ext>
              </a:extLst>
            </p:cNvPr>
            <p:cNvSpPr/>
            <p:nvPr/>
          </p:nvSpPr>
          <p:spPr>
            <a:xfrm>
              <a:off x="6774408" y="3648101"/>
              <a:ext cx="1455193" cy="833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On Invoice</a:t>
              </a:r>
            </a:p>
          </p:txBody>
        </p:sp>
        <p:sp>
          <p:nvSpPr>
            <p:cNvPr id="26" name="Rectangle: Rounded Corners 25">
              <a:extLst>
                <a:ext uri="{FF2B5EF4-FFF2-40B4-BE49-F238E27FC236}">
                  <a16:creationId xmlns:a16="http://schemas.microsoft.com/office/drawing/2014/main" id="{273051AF-80E3-4CB1-A969-E35FA9A26BD3}"/>
                </a:ext>
              </a:extLst>
            </p:cNvPr>
            <p:cNvSpPr/>
            <p:nvPr/>
          </p:nvSpPr>
          <p:spPr>
            <a:xfrm>
              <a:off x="762370" y="5186494"/>
              <a:ext cx="1455193" cy="833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Returned</a:t>
              </a:r>
            </a:p>
          </p:txBody>
        </p:sp>
        <p:cxnSp>
          <p:nvCxnSpPr>
            <p:cNvPr id="28" name="Connector: Elbow 27">
              <a:extLst>
                <a:ext uri="{FF2B5EF4-FFF2-40B4-BE49-F238E27FC236}">
                  <a16:creationId xmlns:a16="http://schemas.microsoft.com/office/drawing/2014/main" id="{96BAAB23-48E8-4E08-A209-F41CD7988C29}"/>
                </a:ext>
              </a:extLst>
            </p:cNvPr>
            <p:cNvCxnSpPr>
              <a:cxnSpLocks/>
              <a:stCxn id="24" idx="2"/>
              <a:endCxn id="25" idx="2"/>
            </p:cNvCxnSpPr>
            <p:nvPr/>
          </p:nvCxnSpPr>
          <p:spPr>
            <a:xfrm rot="5400000" flipH="1" flipV="1">
              <a:off x="4679104" y="3196899"/>
              <a:ext cx="1538394" cy="4107408"/>
            </a:xfrm>
            <a:prstGeom prst="bentConnector3">
              <a:avLst>
                <a:gd name="adj1" fmla="val -14860"/>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1BCF34F-26E6-42E6-8AC0-6E19A08BC6A6}"/>
                </a:ext>
              </a:extLst>
            </p:cNvPr>
            <p:cNvCxnSpPr>
              <a:cxnSpLocks/>
              <a:stCxn id="25" idx="1"/>
              <a:endCxn id="24" idx="3"/>
            </p:cNvCxnSpPr>
            <p:nvPr/>
          </p:nvCxnSpPr>
          <p:spPr>
            <a:xfrm rot="10800000" flipV="1">
              <a:off x="4122194" y="4064754"/>
              <a:ext cx="2652215" cy="1538394"/>
            </a:xfrm>
            <a:prstGeom prst="bentConnector3">
              <a:avLst>
                <a:gd name="adj1" fmla="val 50000"/>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5DBC37AA-1FB2-4D8C-BA9F-12C3BD595A52}"/>
                </a:ext>
              </a:extLst>
            </p:cNvPr>
            <p:cNvCxnSpPr>
              <a:cxnSpLocks/>
              <a:endCxn id="25" idx="0"/>
            </p:cNvCxnSpPr>
            <p:nvPr/>
          </p:nvCxnSpPr>
          <p:spPr>
            <a:xfrm flipV="1">
              <a:off x="3996805" y="3648101"/>
              <a:ext cx="3505200" cy="1538393"/>
            </a:xfrm>
            <a:prstGeom prst="curvedConnector4">
              <a:avLst>
                <a:gd name="adj1" fmla="val 22905"/>
                <a:gd name="adj2" fmla="val 147176"/>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BB79DC1F-22DE-465A-8DC3-D415F431DADE}"/>
                </a:ext>
              </a:extLst>
            </p:cNvPr>
            <p:cNvCxnSpPr>
              <a:cxnSpLocks/>
              <a:stCxn id="23" idx="1"/>
              <a:endCxn id="26" idx="1"/>
            </p:cNvCxnSpPr>
            <p:nvPr/>
          </p:nvCxnSpPr>
          <p:spPr>
            <a:xfrm rot="10800000" flipV="1">
              <a:off x="762370" y="4064753"/>
              <a:ext cx="1904630" cy="1538393"/>
            </a:xfrm>
            <a:prstGeom prst="bentConnector3">
              <a:avLst>
                <a:gd name="adj1" fmla="val 11200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EFB08B9-E531-49A5-9457-5E95E88D15BD}"/>
                </a:ext>
              </a:extLst>
            </p:cNvPr>
            <p:cNvCxnSpPr>
              <a:cxnSpLocks/>
              <a:stCxn id="5" idx="2"/>
              <a:endCxn id="23" idx="0"/>
            </p:cNvCxnSpPr>
            <p:nvPr/>
          </p:nvCxnSpPr>
          <p:spPr>
            <a:xfrm>
              <a:off x="3394597" y="3001416"/>
              <a:ext cx="0" cy="64668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E3DBBCD-F9A1-476D-90EA-E5C23D48B8D5}"/>
                </a:ext>
              </a:extLst>
            </p:cNvPr>
            <p:cNvCxnSpPr>
              <a:cxnSpLocks/>
              <a:endCxn id="24" idx="0"/>
            </p:cNvCxnSpPr>
            <p:nvPr/>
          </p:nvCxnSpPr>
          <p:spPr>
            <a:xfrm flipH="1">
              <a:off x="3394597" y="4481406"/>
              <a:ext cx="4806" cy="70508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extBox 18">
              <a:extLst>
                <a:ext uri="{FF2B5EF4-FFF2-40B4-BE49-F238E27FC236}">
                  <a16:creationId xmlns:a16="http://schemas.microsoft.com/office/drawing/2014/main" id="{E3E919DA-6BC4-44A8-9B70-A2DC9650A470}"/>
                </a:ext>
              </a:extLst>
            </p:cNvPr>
            <p:cNvSpPr txBox="1">
              <a:spLocks noChangeArrowheads="1"/>
            </p:cNvSpPr>
            <p:nvPr/>
          </p:nvSpPr>
          <p:spPr bwMode="auto">
            <a:xfrm>
              <a:off x="533404" y="3060363"/>
              <a:ext cx="2861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400" b="1" dirty="0">
                  <a:latin typeface="+mj-lt"/>
                </a:rPr>
                <a:t>Received/ </a:t>
              </a:r>
              <a:r>
                <a:rPr lang="en-US" altLang="en-US" sz="1400" b="1" dirty="0" err="1">
                  <a:latin typeface="+mj-lt"/>
                </a:rPr>
                <a:t>setQC</a:t>
              </a:r>
              <a:r>
                <a:rPr lang="en-US" altLang="en-US" sz="1400" b="1" dirty="0">
                  <a:latin typeface="+mj-lt"/>
                </a:rPr>
                <a:t>(True)</a:t>
              </a:r>
            </a:p>
          </p:txBody>
        </p:sp>
        <p:sp>
          <p:nvSpPr>
            <p:cNvPr id="63" name="TextBox 18">
              <a:extLst>
                <a:ext uri="{FF2B5EF4-FFF2-40B4-BE49-F238E27FC236}">
                  <a16:creationId xmlns:a16="http://schemas.microsoft.com/office/drawing/2014/main" id="{37BC34B8-7F65-46B6-BB59-5D5E6A8AF76E}"/>
                </a:ext>
              </a:extLst>
            </p:cNvPr>
            <p:cNvSpPr txBox="1">
              <a:spLocks noChangeArrowheads="1"/>
            </p:cNvSpPr>
            <p:nvPr/>
          </p:nvSpPr>
          <p:spPr bwMode="auto">
            <a:xfrm>
              <a:off x="543761" y="4670391"/>
              <a:ext cx="2861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400" b="1" dirty="0">
                  <a:latin typeface="+mj-lt"/>
                </a:rPr>
                <a:t>[Approved]/ </a:t>
              </a:r>
              <a:r>
                <a:rPr lang="en-US" altLang="en-US" sz="1400" b="1" dirty="0" err="1">
                  <a:latin typeface="+mj-lt"/>
                </a:rPr>
                <a:t>setInventoried</a:t>
              </a:r>
              <a:r>
                <a:rPr lang="en-US" altLang="en-US" sz="1400" b="1" dirty="0">
                  <a:latin typeface="+mj-lt"/>
                </a:rPr>
                <a:t>(True)</a:t>
              </a:r>
            </a:p>
          </p:txBody>
        </p:sp>
        <p:sp>
          <p:nvSpPr>
            <p:cNvPr id="64" name="TextBox 18">
              <a:extLst>
                <a:ext uri="{FF2B5EF4-FFF2-40B4-BE49-F238E27FC236}">
                  <a16:creationId xmlns:a16="http://schemas.microsoft.com/office/drawing/2014/main" id="{A162CAD0-7FE1-4F98-8EE9-2F8B07091ED0}"/>
                </a:ext>
              </a:extLst>
            </p:cNvPr>
            <p:cNvSpPr txBox="1">
              <a:spLocks noChangeArrowheads="1"/>
            </p:cNvSpPr>
            <p:nvPr/>
          </p:nvSpPr>
          <p:spPr bwMode="auto">
            <a:xfrm>
              <a:off x="446468" y="3560929"/>
              <a:ext cx="20611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dirty="0">
                  <a:latin typeface="+mj-lt"/>
                </a:rPr>
                <a:t>[Not Approved]/ </a:t>
              </a:r>
            </a:p>
            <a:p>
              <a:pPr>
                <a:spcBef>
                  <a:spcPct val="0"/>
                </a:spcBef>
                <a:buFontTx/>
                <a:buNone/>
              </a:pPr>
              <a:r>
                <a:rPr lang="en-US" altLang="en-US" sz="1400" b="1" dirty="0" err="1">
                  <a:latin typeface="+mj-lt"/>
                </a:rPr>
                <a:t>setReturned</a:t>
              </a:r>
              <a:r>
                <a:rPr lang="en-US" altLang="en-US" sz="1400" b="1" dirty="0">
                  <a:latin typeface="+mj-lt"/>
                </a:rPr>
                <a:t>(True)</a:t>
              </a:r>
            </a:p>
          </p:txBody>
        </p:sp>
        <p:sp>
          <p:nvSpPr>
            <p:cNvPr id="65" name="TextBox 18">
              <a:extLst>
                <a:ext uri="{FF2B5EF4-FFF2-40B4-BE49-F238E27FC236}">
                  <a16:creationId xmlns:a16="http://schemas.microsoft.com/office/drawing/2014/main" id="{2861DA61-784D-4775-BA9A-D8A2ABABCE28}"/>
                </a:ext>
              </a:extLst>
            </p:cNvPr>
            <p:cNvSpPr txBox="1">
              <a:spLocks noChangeArrowheads="1"/>
            </p:cNvSpPr>
            <p:nvPr/>
          </p:nvSpPr>
          <p:spPr bwMode="auto">
            <a:xfrm>
              <a:off x="4343400" y="6214033"/>
              <a:ext cx="2861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dirty="0">
                  <a:latin typeface="+mj-lt"/>
                </a:rPr>
                <a:t>Sold/ </a:t>
              </a:r>
              <a:r>
                <a:rPr lang="en-US" altLang="en-US" sz="1400" b="1" dirty="0" err="1">
                  <a:latin typeface="+mj-lt"/>
                </a:rPr>
                <a:t>setInvoice</a:t>
              </a:r>
              <a:r>
                <a:rPr lang="en-US" altLang="en-US" sz="1400" b="1" dirty="0">
                  <a:latin typeface="+mj-lt"/>
                </a:rPr>
                <a:t>(True)</a:t>
              </a:r>
            </a:p>
          </p:txBody>
        </p:sp>
        <p:sp>
          <p:nvSpPr>
            <p:cNvPr id="67" name="TextBox 18">
              <a:extLst>
                <a:ext uri="{FF2B5EF4-FFF2-40B4-BE49-F238E27FC236}">
                  <a16:creationId xmlns:a16="http://schemas.microsoft.com/office/drawing/2014/main" id="{9E035C42-4838-40DB-8CBB-C171BE59CECE}"/>
                </a:ext>
              </a:extLst>
            </p:cNvPr>
            <p:cNvSpPr txBox="1">
              <a:spLocks noChangeArrowheads="1"/>
            </p:cNvSpPr>
            <p:nvPr/>
          </p:nvSpPr>
          <p:spPr bwMode="auto">
            <a:xfrm>
              <a:off x="5411494" y="4968649"/>
              <a:ext cx="163460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dirty="0">
                  <a:latin typeface="+mj-lt"/>
                </a:rPr>
                <a:t>Returned/ </a:t>
              </a:r>
              <a:r>
                <a:rPr lang="en-US" altLang="en-US" sz="1400" b="1" dirty="0" err="1">
                  <a:latin typeface="+mj-lt"/>
                </a:rPr>
                <a:t>setInvoice</a:t>
              </a:r>
              <a:r>
                <a:rPr lang="en-US" altLang="en-US" sz="1400" b="1" dirty="0">
                  <a:latin typeface="+mj-lt"/>
                </a:rPr>
                <a:t>(False),</a:t>
              </a:r>
            </a:p>
            <a:p>
              <a:pPr>
                <a:spcBef>
                  <a:spcPct val="0"/>
                </a:spcBef>
                <a:buFontTx/>
                <a:buNone/>
              </a:pPr>
              <a:r>
                <a:rPr lang="en-US" altLang="en-US" sz="1400" b="1" dirty="0" err="1">
                  <a:latin typeface="+mj-lt"/>
                </a:rPr>
                <a:t>setInventoried</a:t>
              </a:r>
              <a:r>
                <a:rPr lang="en-US" altLang="en-US" sz="1400" b="1" dirty="0">
                  <a:latin typeface="+mj-lt"/>
                </a:rPr>
                <a:t> (T)</a:t>
              </a:r>
            </a:p>
          </p:txBody>
        </p:sp>
      </p:grpSp>
    </p:spTree>
    <p:extLst>
      <p:ext uri="{BB962C8B-B14F-4D97-AF65-F5344CB8AC3E}">
        <p14:creationId xmlns:p14="http://schemas.microsoft.com/office/powerpoint/2010/main" val="3685785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C370B0A-AE03-49B4-AF61-F8663AC430E4}"/>
              </a:ext>
            </a:extLst>
          </p:cNvPr>
          <p:cNvSpPr>
            <a:spLocks noGrp="1"/>
          </p:cNvSpPr>
          <p:nvPr>
            <p:ph type="title"/>
          </p:nvPr>
        </p:nvSpPr>
        <p:spPr/>
        <p:txBody>
          <a:bodyPr/>
          <a:lstStyle/>
          <a:p>
            <a:r>
              <a:rPr lang="en-US" altLang="en-US"/>
              <a:t>Case Studies</a:t>
            </a:r>
          </a:p>
        </p:txBody>
      </p:sp>
      <p:sp>
        <p:nvSpPr>
          <p:cNvPr id="3" name="Content Placeholder 2">
            <a:extLst>
              <a:ext uri="{FF2B5EF4-FFF2-40B4-BE49-F238E27FC236}">
                <a16:creationId xmlns:a16="http://schemas.microsoft.com/office/drawing/2014/main" id="{A333FA77-3E78-42B1-9B38-5069A575BEA1}"/>
              </a:ext>
            </a:extLst>
          </p:cNvPr>
          <p:cNvSpPr>
            <a:spLocks noGrp="1"/>
          </p:cNvSpPr>
          <p:nvPr>
            <p:ph idx="1"/>
          </p:nvPr>
        </p:nvSpPr>
        <p:spPr>
          <a:xfrm>
            <a:off x="457200" y="1524000"/>
            <a:ext cx="8229600" cy="4876800"/>
          </a:xfrm>
        </p:spPr>
        <p:txBody>
          <a:bodyPr>
            <a:normAutofit fontScale="70000" lnSpcReduction="20000"/>
          </a:bodyPr>
          <a:lstStyle/>
          <a:p>
            <a:pPr>
              <a:defRPr/>
            </a:pPr>
            <a:r>
              <a:rPr lang="en-US" b="1" dirty="0"/>
              <a:t>Case 3: </a:t>
            </a:r>
            <a:r>
              <a:rPr lang="en-US" b="1" dirty="0" err="1"/>
              <a:t>Statechart</a:t>
            </a:r>
            <a:r>
              <a:rPr lang="en-US" b="1" dirty="0"/>
              <a:t> diagram for ‘CUSTOMER’</a:t>
            </a:r>
            <a:endParaRPr lang="en-US" dirty="0"/>
          </a:p>
          <a:p>
            <a:pPr>
              <a:defRPr/>
            </a:pPr>
            <a:r>
              <a:rPr lang="en-US" dirty="0"/>
              <a:t>In an order processing system all customers are initially set up as </a:t>
            </a:r>
            <a:r>
              <a:rPr lang="en-US" b="1" dirty="0">
                <a:solidFill>
                  <a:srgbClr val="FF0000"/>
                </a:solidFill>
              </a:rPr>
              <a:t>prospective</a:t>
            </a:r>
            <a:r>
              <a:rPr lang="en-US" dirty="0"/>
              <a:t> customers, but when they place their first order, they are considered to be </a:t>
            </a:r>
            <a:r>
              <a:rPr lang="en-US" b="1" dirty="0">
                <a:solidFill>
                  <a:srgbClr val="FF0000"/>
                </a:solidFill>
              </a:rPr>
              <a:t>active</a:t>
            </a:r>
            <a:r>
              <a:rPr lang="en-US" dirty="0"/>
              <a:t>. If a customer doesn’t pay an invoice on time, he is given </a:t>
            </a:r>
            <a:r>
              <a:rPr lang="en-US" b="1" dirty="0">
                <a:solidFill>
                  <a:srgbClr val="FF0000"/>
                </a:solidFill>
              </a:rPr>
              <a:t>warning</a:t>
            </a:r>
            <a:r>
              <a:rPr lang="en-US" dirty="0"/>
              <a:t>. If the customer doesn’t pay the dues within a month of the warning, </a:t>
            </a:r>
            <a:r>
              <a:rPr lang="en-US" b="1" dirty="0">
                <a:solidFill>
                  <a:srgbClr val="FF0000"/>
                </a:solidFill>
              </a:rPr>
              <a:t>legal</a:t>
            </a:r>
            <a:r>
              <a:rPr lang="en-US" dirty="0"/>
              <a:t> actions are taken against the customer. Whatever the legal action is, these customers are </a:t>
            </a:r>
            <a:r>
              <a:rPr lang="en-US" u="sng" dirty="0"/>
              <a:t>never taken back</a:t>
            </a:r>
            <a:r>
              <a:rPr lang="en-US" dirty="0"/>
              <a:t> in the system. If the customer pays after the warning, he is taken back into the system as a regular </a:t>
            </a:r>
            <a:r>
              <a:rPr lang="en-US" b="1" dirty="0">
                <a:solidFill>
                  <a:srgbClr val="FF0000"/>
                </a:solidFill>
              </a:rPr>
              <a:t>active</a:t>
            </a:r>
            <a:r>
              <a:rPr lang="en-US" dirty="0"/>
              <a:t> customer. If an active customer does pay on time and has ordered more than $10,000 in the previous six months, he warrants </a:t>
            </a:r>
            <a:r>
              <a:rPr lang="en-US" b="1" dirty="0">
                <a:solidFill>
                  <a:srgbClr val="FF0000"/>
                </a:solidFill>
              </a:rPr>
              <a:t>preferred</a:t>
            </a:r>
            <a:r>
              <a:rPr lang="en-US" dirty="0"/>
              <a:t> status. Preferred status may be changed only if the customer is late on two consecutive payments. Then he returns to </a:t>
            </a:r>
            <a:r>
              <a:rPr lang="en-US" b="1" dirty="0">
                <a:solidFill>
                  <a:srgbClr val="FF0000"/>
                </a:solidFill>
              </a:rPr>
              <a:t>active</a:t>
            </a:r>
            <a:r>
              <a:rPr lang="en-US" dirty="0"/>
              <a:t> status rather than warning, giving him the benefit of the doubt based on his preferred history. Active customer information is </a:t>
            </a:r>
            <a:r>
              <a:rPr lang="en-US" b="1" dirty="0">
                <a:solidFill>
                  <a:srgbClr val="FF0000"/>
                </a:solidFill>
              </a:rPr>
              <a:t>archived</a:t>
            </a:r>
            <a:r>
              <a:rPr lang="en-US" dirty="0"/>
              <a:t> </a:t>
            </a:r>
            <a:r>
              <a:rPr lang="en-US" u="sng" dirty="0"/>
              <a:t>for good </a:t>
            </a:r>
            <a:r>
              <a:rPr lang="en-US" dirty="0"/>
              <a:t>if the customer dies or if there is no transaction with the customer for more than five years.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A78F-12D9-4104-9164-0938EB5E773D}"/>
              </a:ext>
            </a:extLst>
          </p:cNvPr>
          <p:cNvSpPr>
            <a:spLocks noGrp="1"/>
          </p:cNvSpPr>
          <p:nvPr>
            <p:ph type="title"/>
          </p:nvPr>
        </p:nvSpPr>
        <p:spPr/>
        <p:txBody>
          <a:bodyPr/>
          <a:lstStyle/>
          <a:p>
            <a:r>
              <a:rPr lang="en-US" sz="4000" dirty="0"/>
              <a:t>Case 3: Solution – ‘CUSTOMER’ object</a:t>
            </a:r>
          </a:p>
        </p:txBody>
      </p:sp>
      <p:grpSp>
        <p:nvGrpSpPr>
          <p:cNvPr id="42" name="Group 41">
            <a:extLst>
              <a:ext uri="{FF2B5EF4-FFF2-40B4-BE49-F238E27FC236}">
                <a16:creationId xmlns:a16="http://schemas.microsoft.com/office/drawing/2014/main" id="{95ED909F-B721-4005-BF37-52461D357CD7}"/>
              </a:ext>
            </a:extLst>
          </p:cNvPr>
          <p:cNvGrpSpPr/>
          <p:nvPr/>
        </p:nvGrpSpPr>
        <p:grpSpPr>
          <a:xfrm>
            <a:off x="815292" y="1447800"/>
            <a:ext cx="7867069" cy="4949496"/>
            <a:chOff x="590744" y="1364924"/>
            <a:chExt cx="7867069" cy="4949496"/>
          </a:xfrm>
        </p:grpSpPr>
        <p:sp>
          <p:nvSpPr>
            <p:cNvPr id="5" name="Rectangle: Rounded Corners 4">
              <a:extLst>
                <a:ext uri="{FF2B5EF4-FFF2-40B4-BE49-F238E27FC236}">
                  <a16:creationId xmlns:a16="http://schemas.microsoft.com/office/drawing/2014/main" id="{244C2DC0-6CE5-45A8-A6BF-862FAB4D2948}"/>
                </a:ext>
              </a:extLst>
            </p:cNvPr>
            <p:cNvSpPr/>
            <p:nvPr/>
          </p:nvSpPr>
          <p:spPr>
            <a:xfrm>
              <a:off x="2821994" y="1364924"/>
              <a:ext cx="1455193" cy="833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Prospective</a:t>
              </a:r>
            </a:p>
          </p:txBody>
        </p:sp>
        <p:sp>
          <p:nvSpPr>
            <p:cNvPr id="10" name="Oval 9">
              <a:extLst>
                <a:ext uri="{FF2B5EF4-FFF2-40B4-BE49-F238E27FC236}">
                  <a16:creationId xmlns:a16="http://schemas.microsoft.com/office/drawing/2014/main" id="{FFB4A4D8-19A1-4783-BB92-EDBF0BFFD028}"/>
                </a:ext>
              </a:extLst>
            </p:cNvPr>
            <p:cNvSpPr/>
            <p:nvPr/>
          </p:nvSpPr>
          <p:spPr>
            <a:xfrm>
              <a:off x="1844072" y="1640047"/>
              <a:ext cx="283060" cy="283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B58EFF4-3D31-4B2B-A616-7AA72829EEA5}"/>
                </a:ext>
              </a:extLst>
            </p:cNvPr>
            <p:cNvCxnSpPr>
              <a:cxnSpLocks/>
              <a:stCxn id="10" idx="6"/>
              <a:endCxn id="5" idx="1"/>
            </p:cNvCxnSpPr>
            <p:nvPr/>
          </p:nvCxnSpPr>
          <p:spPr>
            <a:xfrm>
              <a:off x="2127132" y="1781577"/>
              <a:ext cx="694862"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8">
              <a:extLst>
                <a:ext uri="{FF2B5EF4-FFF2-40B4-BE49-F238E27FC236}">
                  <a16:creationId xmlns:a16="http://schemas.microsoft.com/office/drawing/2014/main" id="{63E5CD4F-CF8A-4CD3-B15E-C39D568754FD}"/>
                </a:ext>
              </a:extLst>
            </p:cNvPr>
            <p:cNvSpPr txBox="1">
              <a:spLocks noChangeArrowheads="1"/>
            </p:cNvSpPr>
            <p:nvPr/>
          </p:nvSpPr>
          <p:spPr bwMode="auto">
            <a:xfrm>
              <a:off x="4043773" y="2397231"/>
              <a:ext cx="32003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dirty="0">
                  <a:latin typeface="+mj-lt"/>
                </a:rPr>
                <a:t>Died OR No transaction &gt; 5 years/ </a:t>
              </a:r>
              <a:r>
                <a:rPr lang="en-US" altLang="en-US" sz="1400" b="1" dirty="0" err="1">
                  <a:latin typeface="+mj-lt"/>
                </a:rPr>
                <a:t>setArchived</a:t>
              </a:r>
              <a:r>
                <a:rPr lang="en-US" altLang="en-US" sz="1400" b="1" dirty="0">
                  <a:latin typeface="+mj-lt"/>
                </a:rPr>
                <a:t>(True)</a:t>
              </a:r>
            </a:p>
          </p:txBody>
        </p:sp>
        <p:sp>
          <p:nvSpPr>
            <p:cNvPr id="23" name="Rectangle: Rounded Corners 22">
              <a:extLst>
                <a:ext uri="{FF2B5EF4-FFF2-40B4-BE49-F238E27FC236}">
                  <a16:creationId xmlns:a16="http://schemas.microsoft.com/office/drawing/2014/main" id="{1B435731-EBE8-4BA9-A433-ACC574BC2AC5}"/>
                </a:ext>
              </a:extLst>
            </p:cNvPr>
            <p:cNvSpPr/>
            <p:nvPr/>
          </p:nvSpPr>
          <p:spPr>
            <a:xfrm>
              <a:off x="2830132" y="2784471"/>
              <a:ext cx="1455193" cy="833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Active</a:t>
              </a:r>
            </a:p>
          </p:txBody>
        </p:sp>
        <p:sp>
          <p:nvSpPr>
            <p:cNvPr id="24" name="Rectangle: Rounded Corners 23">
              <a:extLst>
                <a:ext uri="{FF2B5EF4-FFF2-40B4-BE49-F238E27FC236}">
                  <a16:creationId xmlns:a16="http://schemas.microsoft.com/office/drawing/2014/main" id="{FB4C2324-0704-490A-B9C2-F7DF8F3A4EE2}"/>
                </a:ext>
              </a:extLst>
            </p:cNvPr>
            <p:cNvSpPr/>
            <p:nvPr/>
          </p:nvSpPr>
          <p:spPr>
            <a:xfrm>
              <a:off x="2830132" y="5226873"/>
              <a:ext cx="1455193" cy="833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Warning</a:t>
              </a:r>
            </a:p>
          </p:txBody>
        </p:sp>
        <p:sp>
          <p:nvSpPr>
            <p:cNvPr id="26" name="Rectangle: Rounded Corners 25">
              <a:extLst>
                <a:ext uri="{FF2B5EF4-FFF2-40B4-BE49-F238E27FC236}">
                  <a16:creationId xmlns:a16="http://schemas.microsoft.com/office/drawing/2014/main" id="{273051AF-80E3-4CB1-A969-E35FA9A26BD3}"/>
                </a:ext>
              </a:extLst>
            </p:cNvPr>
            <p:cNvSpPr/>
            <p:nvPr/>
          </p:nvSpPr>
          <p:spPr>
            <a:xfrm>
              <a:off x="925502" y="5226872"/>
              <a:ext cx="1455193" cy="833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Preferred</a:t>
              </a:r>
            </a:p>
          </p:txBody>
        </p:sp>
        <p:cxnSp>
          <p:nvCxnSpPr>
            <p:cNvPr id="28" name="Connector: Elbow 27">
              <a:extLst>
                <a:ext uri="{FF2B5EF4-FFF2-40B4-BE49-F238E27FC236}">
                  <a16:creationId xmlns:a16="http://schemas.microsoft.com/office/drawing/2014/main" id="{96BAAB23-48E8-4E08-A209-F41CD7988C29}"/>
                </a:ext>
              </a:extLst>
            </p:cNvPr>
            <p:cNvCxnSpPr>
              <a:cxnSpLocks/>
              <a:stCxn id="24" idx="2"/>
            </p:cNvCxnSpPr>
            <p:nvPr/>
          </p:nvCxnSpPr>
          <p:spPr>
            <a:xfrm rot="5400000" flipH="1" flipV="1">
              <a:off x="4842236" y="3237277"/>
              <a:ext cx="1538394" cy="4107408"/>
            </a:xfrm>
            <a:prstGeom prst="bentConnector3">
              <a:avLst>
                <a:gd name="adj1" fmla="val -14860"/>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1BCF34F-26E6-42E6-8AC0-6E19A08BC6A6}"/>
                </a:ext>
              </a:extLst>
            </p:cNvPr>
            <p:cNvCxnSpPr>
              <a:cxnSpLocks/>
              <a:stCxn id="24" idx="3"/>
              <a:endCxn id="23" idx="3"/>
            </p:cNvCxnSpPr>
            <p:nvPr/>
          </p:nvCxnSpPr>
          <p:spPr>
            <a:xfrm flipV="1">
              <a:off x="4285325" y="3201124"/>
              <a:ext cx="12700" cy="2442402"/>
            </a:xfrm>
            <a:prstGeom prst="bentConnector3">
              <a:avLst>
                <a:gd name="adj1" fmla="val 1800000"/>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BB79DC1F-22DE-465A-8DC3-D415F431DADE}"/>
                </a:ext>
              </a:extLst>
            </p:cNvPr>
            <p:cNvCxnSpPr>
              <a:cxnSpLocks/>
              <a:stCxn id="23" idx="1"/>
              <a:endCxn id="26" idx="1"/>
            </p:cNvCxnSpPr>
            <p:nvPr/>
          </p:nvCxnSpPr>
          <p:spPr>
            <a:xfrm rot="10800000" flipV="1">
              <a:off x="925502" y="3201123"/>
              <a:ext cx="1904630" cy="2442401"/>
            </a:xfrm>
            <a:prstGeom prst="bentConnector3">
              <a:avLst>
                <a:gd name="adj1" fmla="val 11200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EFB08B9-E531-49A5-9457-5E95E88D15BD}"/>
                </a:ext>
              </a:extLst>
            </p:cNvPr>
            <p:cNvCxnSpPr>
              <a:cxnSpLocks/>
              <a:stCxn id="5" idx="2"/>
              <a:endCxn id="23" idx="0"/>
            </p:cNvCxnSpPr>
            <p:nvPr/>
          </p:nvCxnSpPr>
          <p:spPr>
            <a:xfrm>
              <a:off x="3549591" y="2198229"/>
              <a:ext cx="8138" cy="58624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E3DBBCD-F9A1-476D-90EA-E5C23D48B8D5}"/>
                </a:ext>
              </a:extLst>
            </p:cNvPr>
            <p:cNvCxnSpPr>
              <a:cxnSpLocks/>
              <a:stCxn id="23" idx="2"/>
              <a:endCxn id="24" idx="0"/>
            </p:cNvCxnSpPr>
            <p:nvPr/>
          </p:nvCxnSpPr>
          <p:spPr>
            <a:xfrm>
              <a:off x="3557729" y="3617776"/>
              <a:ext cx="0" cy="160909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extBox 18">
              <a:extLst>
                <a:ext uri="{FF2B5EF4-FFF2-40B4-BE49-F238E27FC236}">
                  <a16:creationId xmlns:a16="http://schemas.microsoft.com/office/drawing/2014/main" id="{E3E919DA-6BC4-44A8-9B70-A2DC9650A470}"/>
                </a:ext>
              </a:extLst>
            </p:cNvPr>
            <p:cNvSpPr txBox="1">
              <a:spLocks noChangeArrowheads="1"/>
            </p:cNvSpPr>
            <p:nvPr/>
          </p:nvSpPr>
          <p:spPr bwMode="auto">
            <a:xfrm>
              <a:off x="706893" y="2209800"/>
              <a:ext cx="2861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400" b="1" dirty="0">
                  <a:latin typeface="+mj-lt"/>
                </a:rPr>
                <a:t>Place first order/ </a:t>
              </a:r>
              <a:r>
                <a:rPr lang="en-US" altLang="en-US" sz="1400" b="1" dirty="0" err="1">
                  <a:latin typeface="+mj-lt"/>
                </a:rPr>
                <a:t>setActive</a:t>
              </a:r>
              <a:r>
                <a:rPr lang="en-US" altLang="en-US" sz="1400" b="1" dirty="0">
                  <a:latin typeface="+mj-lt"/>
                </a:rPr>
                <a:t>(True)</a:t>
              </a:r>
            </a:p>
          </p:txBody>
        </p:sp>
        <p:sp>
          <p:nvSpPr>
            <p:cNvPr id="63" name="TextBox 18">
              <a:extLst>
                <a:ext uri="{FF2B5EF4-FFF2-40B4-BE49-F238E27FC236}">
                  <a16:creationId xmlns:a16="http://schemas.microsoft.com/office/drawing/2014/main" id="{37BC34B8-7F65-46B6-BB59-5D5E6A8AF76E}"/>
                </a:ext>
              </a:extLst>
            </p:cNvPr>
            <p:cNvSpPr txBox="1">
              <a:spLocks noChangeArrowheads="1"/>
            </p:cNvSpPr>
            <p:nvPr/>
          </p:nvSpPr>
          <p:spPr bwMode="auto">
            <a:xfrm>
              <a:off x="2057400" y="4503736"/>
              <a:ext cx="15165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400" b="1" dirty="0">
                  <a:latin typeface="+mj-lt"/>
                </a:rPr>
                <a:t>Miss payment/</a:t>
              </a:r>
            </a:p>
            <a:p>
              <a:pPr algn="r">
                <a:spcBef>
                  <a:spcPct val="0"/>
                </a:spcBef>
                <a:buFontTx/>
                <a:buNone/>
              </a:pPr>
              <a:r>
                <a:rPr lang="en-US" altLang="en-US" sz="1400" b="1" dirty="0" err="1">
                  <a:latin typeface="+mj-lt"/>
                </a:rPr>
                <a:t>setWarning</a:t>
              </a:r>
              <a:r>
                <a:rPr lang="en-US" altLang="en-US" sz="1400" b="1" dirty="0">
                  <a:latin typeface="+mj-lt"/>
                </a:rPr>
                <a:t>(True)</a:t>
              </a:r>
            </a:p>
          </p:txBody>
        </p:sp>
        <p:sp>
          <p:nvSpPr>
            <p:cNvPr id="64" name="TextBox 18">
              <a:extLst>
                <a:ext uri="{FF2B5EF4-FFF2-40B4-BE49-F238E27FC236}">
                  <a16:creationId xmlns:a16="http://schemas.microsoft.com/office/drawing/2014/main" id="{A162CAD0-7FE1-4F98-8EE9-2F8B07091ED0}"/>
                </a:ext>
              </a:extLst>
            </p:cNvPr>
            <p:cNvSpPr txBox="1">
              <a:spLocks noChangeArrowheads="1"/>
            </p:cNvSpPr>
            <p:nvPr/>
          </p:nvSpPr>
          <p:spPr bwMode="auto">
            <a:xfrm>
              <a:off x="590744" y="2699077"/>
              <a:ext cx="23566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dirty="0">
                  <a:latin typeface="+mj-lt"/>
                </a:rPr>
                <a:t>[6 Months’ order &gt; $10,000]/ </a:t>
              </a:r>
            </a:p>
            <a:p>
              <a:pPr>
                <a:spcBef>
                  <a:spcPct val="0"/>
                </a:spcBef>
                <a:buFontTx/>
                <a:buNone/>
              </a:pPr>
              <a:r>
                <a:rPr lang="en-US" altLang="en-US" sz="1400" b="1" dirty="0" err="1">
                  <a:latin typeface="+mj-lt"/>
                </a:rPr>
                <a:t>setPreferred</a:t>
              </a:r>
              <a:r>
                <a:rPr lang="en-US" altLang="en-US" sz="1400" b="1" dirty="0">
                  <a:latin typeface="+mj-lt"/>
                </a:rPr>
                <a:t>(True)</a:t>
              </a:r>
            </a:p>
          </p:txBody>
        </p:sp>
        <p:sp>
          <p:nvSpPr>
            <p:cNvPr id="65" name="TextBox 18">
              <a:extLst>
                <a:ext uri="{FF2B5EF4-FFF2-40B4-BE49-F238E27FC236}">
                  <a16:creationId xmlns:a16="http://schemas.microsoft.com/office/drawing/2014/main" id="{2861DA61-784D-4775-BA9A-D8A2ABABCE28}"/>
                </a:ext>
              </a:extLst>
            </p:cNvPr>
            <p:cNvSpPr txBox="1">
              <a:spLocks noChangeArrowheads="1"/>
            </p:cNvSpPr>
            <p:nvPr/>
          </p:nvSpPr>
          <p:spPr bwMode="auto">
            <a:xfrm>
              <a:off x="4506532" y="5791200"/>
              <a:ext cx="28611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dirty="0">
                  <a:latin typeface="+mj-lt"/>
                </a:rPr>
                <a:t>Not paid even after warning/ </a:t>
              </a:r>
              <a:r>
                <a:rPr lang="en-US" altLang="en-US" sz="1400" b="1" dirty="0" err="1">
                  <a:latin typeface="+mj-lt"/>
                </a:rPr>
                <a:t>setLegal</a:t>
              </a:r>
              <a:r>
                <a:rPr lang="en-US" altLang="en-US" sz="1400" b="1" dirty="0">
                  <a:latin typeface="+mj-lt"/>
                </a:rPr>
                <a:t>(True)</a:t>
              </a:r>
            </a:p>
          </p:txBody>
        </p:sp>
        <p:sp>
          <p:nvSpPr>
            <p:cNvPr id="67" name="TextBox 18">
              <a:extLst>
                <a:ext uri="{FF2B5EF4-FFF2-40B4-BE49-F238E27FC236}">
                  <a16:creationId xmlns:a16="http://schemas.microsoft.com/office/drawing/2014/main" id="{9E035C42-4838-40DB-8CBB-C171BE59CECE}"/>
                </a:ext>
              </a:extLst>
            </p:cNvPr>
            <p:cNvSpPr txBox="1">
              <a:spLocks noChangeArrowheads="1"/>
            </p:cNvSpPr>
            <p:nvPr/>
          </p:nvSpPr>
          <p:spPr bwMode="auto">
            <a:xfrm>
              <a:off x="4506532" y="4496527"/>
              <a:ext cx="16346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b="1" dirty="0">
                  <a:latin typeface="+mj-lt"/>
                </a:rPr>
                <a:t>Paid after warning/ </a:t>
              </a:r>
              <a:r>
                <a:rPr lang="en-US" altLang="en-US" sz="1400" b="1" dirty="0" err="1">
                  <a:latin typeface="+mj-lt"/>
                </a:rPr>
                <a:t>setWarning</a:t>
              </a:r>
              <a:r>
                <a:rPr lang="en-US" altLang="en-US" sz="1400" b="1" dirty="0">
                  <a:latin typeface="+mj-lt"/>
                </a:rPr>
                <a:t>(False)</a:t>
              </a:r>
            </a:p>
          </p:txBody>
        </p:sp>
        <p:grpSp>
          <p:nvGrpSpPr>
            <p:cNvPr id="34" name="Group 33">
              <a:extLst>
                <a:ext uri="{FF2B5EF4-FFF2-40B4-BE49-F238E27FC236}">
                  <a16:creationId xmlns:a16="http://schemas.microsoft.com/office/drawing/2014/main" id="{A57BE978-5AFD-4DF2-B680-8E70E3DC22B2}"/>
                </a:ext>
              </a:extLst>
            </p:cNvPr>
            <p:cNvGrpSpPr/>
            <p:nvPr/>
          </p:nvGrpSpPr>
          <p:grpSpPr>
            <a:xfrm>
              <a:off x="6937540" y="2789384"/>
              <a:ext cx="272723" cy="272723"/>
              <a:chOff x="7231361" y="2686197"/>
              <a:chExt cx="272723" cy="272723"/>
            </a:xfrm>
          </p:grpSpPr>
          <p:sp>
            <p:nvSpPr>
              <p:cNvPr id="33" name="Flowchart: Connector 32">
                <a:extLst>
                  <a:ext uri="{FF2B5EF4-FFF2-40B4-BE49-F238E27FC236}">
                    <a16:creationId xmlns:a16="http://schemas.microsoft.com/office/drawing/2014/main" id="{620764F6-28CC-4117-99CD-5E213D2BE3C2}"/>
                  </a:ext>
                </a:extLst>
              </p:cNvPr>
              <p:cNvSpPr/>
              <p:nvPr/>
            </p:nvSpPr>
            <p:spPr>
              <a:xfrm>
                <a:off x="7291846" y="2749558"/>
                <a:ext cx="151755" cy="15175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a:extLst>
                  <a:ext uri="{FF2B5EF4-FFF2-40B4-BE49-F238E27FC236}">
                    <a16:creationId xmlns:a16="http://schemas.microsoft.com/office/drawing/2014/main" id="{6283B2FB-86BB-43CB-B6EF-4BF1167DC330}"/>
                  </a:ext>
                </a:extLst>
              </p:cNvPr>
              <p:cNvSpPr/>
              <p:nvPr/>
            </p:nvSpPr>
            <p:spPr>
              <a:xfrm>
                <a:off x="7231361" y="2686197"/>
                <a:ext cx="272723" cy="272723"/>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Arrow Connector 37">
              <a:extLst>
                <a:ext uri="{FF2B5EF4-FFF2-40B4-BE49-F238E27FC236}">
                  <a16:creationId xmlns:a16="http://schemas.microsoft.com/office/drawing/2014/main" id="{D1CB62C6-29B7-4894-962F-6D766527346F}"/>
                </a:ext>
              </a:extLst>
            </p:cNvPr>
            <p:cNvCxnSpPr/>
            <p:nvPr/>
          </p:nvCxnSpPr>
          <p:spPr>
            <a:xfrm>
              <a:off x="4277187" y="2901313"/>
              <a:ext cx="266035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TextBox 18">
              <a:extLst>
                <a:ext uri="{FF2B5EF4-FFF2-40B4-BE49-F238E27FC236}">
                  <a16:creationId xmlns:a16="http://schemas.microsoft.com/office/drawing/2014/main" id="{42F861D6-9544-4316-8B65-EFC4DDAF0A79}"/>
                </a:ext>
              </a:extLst>
            </p:cNvPr>
            <p:cNvSpPr txBox="1">
              <a:spLocks noChangeArrowheads="1"/>
            </p:cNvSpPr>
            <p:nvPr/>
          </p:nvSpPr>
          <p:spPr bwMode="auto">
            <a:xfrm>
              <a:off x="842252" y="3422324"/>
              <a:ext cx="18182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400" b="1" dirty="0">
                  <a:latin typeface="+mj-lt"/>
                </a:rPr>
                <a:t>Miss 2 payments/ </a:t>
              </a:r>
              <a:r>
                <a:rPr lang="en-US" altLang="en-US" sz="1400" b="1" dirty="0" err="1">
                  <a:latin typeface="+mj-lt"/>
                </a:rPr>
                <a:t>setPreferred</a:t>
              </a:r>
              <a:r>
                <a:rPr lang="en-US" altLang="en-US" sz="1400" b="1" dirty="0">
                  <a:latin typeface="+mj-lt"/>
                </a:rPr>
                <a:t>(False)</a:t>
              </a:r>
            </a:p>
          </p:txBody>
        </p:sp>
        <p:grpSp>
          <p:nvGrpSpPr>
            <p:cNvPr id="51" name="Group 50">
              <a:extLst>
                <a:ext uri="{FF2B5EF4-FFF2-40B4-BE49-F238E27FC236}">
                  <a16:creationId xmlns:a16="http://schemas.microsoft.com/office/drawing/2014/main" id="{DB55D130-8CCE-48D4-A3E8-3F7894E8ABA5}"/>
                </a:ext>
              </a:extLst>
            </p:cNvPr>
            <p:cNvGrpSpPr/>
            <p:nvPr/>
          </p:nvGrpSpPr>
          <p:grpSpPr>
            <a:xfrm>
              <a:off x="7536865" y="4249061"/>
              <a:ext cx="272723" cy="272723"/>
              <a:chOff x="7231361" y="2686197"/>
              <a:chExt cx="272723" cy="272723"/>
            </a:xfrm>
          </p:grpSpPr>
          <p:sp>
            <p:nvSpPr>
              <p:cNvPr id="53" name="Flowchart: Connector 52">
                <a:extLst>
                  <a:ext uri="{FF2B5EF4-FFF2-40B4-BE49-F238E27FC236}">
                    <a16:creationId xmlns:a16="http://schemas.microsoft.com/office/drawing/2014/main" id="{525D0DFA-E2EF-416B-B3A9-4DC2C8C8C23D}"/>
                  </a:ext>
                </a:extLst>
              </p:cNvPr>
              <p:cNvSpPr/>
              <p:nvPr/>
            </p:nvSpPr>
            <p:spPr>
              <a:xfrm>
                <a:off x="7291846" y="2749558"/>
                <a:ext cx="151755" cy="15175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a:extLst>
                  <a:ext uri="{FF2B5EF4-FFF2-40B4-BE49-F238E27FC236}">
                    <a16:creationId xmlns:a16="http://schemas.microsoft.com/office/drawing/2014/main" id="{4AA3ECC6-5625-4502-93F8-BBC94171AAE3}"/>
                  </a:ext>
                </a:extLst>
              </p:cNvPr>
              <p:cNvSpPr/>
              <p:nvPr/>
            </p:nvSpPr>
            <p:spPr>
              <a:xfrm>
                <a:off x="7231361" y="2686197"/>
                <a:ext cx="272723" cy="272723"/>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18">
              <a:extLst>
                <a:ext uri="{FF2B5EF4-FFF2-40B4-BE49-F238E27FC236}">
                  <a16:creationId xmlns:a16="http://schemas.microsoft.com/office/drawing/2014/main" id="{F718D263-FE69-4E86-9992-A53713DF3BD7}"/>
                </a:ext>
              </a:extLst>
            </p:cNvPr>
            <p:cNvSpPr txBox="1">
              <a:spLocks noChangeArrowheads="1"/>
            </p:cNvSpPr>
            <p:nvPr/>
          </p:nvSpPr>
          <p:spPr bwMode="auto">
            <a:xfrm>
              <a:off x="7244172" y="2759345"/>
              <a:ext cx="12136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dirty="0">
                  <a:latin typeface="+mj-lt"/>
                </a:rPr>
                <a:t>Archived</a:t>
              </a:r>
            </a:p>
          </p:txBody>
        </p:sp>
        <p:sp>
          <p:nvSpPr>
            <p:cNvPr id="56" name="TextBox 18">
              <a:extLst>
                <a:ext uri="{FF2B5EF4-FFF2-40B4-BE49-F238E27FC236}">
                  <a16:creationId xmlns:a16="http://schemas.microsoft.com/office/drawing/2014/main" id="{77835DE5-F251-41EB-8082-B995F5E3454A}"/>
                </a:ext>
              </a:extLst>
            </p:cNvPr>
            <p:cNvSpPr txBox="1">
              <a:spLocks noChangeArrowheads="1"/>
            </p:cNvSpPr>
            <p:nvPr/>
          </p:nvSpPr>
          <p:spPr bwMode="auto">
            <a:xfrm>
              <a:off x="6896663" y="3910507"/>
              <a:ext cx="15369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dirty="0">
                  <a:latin typeface="+mj-lt"/>
                </a:rPr>
                <a:t>Legal</a:t>
              </a:r>
            </a:p>
          </p:txBody>
        </p:sp>
        <p:cxnSp>
          <p:nvCxnSpPr>
            <p:cNvPr id="40" name="Straight Arrow Connector 39">
              <a:extLst>
                <a:ext uri="{FF2B5EF4-FFF2-40B4-BE49-F238E27FC236}">
                  <a16:creationId xmlns:a16="http://schemas.microsoft.com/office/drawing/2014/main" id="{D0A53021-C9BD-43E2-9AB3-FEE97A63BC55}"/>
                </a:ext>
              </a:extLst>
            </p:cNvPr>
            <p:cNvCxnSpPr/>
            <p:nvPr/>
          </p:nvCxnSpPr>
          <p:spPr>
            <a:xfrm flipV="1">
              <a:off x="1295400" y="3617776"/>
              <a:ext cx="1534732" cy="160909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5042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E5DBA07-E244-42A9-A58C-68E55E64A0D9}"/>
              </a:ext>
            </a:extLst>
          </p:cNvPr>
          <p:cNvSpPr>
            <a:spLocks noGrp="1"/>
          </p:cNvSpPr>
          <p:nvPr>
            <p:ph type="title"/>
          </p:nvPr>
        </p:nvSpPr>
        <p:spPr/>
        <p:txBody>
          <a:bodyPr/>
          <a:lstStyle/>
          <a:p>
            <a:r>
              <a:rPr lang="en-US" altLang="en-US"/>
              <a:t>Case Studies</a:t>
            </a:r>
          </a:p>
        </p:txBody>
      </p:sp>
      <p:sp>
        <p:nvSpPr>
          <p:cNvPr id="3" name="Content Placeholder 2">
            <a:extLst>
              <a:ext uri="{FF2B5EF4-FFF2-40B4-BE49-F238E27FC236}">
                <a16:creationId xmlns:a16="http://schemas.microsoft.com/office/drawing/2014/main" id="{CA12B5B3-48BC-4B08-A09D-EC267EDD345E}"/>
              </a:ext>
            </a:extLst>
          </p:cNvPr>
          <p:cNvSpPr>
            <a:spLocks noGrp="1"/>
          </p:cNvSpPr>
          <p:nvPr>
            <p:ph idx="1"/>
          </p:nvPr>
        </p:nvSpPr>
        <p:spPr>
          <a:xfrm>
            <a:off x="457200" y="1600200"/>
            <a:ext cx="8229600" cy="5029200"/>
          </a:xfrm>
        </p:spPr>
        <p:txBody>
          <a:bodyPr>
            <a:normAutofit fontScale="62500" lnSpcReduction="20000"/>
          </a:bodyPr>
          <a:lstStyle/>
          <a:p>
            <a:pPr>
              <a:defRPr/>
            </a:pPr>
            <a:r>
              <a:rPr lang="en-US" b="1" dirty="0"/>
              <a:t>Case 4: </a:t>
            </a:r>
            <a:r>
              <a:rPr lang="en-US" b="1" dirty="0" err="1"/>
              <a:t>Statechart</a:t>
            </a:r>
            <a:r>
              <a:rPr lang="en-US" b="1" dirty="0"/>
              <a:t> diagram for ‘STUDENT’</a:t>
            </a:r>
            <a:endParaRPr lang="en-US" dirty="0"/>
          </a:p>
          <a:p>
            <a:pPr>
              <a:defRPr/>
            </a:pPr>
            <a:r>
              <a:rPr lang="en-US" dirty="0"/>
              <a:t>A student object is created as prospective student when he submits the admission form to a university. Student information is verified against the admission requirements and if he meets all requirements, he is asked to sit for an admission test as an examinee. But if the student doesn’t meet the requirements or fails in the admission test, he is rejected, and the student object is deleted permanently from the system. Students who pass in the admission exam are called for viva as viva candidates. If the student passes the viva and get admitted, the student is in freshman status. After successful completion of the first semester, the student becomes regular. Each semester the student grade is evaluated and in case of low CGPA (less than 2.5), a regular student becomes a probation student. If the CGPA of a probation student doesn’t improve the studentship is cancelled from the university. On the other hand if the student </a:t>
            </a:r>
            <a:r>
              <a:rPr lang="en-US" dirty="0" err="1"/>
              <a:t>CGPA</a:t>
            </a:r>
            <a:r>
              <a:rPr lang="en-US" dirty="0"/>
              <a:t> improves to 2.5 or above, they become regular student again. High </a:t>
            </a:r>
            <a:r>
              <a:rPr lang="en-US" dirty="0" err="1"/>
              <a:t>CGPA</a:t>
            </a:r>
            <a:r>
              <a:rPr lang="en-US" dirty="0"/>
              <a:t> students are granted scholarships provided that they apply for it and fulfill the requirements. After successful completion of all courses a regular (or scholarship) student becomes a graduate student and all the information of a graduate student is archived for ever.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FD3450B-C3DA-4FB4-8D1B-C8DF28610F83}"/>
              </a:ext>
            </a:extLst>
          </p:cNvPr>
          <p:cNvSpPr>
            <a:spLocks noGrp="1"/>
          </p:cNvSpPr>
          <p:nvPr>
            <p:ph type="title"/>
          </p:nvPr>
        </p:nvSpPr>
        <p:spPr/>
        <p:txBody>
          <a:bodyPr/>
          <a:lstStyle/>
          <a:p>
            <a:pPr eaLnBrk="1" hangingPunct="1"/>
            <a:r>
              <a:rPr lang="en-US" altLang="en-US">
                <a:cs typeface="Times New Roman" panose="02020603050405020304" pitchFamily="18" charset="0"/>
              </a:rPr>
              <a:t>Introduction</a:t>
            </a:r>
            <a:endParaRPr lang="en-US" altLang="en-US"/>
          </a:p>
        </p:txBody>
      </p:sp>
      <p:sp>
        <p:nvSpPr>
          <p:cNvPr id="4099" name="Content Placeholder 2">
            <a:extLst>
              <a:ext uri="{FF2B5EF4-FFF2-40B4-BE49-F238E27FC236}">
                <a16:creationId xmlns:a16="http://schemas.microsoft.com/office/drawing/2014/main" id="{C8BCF213-A9E6-45A9-909C-A3DCA00E623F}"/>
              </a:ext>
            </a:extLst>
          </p:cNvPr>
          <p:cNvSpPr>
            <a:spLocks noGrp="1"/>
          </p:cNvSpPr>
          <p:nvPr>
            <p:ph idx="1"/>
          </p:nvPr>
        </p:nvSpPr>
        <p:spPr/>
        <p:txBody>
          <a:bodyPr>
            <a:normAutofit fontScale="70000" lnSpcReduction="20000"/>
          </a:bodyPr>
          <a:lstStyle/>
          <a:p>
            <a:pPr>
              <a:defRPr/>
            </a:pPr>
            <a:r>
              <a:rPr lang="en-US" b="1" dirty="0"/>
              <a:t>State diagrams addresses dynamic aspects of systems. </a:t>
            </a:r>
            <a:r>
              <a:rPr lang="en-US" dirty="0"/>
              <a:t>A state diagram shows a state machine to model the lifetime of an object. </a:t>
            </a:r>
          </a:p>
          <a:p>
            <a:pPr>
              <a:defRPr/>
            </a:pPr>
            <a:r>
              <a:rPr lang="en-US" b="1" dirty="0"/>
              <a:t>A state diagram shows flow of control from state to state within a single object.</a:t>
            </a:r>
          </a:p>
          <a:p>
            <a:pPr>
              <a:defRPr/>
            </a:pPr>
            <a:r>
              <a:rPr lang="en-US" dirty="0"/>
              <a:t>This involves modeling the behavior of reactive objects. A reactive object is one whose behavior is best characterized by its response to events dispatched from outside its context. </a:t>
            </a:r>
          </a:p>
          <a:p>
            <a:pPr>
              <a:defRPr/>
            </a:pPr>
            <a:r>
              <a:rPr lang="en-US" b="1" dirty="0"/>
              <a:t>The </a:t>
            </a:r>
            <a:r>
              <a:rPr lang="en-US" b="1" dirty="0" err="1"/>
              <a:t>Statechart</a:t>
            </a:r>
            <a:r>
              <a:rPr lang="en-US" b="1" dirty="0"/>
              <a:t> describes the life of an object in terms of the events that trigger changes in the object’s </a:t>
            </a:r>
            <a:r>
              <a:rPr lang="en-US" b="1" i="1" dirty="0"/>
              <a:t>state. </a:t>
            </a:r>
            <a:endParaRPr lang="en-US" b="1" dirty="0"/>
          </a:p>
          <a:p>
            <a:pPr>
              <a:defRPr/>
            </a:pPr>
            <a:r>
              <a:rPr lang="en-US" b="1" dirty="0"/>
              <a:t>The </a:t>
            </a:r>
            <a:r>
              <a:rPr lang="en-US" b="1" i="1" dirty="0"/>
              <a:t>state </a:t>
            </a:r>
            <a:r>
              <a:rPr lang="en-US" b="1" dirty="0"/>
              <a:t>of the object is simply its current condition. That condition is reflected in the values of the attributes that describe that object. </a:t>
            </a:r>
          </a:p>
          <a:p>
            <a:pPr>
              <a:defRPr/>
            </a:pPr>
            <a:r>
              <a:rPr lang="en-US" dirty="0"/>
              <a:t>There are behaviors in the system that alter those attribute values.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063199A-BCBC-4706-8DA0-F689C6AE3B42}"/>
              </a:ext>
            </a:extLst>
          </p:cNvPr>
          <p:cNvSpPr>
            <a:spLocks noGrp="1"/>
          </p:cNvSpPr>
          <p:nvPr>
            <p:ph type="title"/>
          </p:nvPr>
        </p:nvSpPr>
        <p:spPr/>
        <p:txBody>
          <a:bodyPr/>
          <a:lstStyle/>
          <a:p>
            <a:r>
              <a:rPr lang="en-US" altLang="en-US"/>
              <a:t>Elements</a:t>
            </a:r>
          </a:p>
        </p:txBody>
      </p:sp>
      <p:sp>
        <p:nvSpPr>
          <p:cNvPr id="5123" name="Content Placeholder 2">
            <a:extLst>
              <a:ext uri="{FF2B5EF4-FFF2-40B4-BE49-F238E27FC236}">
                <a16:creationId xmlns:a16="http://schemas.microsoft.com/office/drawing/2014/main" id="{92C56450-AFAD-42A6-AC55-F9CF024AD747}"/>
              </a:ext>
            </a:extLst>
          </p:cNvPr>
          <p:cNvSpPr>
            <a:spLocks noGrp="1"/>
          </p:cNvSpPr>
          <p:nvPr>
            <p:ph idx="1"/>
          </p:nvPr>
        </p:nvSpPr>
        <p:spPr/>
        <p:txBody>
          <a:bodyPr/>
          <a:lstStyle/>
          <a:p>
            <a:r>
              <a:rPr lang="en-US" altLang="en-US"/>
              <a:t>State diagrams commonly contain:</a:t>
            </a:r>
          </a:p>
          <a:p>
            <a:pPr lvl="1"/>
            <a:r>
              <a:rPr lang="en-US" altLang="en-US"/>
              <a:t>State machine</a:t>
            </a:r>
          </a:p>
          <a:p>
            <a:pPr lvl="1"/>
            <a:r>
              <a:rPr lang="en-US" altLang="en-US"/>
              <a:t>Initial State</a:t>
            </a:r>
          </a:p>
          <a:p>
            <a:pPr lvl="1"/>
            <a:r>
              <a:rPr lang="en-US" altLang="en-US"/>
              <a:t>Transition</a:t>
            </a:r>
          </a:p>
          <a:p>
            <a:pPr lvl="1"/>
            <a:r>
              <a:rPr lang="en-US" altLang="en-US"/>
              <a:t>Event/ 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0C85A78-DED7-422D-ACB9-CEF339C4B8B7}"/>
              </a:ext>
            </a:extLst>
          </p:cNvPr>
          <p:cNvSpPr>
            <a:spLocks noGrp="1"/>
          </p:cNvSpPr>
          <p:nvPr>
            <p:ph type="title"/>
          </p:nvPr>
        </p:nvSpPr>
        <p:spPr/>
        <p:txBody>
          <a:bodyPr/>
          <a:lstStyle/>
          <a:p>
            <a:r>
              <a:rPr lang="en-US" altLang="en-US"/>
              <a:t>State, Initial State, Transition</a:t>
            </a:r>
          </a:p>
        </p:txBody>
      </p:sp>
      <p:sp>
        <p:nvSpPr>
          <p:cNvPr id="6147" name="Content Placeholder 2">
            <a:extLst>
              <a:ext uri="{FF2B5EF4-FFF2-40B4-BE49-F238E27FC236}">
                <a16:creationId xmlns:a16="http://schemas.microsoft.com/office/drawing/2014/main" id="{CB8688F5-D685-4E71-B091-A1A2086D9BF4}"/>
              </a:ext>
            </a:extLst>
          </p:cNvPr>
          <p:cNvSpPr>
            <a:spLocks noGrp="1"/>
          </p:cNvSpPr>
          <p:nvPr>
            <p:ph idx="1"/>
          </p:nvPr>
        </p:nvSpPr>
        <p:spPr/>
        <p:txBody>
          <a:bodyPr/>
          <a:lstStyle/>
          <a:p>
            <a:r>
              <a:rPr lang="en-US" altLang="en-US" sz="2400"/>
              <a:t>State:</a:t>
            </a:r>
          </a:p>
          <a:p>
            <a:endParaRPr lang="en-US" altLang="en-US" sz="2400"/>
          </a:p>
          <a:p>
            <a:endParaRPr lang="en-US" altLang="en-US" sz="2400"/>
          </a:p>
          <a:p>
            <a:r>
              <a:rPr lang="en-US" altLang="en-US" sz="2400"/>
              <a:t>Initial State: The initial state indicates the state in which an object is created or constructed. </a:t>
            </a:r>
          </a:p>
          <a:p>
            <a:endParaRPr lang="en-US" altLang="en-US" sz="2400"/>
          </a:p>
          <a:p>
            <a:endParaRPr lang="en-US" altLang="en-US" sz="2400"/>
          </a:p>
          <a:p>
            <a:endParaRPr lang="en-US" altLang="en-US" sz="2400"/>
          </a:p>
          <a:p>
            <a:r>
              <a:rPr lang="en-US" altLang="en-US" sz="2400"/>
              <a:t>Transition:</a:t>
            </a:r>
          </a:p>
          <a:p>
            <a:endParaRPr lang="en-US" altLang="en-US" sz="1800"/>
          </a:p>
        </p:txBody>
      </p:sp>
      <p:pic>
        <p:nvPicPr>
          <p:cNvPr id="6148" name="Picture 1">
            <a:extLst>
              <a:ext uri="{FF2B5EF4-FFF2-40B4-BE49-F238E27FC236}">
                <a16:creationId xmlns:a16="http://schemas.microsoft.com/office/drawing/2014/main" id="{D1FDCE73-E1E8-4CF4-B10A-1B55C52D19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16764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2">
            <a:extLst>
              <a:ext uri="{FF2B5EF4-FFF2-40B4-BE49-F238E27FC236}">
                <a16:creationId xmlns:a16="http://schemas.microsoft.com/office/drawing/2014/main" id="{F0FFC9B5-354E-4CC3-AFDA-E4315FCA77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3657600"/>
            <a:ext cx="44021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a:extLst>
              <a:ext uri="{FF2B5EF4-FFF2-40B4-BE49-F238E27FC236}">
                <a16:creationId xmlns:a16="http://schemas.microsoft.com/office/drawing/2014/main" id="{9B613147-6679-40E0-B4E2-09200583F3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486400"/>
            <a:ext cx="621982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EF8506C-4605-4EDF-9D95-2C076C736289}"/>
              </a:ext>
            </a:extLst>
          </p:cNvPr>
          <p:cNvSpPr>
            <a:spLocks noGrp="1"/>
          </p:cNvSpPr>
          <p:nvPr>
            <p:ph type="title"/>
          </p:nvPr>
        </p:nvSpPr>
        <p:spPr/>
        <p:txBody>
          <a:bodyPr/>
          <a:lstStyle/>
          <a:p>
            <a:r>
              <a:rPr lang="en-US" altLang="en-US"/>
              <a:t>Event / Action</a:t>
            </a:r>
          </a:p>
        </p:txBody>
      </p:sp>
      <p:sp>
        <p:nvSpPr>
          <p:cNvPr id="7171" name="Content Placeholder 2">
            <a:extLst>
              <a:ext uri="{FF2B5EF4-FFF2-40B4-BE49-F238E27FC236}">
                <a16:creationId xmlns:a16="http://schemas.microsoft.com/office/drawing/2014/main" id="{6E14826F-08CC-47B4-8DBD-5CA07CF44006}"/>
              </a:ext>
            </a:extLst>
          </p:cNvPr>
          <p:cNvSpPr>
            <a:spLocks noGrp="1"/>
          </p:cNvSpPr>
          <p:nvPr>
            <p:ph idx="1"/>
          </p:nvPr>
        </p:nvSpPr>
        <p:spPr/>
        <p:txBody>
          <a:bodyPr/>
          <a:lstStyle/>
          <a:p>
            <a:r>
              <a:rPr lang="en-US" altLang="en-US" sz="2400" dirty="0"/>
              <a:t>Event: The reason of Transition</a:t>
            </a:r>
          </a:p>
          <a:p>
            <a:r>
              <a:rPr lang="en-US" altLang="en-US" sz="2400" dirty="0"/>
              <a:t>Action: An action is associated with an event. An action is the behavior that is triggered by the event, and it is the behavior that actually changes the attributes that define the state of the object. </a:t>
            </a:r>
            <a:r>
              <a:rPr lang="en-US" altLang="en-US" sz="2400" b="1" dirty="0"/>
              <a:t>An action is an atomic task, and as such it cannot be broken into component tasks, nor can it be interrupted. There are no break points within it and, furthermore, stopping it midway would leave the object state undefined.</a:t>
            </a:r>
          </a:p>
        </p:txBody>
      </p:sp>
      <p:pic>
        <p:nvPicPr>
          <p:cNvPr id="7172" name="Picture 2">
            <a:extLst>
              <a:ext uri="{FF2B5EF4-FFF2-40B4-BE49-F238E27FC236}">
                <a16:creationId xmlns:a16="http://schemas.microsoft.com/office/drawing/2014/main" id="{5625C62F-B169-4209-9268-CC1A7EB542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178425"/>
            <a:ext cx="64770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0717275-4278-4C8D-99FC-9AF6D92B5EA5}"/>
              </a:ext>
            </a:extLst>
          </p:cNvPr>
          <p:cNvSpPr>
            <a:spLocks noGrp="1"/>
          </p:cNvSpPr>
          <p:nvPr>
            <p:ph type="title"/>
          </p:nvPr>
        </p:nvSpPr>
        <p:spPr/>
        <p:txBody>
          <a:bodyPr/>
          <a:lstStyle/>
          <a:p>
            <a:r>
              <a:rPr lang="en-US" altLang="en-US"/>
              <a:t>Final State</a:t>
            </a:r>
          </a:p>
        </p:txBody>
      </p:sp>
      <p:sp>
        <p:nvSpPr>
          <p:cNvPr id="8195" name="Content Placeholder 2">
            <a:extLst>
              <a:ext uri="{FF2B5EF4-FFF2-40B4-BE49-F238E27FC236}">
                <a16:creationId xmlns:a16="http://schemas.microsoft.com/office/drawing/2014/main" id="{25EA3CA9-92D8-44AE-A15E-1FA0AC707596}"/>
              </a:ext>
            </a:extLst>
          </p:cNvPr>
          <p:cNvSpPr>
            <a:spLocks noGrp="1"/>
          </p:cNvSpPr>
          <p:nvPr>
            <p:ph idx="1"/>
          </p:nvPr>
        </p:nvSpPr>
        <p:spPr/>
        <p:txBody>
          <a:bodyPr/>
          <a:lstStyle/>
          <a:p>
            <a:r>
              <a:rPr lang="en-US" altLang="en-US" sz="2400" b="1" dirty="0"/>
              <a:t>An object may reach a </a:t>
            </a:r>
            <a:r>
              <a:rPr lang="en-US" altLang="en-US" sz="2400" b="1" i="1" dirty="0"/>
              <a:t>final </a:t>
            </a:r>
            <a:r>
              <a:rPr lang="en-US" altLang="en-US" sz="2400" b="1" dirty="0"/>
              <a:t>state from which it may not return to an active state. In other words, you would never see an arrow going out of this state. You may still see it and it may still exist, but you can no longer alter its state. The final state may also mean that the object has actually been deleted.</a:t>
            </a:r>
          </a:p>
        </p:txBody>
      </p:sp>
      <p:pic>
        <p:nvPicPr>
          <p:cNvPr id="8196" name="Picture 1">
            <a:extLst>
              <a:ext uri="{FF2B5EF4-FFF2-40B4-BE49-F238E27FC236}">
                <a16:creationId xmlns:a16="http://schemas.microsoft.com/office/drawing/2014/main" id="{7547BDF5-3EEE-41E5-9D3E-A27446AF75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657600"/>
            <a:ext cx="441483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2ECAC7B-3147-4F1D-BA71-A3941713E9F9}"/>
              </a:ext>
            </a:extLst>
          </p:cNvPr>
          <p:cNvSpPr>
            <a:spLocks noGrp="1"/>
          </p:cNvSpPr>
          <p:nvPr>
            <p:ph type="title"/>
          </p:nvPr>
        </p:nvSpPr>
        <p:spPr>
          <a:xfrm>
            <a:off x="333376" y="274638"/>
            <a:ext cx="8353424" cy="1020762"/>
          </a:xfrm>
        </p:spPr>
        <p:txBody>
          <a:bodyPr/>
          <a:lstStyle/>
          <a:p>
            <a:r>
              <a:rPr lang="en-US" altLang="en-US" sz="3200" dirty="0"/>
              <a:t>Example – </a:t>
            </a:r>
            <a:r>
              <a:rPr lang="en-US" altLang="en-US" sz="3200" b="1" dirty="0"/>
              <a:t>Problem Statement (Page 206)</a:t>
            </a:r>
            <a:endParaRPr lang="en-US" altLang="en-US" sz="3200" dirty="0"/>
          </a:p>
        </p:txBody>
      </p:sp>
      <p:pic>
        <p:nvPicPr>
          <p:cNvPr id="10243" name="Picture 1">
            <a:extLst>
              <a:ext uri="{FF2B5EF4-FFF2-40B4-BE49-F238E27FC236}">
                <a16:creationId xmlns:a16="http://schemas.microsoft.com/office/drawing/2014/main" id="{86DEE72B-F7D2-42B8-936E-A38F1AA235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3499" y="1981200"/>
            <a:ext cx="5447126"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638C720C-1897-467B-8813-FCE506FBF111}"/>
              </a:ext>
            </a:extLst>
          </p:cNvPr>
          <p:cNvSpPr>
            <a:spLocks noGrp="1"/>
          </p:cNvSpPr>
          <p:nvPr>
            <p:ph idx="1"/>
          </p:nvPr>
        </p:nvSpPr>
        <p:spPr>
          <a:xfrm>
            <a:off x="333375" y="1295400"/>
            <a:ext cx="2906299" cy="5318442"/>
          </a:xfrm>
          <a:solidFill>
            <a:schemeClr val="bg1">
              <a:lumMod val="95000"/>
            </a:schemeClr>
          </a:solidFill>
        </p:spPr>
        <p:txBody>
          <a:bodyPr>
            <a:normAutofit fontScale="70000" lnSpcReduction="20000"/>
          </a:bodyPr>
          <a:lstStyle/>
          <a:p>
            <a:pPr marL="0" indent="0">
              <a:buNone/>
              <a:defRPr/>
            </a:pPr>
            <a:r>
              <a:rPr lang="en-US" altLang="en-US" sz="2400" b="1" dirty="0"/>
              <a:t>Case Study:</a:t>
            </a:r>
          </a:p>
          <a:p>
            <a:pPr marL="0" indent="0">
              <a:buNone/>
              <a:defRPr/>
            </a:pPr>
            <a:r>
              <a:rPr lang="en-US" altLang="en-US" sz="2400" dirty="0"/>
              <a:t>We track current customer status to help avoid uncollectable receivables and identify customers worthy of preferred treatment. All customers are initially set up as prospects, but when they place their first order, they are considered to be active. If a customer doesn’t pay an invoice on time, he is placed on probation. If he does pay on time and has ordered more than $10,000 in the previous six months, he warrants preferred status. Preferred status may be changed only if the customer is late on two or more payments. Then he returns to active status rather than probation, giving him the benefit of the doubt based on his preferred history.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E1C781E-9707-430C-B28C-BDFB6D257647}"/>
              </a:ext>
            </a:extLst>
          </p:cNvPr>
          <p:cNvSpPr>
            <a:spLocks noGrp="1"/>
          </p:cNvSpPr>
          <p:nvPr>
            <p:ph type="title"/>
          </p:nvPr>
        </p:nvSpPr>
        <p:spPr/>
        <p:txBody>
          <a:bodyPr/>
          <a:lstStyle/>
          <a:p>
            <a:r>
              <a:rPr lang="en-US" altLang="en-US" dirty="0"/>
              <a:t>Internal Events/ Do Activity</a:t>
            </a:r>
          </a:p>
        </p:txBody>
      </p:sp>
      <p:pic>
        <p:nvPicPr>
          <p:cNvPr id="11267" name="Picture 2">
            <a:extLst>
              <a:ext uri="{FF2B5EF4-FFF2-40B4-BE49-F238E27FC236}">
                <a16:creationId xmlns:a16="http://schemas.microsoft.com/office/drawing/2014/main" id="{5F99CFD0-DF1F-4950-8106-793D80327A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3450" y="1627188"/>
            <a:ext cx="47371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EBCBD15-9B9A-4FDA-BC12-40E5B4B8A641}"/>
              </a:ext>
            </a:extLst>
          </p:cNvPr>
          <p:cNvSpPr>
            <a:spLocks noGrp="1"/>
          </p:cNvSpPr>
          <p:nvPr>
            <p:ph type="title"/>
          </p:nvPr>
        </p:nvSpPr>
        <p:spPr/>
        <p:txBody>
          <a:bodyPr/>
          <a:lstStyle/>
          <a:p>
            <a:r>
              <a:rPr lang="en-US" altLang="en-US"/>
              <a:t>Entry Actions</a:t>
            </a:r>
          </a:p>
        </p:txBody>
      </p:sp>
      <p:pic>
        <p:nvPicPr>
          <p:cNvPr id="12291" name="Picture 1">
            <a:extLst>
              <a:ext uri="{FF2B5EF4-FFF2-40B4-BE49-F238E27FC236}">
                <a16:creationId xmlns:a16="http://schemas.microsoft.com/office/drawing/2014/main" id="{F4BB9F6D-DCAD-47AB-8A96-4125D044B2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417638"/>
            <a:ext cx="4516438"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2">
            <a:extLst>
              <a:ext uri="{FF2B5EF4-FFF2-40B4-BE49-F238E27FC236}">
                <a16:creationId xmlns:a16="http://schemas.microsoft.com/office/drawing/2014/main" id="{3111A279-95E7-496B-BE94-8056C9379E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3325" y="4114800"/>
            <a:ext cx="44815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3E896BD53A6745BB297B34FE9887EF" ma:contentTypeVersion="0" ma:contentTypeDescription="Create a new document." ma:contentTypeScope="" ma:versionID="5741ef9f2b574064a313f952b769c18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D5C9BC-95BF-4F32-8B6C-EA7B1294B2C2}"/>
</file>

<file path=customXml/itemProps2.xml><?xml version="1.0" encoding="utf-8"?>
<ds:datastoreItem xmlns:ds="http://schemas.openxmlformats.org/officeDocument/2006/customXml" ds:itemID="{7BA745B3-6380-480F-A47A-36E59CD16750}"/>
</file>

<file path=customXml/itemProps3.xml><?xml version="1.0" encoding="utf-8"?>
<ds:datastoreItem xmlns:ds="http://schemas.openxmlformats.org/officeDocument/2006/customXml" ds:itemID="{2F8B6BE9-0022-444A-AA01-D739773F117A}"/>
</file>

<file path=docProps/app.xml><?xml version="1.0" encoding="utf-8"?>
<Properties xmlns="http://schemas.openxmlformats.org/officeDocument/2006/extended-properties" xmlns:vt="http://schemas.openxmlformats.org/officeDocument/2006/docPropsVTypes">
  <TotalTime>1741</TotalTime>
  <Words>1725</Words>
  <Application>Microsoft Office PowerPoint</Application>
  <PresentationFormat>On-screen Show (4:3)</PresentationFormat>
  <Paragraphs>112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Lecture 7 Statechart Diagram aka: State Diagram, State Transition Diagram</vt:lpstr>
      <vt:lpstr>Introduction</vt:lpstr>
      <vt:lpstr>Elements</vt:lpstr>
      <vt:lpstr>State, Initial State, Transition</vt:lpstr>
      <vt:lpstr>Event / Action</vt:lpstr>
      <vt:lpstr>Final State</vt:lpstr>
      <vt:lpstr>Example – Problem Statement (Page 206)</vt:lpstr>
      <vt:lpstr>Internal Events/ Do Activity</vt:lpstr>
      <vt:lpstr>Entry Actions</vt:lpstr>
      <vt:lpstr>Exit Actions</vt:lpstr>
      <vt:lpstr>Order of Events (Example)</vt:lpstr>
      <vt:lpstr>Problem Statement (Page 221)</vt:lpstr>
      <vt:lpstr>Case Studies</vt:lpstr>
      <vt:lpstr>Case 1: Solution – ‘COURSE’ object</vt:lpstr>
      <vt:lpstr>Case Studies</vt:lpstr>
      <vt:lpstr>Case 2: Solution – ‘PRODUCT’ object</vt:lpstr>
      <vt:lpstr>Case Studies</vt:lpstr>
      <vt:lpstr>Case 3: Solution – ‘CUSTOMER’ object</vt:lpstr>
      <vt:lpstr>Case Studies</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Introducing the UML</dc:title>
  <dc:creator>Manzur</dc:creator>
  <cp:lastModifiedBy>Manzur H. Khan</cp:lastModifiedBy>
  <cp:revision>142</cp:revision>
  <dcterms:created xsi:type="dcterms:W3CDTF">2010-05-25T07:05:39Z</dcterms:created>
  <dcterms:modified xsi:type="dcterms:W3CDTF">2021-07-19T04:43:59Z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0x010100BD3E896BD53A6745BB297B34FE9887EF</vt:lpwstr>
  </property>
</Properties>
</file>