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</p:sldIdLst>
  <p:sldSz cx="9144000" cy="6858000" type="screen4x3"/>
  <p:notesSz cx="6883400" cy="9294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"/>
          <p:cNvSpPr/>
          <p:nvPr/>
        </p:nvSpPr>
        <p:spPr>
          <a:xfrm>
            <a:off x="0" y="0"/>
            <a:ext cx="6883200" cy="92952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-360" y="0"/>
            <a:ext cx="2981160" cy="464040"/>
          </a:xfrm>
          <a:prstGeom prst="rect">
            <a:avLst/>
          </a:prstGeom>
        </p:spPr>
        <p:txBody>
          <a:bodyPr wrap="none" lIns="92520" tIns="46080" rIns="92520" bIns="46080" anchor="ctr"/>
          <a:lstStyle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3900240" y="0"/>
            <a:ext cx="2981160" cy="464040"/>
          </a:xfrm>
          <a:prstGeom prst="rect">
            <a:avLst/>
          </a:prstGeom>
        </p:spPr>
        <p:txBody>
          <a:bodyPr wrap="none" lIns="92520" tIns="46080" rIns="92520" bIns="46080" anchor="ctr"/>
          <a:lstStyle/>
          <a:p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917640" y="4416120"/>
            <a:ext cx="5046480" cy="4181760"/>
          </a:xfrm>
          <a:prstGeom prst="rect">
            <a:avLst/>
          </a:prstGeom>
        </p:spPr>
        <p:txBody>
          <a:bodyPr wrap="none" lIns="92520" tIns="46080" rIns="92520" bIns="46080" anchor="ctr"/>
          <a:lstStyle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-360" y="8832240"/>
            <a:ext cx="2981160" cy="463680"/>
          </a:xfrm>
          <a:prstGeom prst="rect">
            <a:avLst/>
          </a:prstGeom>
        </p:spPr>
        <p:txBody>
          <a:bodyPr wrap="none" lIns="92520" tIns="46080" rIns="92520" bIns="46080" anchor="b"/>
          <a:lstStyle/>
          <a:p>
            <a:endParaRPr/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3900240" y="8832240"/>
            <a:ext cx="2981160" cy="463680"/>
          </a:xfrm>
          <a:prstGeom prst="rect">
            <a:avLst/>
          </a:prstGeom>
        </p:spPr>
        <p:txBody>
          <a:bodyPr wrap="none" lIns="92520" tIns="46080" rIns="92520" bIns="46080" anchor="b"/>
          <a:lstStyle/>
          <a:p>
            <a:pPr algn="r">
              <a:lnSpc>
                <a:spcPct val="100000"/>
              </a:lnSpc>
              <a:buFont typeface="Times New Roman"/>
              <a:buChar char="•"/>
            </a:pPr>
            <a:fld id="{0CCED42D-6A47-4BE9-8DC9-BBA4031823D5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  <a:buFont typeface="Times New Roman"/>
                <a:buChar char="•"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900600" y="8832960"/>
            <a:ext cx="2981160" cy="463320"/>
          </a:xfrm>
          <a:prstGeom prst="rect">
            <a:avLst/>
          </a:prstGeom>
        </p:spPr>
        <p:txBody>
          <a:bodyPr wrap="none" lIns="92520" tIns="46080" rIns="92520" bIns="46080" anchor="b"/>
          <a:lstStyle/>
          <a:p>
            <a:pPr algn="r">
              <a:lnSpc>
                <a:spcPct val="100000"/>
              </a:lnSpc>
              <a:buFont typeface="Times New Roman"/>
              <a:buChar char="•"/>
            </a:pPr>
            <a:fld id="{2CF01F50-82E1-4384-8BC6-BB0712BA8FC9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  <a:buFont typeface="Times New Roman"/>
                <a:buChar char="•"/>
              </a:pPr>
              <a:t>1</a:t>
            </a:fld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17640" y="4416120"/>
            <a:ext cx="5046480" cy="4182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900600" y="8832960"/>
            <a:ext cx="2981160" cy="463320"/>
          </a:xfrm>
          <a:prstGeom prst="rect">
            <a:avLst/>
          </a:prstGeom>
        </p:spPr>
        <p:txBody>
          <a:bodyPr wrap="none" lIns="92520" tIns="46080" rIns="92520" bIns="46080" anchor="b"/>
          <a:lstStyle/>
          <a:p>
            <a:pPr algn="r">
              <a:lnSpc>
                <a:spcPct val="100000"/>
              </a:lnSpc>
              <a:buFont typeface="Times New Roman"/>
              <a:buChar char="•"/>
            </a:pPr>
            <a:fld id="{99E4D9D1-EDEB-4A07-9A92-BE10DB5FCCCC}" type="slidenum">
              <a:rPr lang="en-US" sz="1200">
                <a:latin typeface="Times New Roman"/>
              </a:rPr>
              <a:pPr algn="r">
                <a:lnSpc>
                  <a:spcPct val="100000"/>
                </a:lnSpc>
                <a:buFont typeface="Times New Roman"/>
                <a:buChar char="•"/>
              </a:pPr>
              <a:t>31</a:t>
            </a:fld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917640" y="4416120"/>
            <a:ext cx="5046480" cy="41821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806400" y="3600000"/>
            <a:ext cx="82296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02308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0640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06400" y="1233360"/>
            <a:ext cx="8229600" cy="4531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9600" cy="549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0640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806400" y="1233360"/>
            <a:ext cx="8229600" cy="45316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2308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6400" y="3600000"/>
            <a:ext cx="822924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06400" y="3600000"/>
            <a:ext cx="82296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2308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0640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9600" cy="5492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0640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453132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23080" y="360000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178560"/>
            <a:ext cx="8229600" cy="67536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23080" y="1233360"/>
            <a:ext cx="401580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806400" y="3600000"/>
            <a:ext cx="8229240" cy="21610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5840" y="0"/>
            <a:ext cx="1195200" cy="907920"/>
          </a:xfrm>
          <a:prstGeom prst="rect">
            <a:avLst/>
          </a:prstGeom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960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Webdings" charset="2"/>
              <a:buChar char="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Helvetica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Helvetica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Helvetica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Helvetica"/>
              <a:buChar char="»"/>
            </a:pPr>
            <a:r>
              <a:rPr lang="en-US"/>
              <a:t>Seventh Outline Level</a:t>
            </a:r>
            <a:endParaRPr/>
          </a:p>
        </p:txBody>
      </p:sp>
      <p:sp>
        <p:nvSpPr>
          <p:cNvPr id="3" name="CustomShape 3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</p:spPr>
      </p:sp>
      <p:sp>
        <p:nvSpPr>
          <p:cNvPr id="4" name="Line 4"/>
          <p:cNvSpPr/>
          <p:nvPr/>
        </p:nvSpPr>
        <p:spPr>
          <a:xfrm>
            <a:off x="457200" y="860400"/>
            <a:ext cx="8077320" cy="0"/>
          </a:xfrm>
          <a:prstGeom prst="line">
            <a:avLst/>
          </a:prstGeom>
          <a:ln w="19080">
            <a:solidFill>
              <a:srgbClr val="336699"/>
            </a:solidFill>
            <a:miter/>
          </a:ln>
        </p:spPr>
      </p:sp>
      <p:sp>
        <p:nvSpPr>
          <p:cNvPr id="5" name="CustomShape 5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</p:spPr>
      </p:sp>
      <p:sp>
        <p:nvSpPr>
          <p:cNvPr id="6" name="CustomShape 6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</p:spPr>
      </p:sp>
      <p:sp>
        <p:nvSpPr>
          <p:cNvPr id="7" name="CustomShape 7"/>
          <p:cNvSpPr/>
          <p:nvPr/>
        </p:nvSpPr>
        <p:spPr>
          <a:xfrm>
            <a:off x="4031640" y="6613560"/>
            <a:ext cx="897120" cy="25848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pPr algn="ctr">
              <a:lnSpc>
                <a:spcPct val="100000"/>
              </a:lnSpc>
              <a:buFont typeface="Helvetica"/>
              <a:buChar char="•"/>
            </a:pPr>
            <a:r>
              <a:rPr lang="en-US" sz="1000" b="1">
                <a:solidFill>
                  <a:srgbClr val="006699"/>
                </a:solidFill>
                <a:latin typeface="Arial"/>
              </a:rPr>
              <a:t>1.</a:t>
            </a:r>
            <a:fld id="{89FD981F-5E0B-4CBA-8A13-D0380F66B424}" type="slidenum">
              <a:rPr lang="en-US" sz="1000" b="1">
                <a:solidFill>
                  <a:srgbClr val="006699"/>
                </a:solidFill>
                <a:latin typeface="Arial"/>
              </a:rPr>
              <a:pPr algn="ctr">
                <a:lnSpc>
                  <a:spcPct val="100000"/>
                </a:lnSpc>
                <a:buFont typeface="Helvetica"/>
                <a:buChar char="•"/>
              </a:pPr>
              <a:t>‹#›</a:t>
            </a:fld>
            <a:endParaRPr/>
          </a:p>
        </p:txBody>
      </p:sp>
      <p:sp>
        <p:nvSpPr>
          <p:cNvPr id="8" name="CustomShape 8"/>
          <p:cNvSpPr/>
          <p:nvPr/>
        </p:nvSpPr>
        <p:spPr>
          <a:xfrm>
            <a:off x="6489720" y="6588000"/>
            <a:ext cx="2712960" cy="2462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Helvetica"/>
              <a:buChar char="•"/>
            </a:pPr>
            <a:r>
              <a:rPr lang="en-US" sz="1000" b="1">
                <a:solidFill>
                  <a:srgbClr val="006699"/>
                </a:solidFill>
                <a:latin typeface="Arial"/>
              </a:rPr>
              <a:t>Silberschatz, Galvin and Gagne ©2013</a:t>
            </a:r>
            <a:endParaRPr/>
          </a:p>
        </p:txBody>
      </p:sp>
      <p:sp>
        <p:nvSpPr>
          <p:cNvPr id="9" name="CustomShape 9"/>
          <p:cNvSpPr/>
          <p:nvPr/>
        </p:nvSpPr>
        <p:spPr>
          <a:xfrm>
            <a:off x="194400" y="6621480"/>
            <a:ext cx="2620800" cy="24624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  <a:buFont typeface="Helvetica"/>
              <a:buChar char="•"/>
            </a:pPr>
            <a:r>
              <a:rPr lang="en-US" sz="1000" b="1">
                <a:solidFill>
                  <a:srgbClr val="006699"/>
                </a:solidFill>
                <a:latin typeface="Arial"/>
              </a:rPr>
              <a:t>Operating System Concepts – 9th Edition</a:t>
            </a:r>
            <a:endParaRPr/>
          </a:p>
        </p:txBody>
      </p:sp>
      <p:pic>
        <p:nvPicPr>
          <p:cNvPr id="10" name="Picture 1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73840" y="5850000"/>
            <a:ext cx="1284480" cy="792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198360" y="2960640"/>
            <a:ext cx="2870280" cy="201600"/>
          </a:xfrm>
          <a:prstGeom prst="rect">
            <a:avLst/>
          </a:prstGeom>
          <a:solidFill>
            <a:srgbClr val="336699"/>
          </a:solidFill>
        </p:spPr>
      </p:sp>
      <p:sp>
        <p:nvSpPr>
          <p:cNvPr id="44" name="CustomShape 2"/>
          <p:cNvSpPr/>
          <p:nvPr/>
        </p:nvSpPr>
        <p:spPr>
          <a:xfrm>
            <a:off x="3068640" y="2960640"/>
            <a:ext cx="2870280" cy="201600"/>
          </a:xfrm>
          <a:prstGeom prst="rect">
            <a:avLst/>
          </a:prstGeom>
          <a:solidFill>
            <a:srgbClr val="99CCFF"/>
          </a:solidFill>
        </p:spPr>
      </p:sp>
      <p:sp>
        <p:nvSpPr>
          <p:cNvPr id="45" name="CustomShape 3"/>
          <p:cNvSpPr/>
          <p:nvPr/>
        </p:nvSpPr>
        <p:spPr>
          <a:xfrm>
            <a:off x="5938920" y="2960640"/>
            <a:ext cx="2870280" cy="201600"/>
          </a:xfrm>
          <a:prstGeom prst="rect">
            <a:avLst/>
          </a:prstGeom>
          <a:solidFill>
            <a:srgbClr val="336699"/>
          </a:solidFill>
        </p:spPr>
      </p:sp>
      <p:sp>
        <p:nvSpPr>
          <p:cNvPr id="46" name="CustomShape 4"/>
          <p:cNvSpPr/>
          <p:nvPr/>
        </p:nvSpPr>
        <p:spPr>
          <a:xfrm>
            <a:off x="6489720" y="6588000"/>
            <a:ext cx="2712960" cy="246240"/>
          </a:xfrm>
          <a:prstGeom prst="rect">
            <a:avLst/>
          </a:prstGeom>
        </p:spPr>
        <p:txBody>
          <a:bodyPr lIns="90000" tIns="46800" rIns="90000" bIns="46800"/>
          <a:lstStyle/>
          <a:p>
            <a:pPr algn="ctr">
              <a:lnSpc>
                <a:spcPct val="100000"/>
              </a:lnSpc>
              <a:buFont typeface="Helvetica"/>
              <a:buChar char="•"/>
            </a:pPr>
            <a:r>
              <a:rPr lang="en-US" sz="1000" b="1">
                <a:solidFill>
                  <a:srgbClr val="336699"/>
                </a:solidFill>
                <a:latin typeface="Arial"/>
              </a:rPr>
              <a:t>Silberschatz, Galvin and Gagne ©2013</a:t>
            </a:r>
            <a:endParaRPr/>
          </a:p>
        </p:txBody>
      </p:sp>
      <p:sp>
        <p:nvSpPr>
          <p:cNvPr id="47" name="CustomShape 5"/>
          <p:cNvSpPr/>
          <p:nvPr/>
        </p:nvSpPr>
        <p:spPr>
          <a:xfrm>
            <a:off x="46800" y="6613560"/>
            <a:ext cx="2656080" cy="246240"/>
          </a:xfrm>
          <a:prstGeom prst="rect">
            <a:avLst/>
          </a:prstGeom>
        </p:spPr>
        <p:txBody>
          <a:bodyPr wrap="none" lIns="90000" tIns="46800" rIns="90000" bIns="46800"/>
          <a:lstStyle/>
          <a:p>
            <a:pPr>
              <a:lnSpc>
                <a:spcPct val="100000"/>
              </a:lnSpc>
              <a:buFont typeface="Helvetica"/>
              <a:buChar char="•"/>
            </a:pPr>
            <a:r>
              <a:rPr lang="en-US" sz="1000" b="1">
                <a:solidFill>
                  <a:srgbClr val="336699"/>
                </a:solidFill>
                <a:latin typeface="Arial"/>
              </a:rPr>
              <a:t>Operating System Concepts – 9th Edit9on</a:t>
            </a:r>
            <a:endParaRPr/>
          </a:p>
        </p:txBody>
      </p:sp>
      <p:pic>
        <p:nvPicPr>
          <p:cNvPr id="48" name="Picture 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360600" y="4157640"/>
            <a:ext cx="2062440" cy="1593720"/>
          </a:xfrm>
          <a:prstGeom prst="rect">
            <a:avLst/>
          </a:prstGeom>
          <a:ln w="76320">
            <a:solidFill>
              <a:srgbClr val="336699"/>
            </a:solidFill>
            <a:miter/>
          </a:ln>
        </p:spPr>
      </p:pic>
      <p:sp>
        <p:nvSpPr>
          <p:cNvPr id="49" name="CustomShape 6"/>
          <p:cNvSpPr/>
          <p:nvPr/>
        </p:nvSpPr>
        <p:spPr>
          <a:xfrm>
            <a:off x="3224160" y="4006800"/>
            <a:ext cx="2336760" cy="1887480"/>
          </a:xfrm>
          <a:prstGeom prst="rect">
            <a:avLst/>
          </a:prstGeom>
          <a:ln w="57240">
            <a:solidFill>
              <a:srgbClr val="66CCFF"/>
            </a:solidFill>
            <a:miter/>
          </a:ln>
        </p:spPr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9600" cy="581400"/>
          </a:xfrm>
          <a:prstGeom prst="rect">
            <a:avLst/>
          </a:prstGeom>
        </p:spPr>
        <p:txBody>
          <a:bodyPr lIns="90000" tIns="46800" rIns="90000" bIns="46800" anchor="b"/>
          <a:lstStyle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51" name="PlaceHolder 8"/>
          <p:cNvSpPr>
            <a:spLocks noGrp="1"/>
          </p:cNvSpPr>
          <p:nvPr>
            <p:ph type="body"/>
          </p:nvPr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Webdings" charset="2"/>
              <a:buChar char="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Helvetica"/>
              <a:buChar char="–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Helvetica"/>
              <a:buChar char="»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Helvetica"/>
              <a:buChar char="»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Helvetica"/>
              <a:buChar char="»"/>
            </a:pPr>
            <a:r>
              <a:rPr lang="en-US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71160" y="1899360"/>
            <a:ext cx="8458200" cy="1143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4300" dirty="0">
                <a:solidFill>
                  <a:srgbClr val="006699"/>
                </a:solidFill>
              </a:rPr>
              <a:t>Chapter 1: 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Computer Startup</a:t>
            </a:r>
            <a:endParaRPr sz="2400"/>
          </a:p>
        </p:txBody>
      </p:sp>
      <p:sp>
        <p:nvSpPr>
          <p:cNvPr id="108" name="TextShape 2"/>
          <p:cNvSpPr txBox="1"/>
          <p:nvPr/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b="1" dirty="0">
                <a:solidFill>
                  <a:srgbClr val="3366FF"/>
                </a:solidFill>
              </a:rPr>
              <a:t>bootstrap program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dirty="0"/>
              <a:t>is loaded at power-up or reboot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Typically stored in ROM or EPROM, generally known as </a:t>
            </a:r>
            <a:r>
              <a:rPr lang="en-US" sz="2400" b="1" dirty="0">
                <a:solidFill>
                  <a:srgbClr val="3366FF"/>
                </a:solidFill>
              </a:rPr>
              <a:t>firmware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Initializes all aspects of system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Loads operating system kernel and starts execution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Computer System Organization</a:t>
            </a:r>
            <a:endParaRPr sz="2400"/>
          </a:p>
        </p:txBody>
      </p:sp>
      <p:sp>
        <p:nvSpPr>
          <p:cNvPr id="110" name="TextShape 2"/>
          <p:cNvSpPr txBox="1"/>
          <p:nvPr/>
        </p:nvSpPr>
        <p:spPr>
          <a:xfrm>
            <a:off x="815760" y="1233360"/>
            <a:ext cx="75978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000" dirty="0"/>
              <a:t>Computer-system operation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One or more CPUs, device controllers connect through common bus providing access to shared memory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Concurrent execution of CPUs and devices competing for memory cycles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endParaRPr/>
          </a:p>
        </p:txBody>
      </p:sp>
      <p:pic>
        <p:nvPicPr>
          <p:cNvPr id="111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280" y="3346200"/>
            <a:ext cx="6737400" cy="33289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Computer-System Operation</a:t>
            </a:r>
            <a:endParaRPr sz="2400"/>
          </a:p>
        </p:txBody>
      </p:sp>
      <p:sp>
        <p:nvSpPr>
          <p:cNvPr id="116" name="TextShape 2"/>
          <p:cNvSpPr txBox="1"/>
          <p:nvPr/>
        </p:nvSpPr>
        <p:spPr>
          <a:xfrm>
            <a:off x="806040" y="1233360"/>
            <a:ext cx="774396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I/O devices and the CPU can execute concurrently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Each device controller is in charge of a particular device type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Each device controller has a local buffer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CPU moves data from/to main memory to/from local buffers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I/O is from the device to local buffer of controller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Device controller informs CPU that it has finished its operation by causing an </a:t>
            </a:r>
            <a:r>
              <a:rPr lang="en-US" sz="2400" dirty="0">
                <a:solidFill>
                  <a:srgbClr val="0000FF"/>
                </a:solidFill>
              </a:rPr>
              <a:t>interrupt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Common Functions of Interrupts</a:t>
            </a:r>
            <a:endParaRPr sz="2400"/>
          </a:p>
        </p:txBody>
      </p:sp>
      <p:sp>
        <p:nvSpPr>
          <p:cNvPr id="118" name="TextShape 2"/>
          <p:cNvSpPr txBox="1"/>
          <p:nvPr/>
        </p:nvSpPr>
        <p:spPr>
          <a:xfrm>
            <a:off x="806400" y="1233360"/>
            <a:ext cx="757728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Interrupt transfers control to the interrupt service routine generally, through the </a:t>
            </a:r>
            <a:r>
              <a:rPr lang="en-US" sz="2400" b="1" dirty="0">
                <a:solidFill>
                  <a:srgbClr val="3366FF"/>
                </a:solidFill>
              </a:rPr>
              <a:t>interrupt</a:t>
            </a:r>
            <a:r>
              <a:rPr lang="en-US" sz="2400" i="1" dirty="0"/>
              <a:t> </a:t>
            </a:r>
            <a:r>
              <a:rPr lang="en-US" sz="2400" b="1" dirty="0">
                <a:solidFill>
                  <a:srgbClr val="3366FF"/>
                </a:solidFill>
              </a:rPr>
              <a:t>vector</a:t>
            </a:r>
            <a:r>
              <a:rPr lang="en-US" sz="2400" dirty="0"/>
              <a:t>, which contains the addresses of all the service routines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Interrupt architecture must save the address of the interrupted instruction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3366FF"/>
                </a:solidFill>
              </a:rPr>
              <a:t>trap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366FF"/>
                </a:solidFill>
              </a:rPr>
              <a:t>exception</a:t>
            </a:r>
            <a:r>
              <a:rPr lang="en-US" sz="2400" dirty="0"/>
              <a:t> is a software-generated interrupt caused either by an error or a user request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An operating system is </a:t>
            </a:r>
            <a:r>
              <a:rPr lang="en-US" sz="2400" b="1" dirty="0">
                <a:solidFill>
                  <a:srgbClr val="3366FF"/>
                </a:solidFill>
              </a:rPr>
              <a:t>interrupt driven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1063800" y="-360"/>
            <a:ext cx="7772400" cy="84492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Interrupt Handling</a:t>
            </a:r>
            <a:endParaRPr sz="2400"/>
          </a:p>
        </p:txBody>
      </p:sp>
      <p:sp>
        <p:nvSpPr>
          <p:cNvPr id="120" name="TextShape 2"/>
          <p:cNvSpPr txBox="1"/>
          <p:nvPr/>
        </p:nvSpPr>
        <p:spPr>
          <a:xfrm>
            <a:off x="806400" y="1233360"/>
            <a:ext cx="768528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The operating system preserves the state of the CPU by storing registers and the program counter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Determines which type of interrupt has occurred: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b="1" dirty="0">
                <a:solidFill>
                  <a:srgbClr val="3366FF"/>
                </a:solidFill>
              </a:rPr>
              <a:t>polling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b="1" dirty="0">
                <a:solidFill>
                  <a:srgbClr val="3366FF"/>
                </a:solidFill>
              </a:rPr>
              <a:t>vectored</a:t>
            </a:r>
            <a:r>
              <a:rPr lang="en-US" sz="2400" dirty="0"/>
              <a:t> interrupt system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Separate segments of code determine what action should be taken for each type of interrupt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20240" y="274680"/>
            <a:ext cx="76662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Direct Memory Access Structure</a:t>
            </a:r>
            <a:endParaRPr sz="2400"/>
          </a:p>
        </p:txBody>
      </p:sp>
      <p:sp>
        <p:nvSpPr>
          <p:cNvPr id="122" name="TextShape 2"/>
          <p:cNvSpPr txBox="1"/>
          <p:nvPr/>
        </p:nvSpPr>
        <p:spPr>
          <a:xfrm>
            <a:off x="806040" y="1233360"/>
            <a:ext cx="770436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Used for high-speed I/O devices able to transmit information at close to memory speeds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Device controller transfers blocks of data from buffer storage directly to main memory without CPU intervention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Only one interrupt is generated per block, rather than the one interrupt per byte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How a Modern Computer Works</a:t>
            </a:r>
            <a:endParaRPr sz="2400"/>
          </a:p>
        </p:txBody>
      </p:sp>
      <p:pic>
        <p:nvPicPr>
          <p:cNvPr id="124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6680" y="1276200"/>
            <a:ext cx="5746680" cy="4575240"/>
          </a:xfrm>
          <a:prstGeom prst="rect">
            <a:avLst/>
          </a:prstGeom>
        </p:spPr>
      </p:pic>
      <p:sp>
        <p:nvSpPr>
          <p:cNvPr id="125" name="CustomShape 2"/>
          <p:cNvSpPr/>
          <p:nvPr/>
        </p:nvSpPr>
        <p:spPr>
          <a:xfrm>
            <a:off x="4788000" y="5637240"/>
            <a:ext cx="2874960" cy="307080"/>
          </a:xfrm>
          <a:prstGeom prst="rect">
            <a:avLst/>
          </a:prstGeom>
        </p:spPr>
        <p:txBody>
          <a:bodyPr lIns="90000" tIns="46800" rIns="90000" bIns="46800"/>
          <a:lstStyle/>
          <a:p>
            <a:pPr>
              <a:buFont typeface="Verdana"/>
              <a:buChar char="•"/>
            </a:pPr>
            <a:r>
              <a:rPr lang="en-US" sz="1400" i="1"/>
              <a:t>A von Neumann architecture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240840" y="941400"/>
            <a:ext cx="9122040" cy="59428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000" dirty="0"/>
              <a:t>The users of batch operating system do not interact with the computer directly. </a:t>
            </a:r>
            <a:endParaRPr lang="en-US" sz="2000" dirty="0" smtClean="0"/>
          </a:p>
          <a:p>
            <a:r>
              <a:rPr lang="en-US" sz="2000" dirty="0" smtClean="0"/>
              <a:t>Each </a:t>
            </a:r>
            <a:r>
              <a:rPr lang="en-US" sz="2000" dirty="0"/>
              <a:t>user prepares his job on an off-line device like punch cards and submits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to the computer operator.</a:t>
            </a:r>
            <a:endParaRPr/>
          </a:p>
          <a:p>
            <a:endParaRPr/>
          </a:p>
          <a:p>
            <a:r>
              <a:rPr lang="en-US" sz="2000" dirty="0"/>
              <a:t>To speed up processing, jobs with similar needs are batched together and run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a group. Thus, the programmers left their programs with the operator.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operator then sorts programs into batches with similar requirements.</a:t>
            </a:r>
            <a:endParaRPr/>
          </a:p>
          <a:p>
            <a:endParaRPr/>
          </a:p>
          <a:p>
            <a:r>
              <a:rPr lang="en-US" sz="2000" dirty="0"/>
              <a:t>The problems with Batch Systems are following.</a:t>
            </a:r>
            <a:endParaRPr/>
          </a:p>
          <a:p>
            <a:r>
              <a:rPr lang="en-US" sz="2000" dirty="0"/>
              <a:t> Lack of interaction between the user and job.</a:t>
            </a:r>
            <a:endParaRPr/>
          </a:p>
          <a:p>
            <a:r>
              <a:rPr lang="en-US" sz="2000" dirty="0"/>
              <a:t> CPU is often idle, because the speeds of the mechanical I/O </a:t>
            </a:r>
            <a:endParaRPr/>
          </a:p>
          <a:p>
            <a:r>
              <a:rPr lang="en-US" sz="2000" dirty="0"/>
              <a:t>devices are slower than CPU.</a:t>
            </a:r>
            <a:endParaRPr/>
          </a:p>
          <a:p>
            <a:r>
              <a:rPr lang="en-US" sz="2000" dirty="0"/>
              <a:t> Difficult to provide the desired priority.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2560320" y="189000"/>
            <a:ext cx="3823200" cy="456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Batch operating system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1069920" y="274680"/>
            <a:ext cx="761688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Operating System Structure</a:t>
            </a:r>
            <a:endParaRPr sz="2400"/>
          </a:p>
        </p:txBody>
      </p:sp>
      <p:sp>
        <p:nvSpPr>
          <p:cNvPr id="129" name="TextShape 2"/>
          <p:cNvSpPr txBox="1"/>
          <p:nvPr/>
        </p:nvSpPr>
        <p:spPr>
          <a:xfrm>
            <a:off x="826920" y="1039680"/>
            <a:ext cx="7832880" cy="5675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b="1">
                <a:solidFill>
                  <a:srgbClr val="3366FF"/>
                </a:solidFill>
              </a:rPr>
              <a:t>Multiprogramming</a:t>
            </a:r>
            <a:r>
              <a:rPr lang="en-US" sz="1600"/>
              <a:t> needed for efficiency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Single user cannot keep CPU and I/O devices busy at all times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Multiprogramming organizes jobs (code and data) so CPU always has one to execute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A subset of total jobs in system is kept in memory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One job selected and run via </a:t>
            </a:r>
            <a:r>
              <a:rPr lang="en-US" b="1">
                <a:solidFill>
                  <a:srgbClr val="3366FF"/>
                </a:solidFill>
              </a:rPr>
              <a:t>job scheduling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When it has to wait (for I/O for example), OS switches to another job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b="1">
                <a:solidFill>
                  <a:srgbClr val="3366FF"/>
                </a:solidFill>
              </a:rPr>
              <a:t>Timesharing </a:t>
            </a:r>
            <a:r>
              <a:rPr lang="en-US" sz="1600"/>
              <a:t>(</a:t>
            </a:r>
            <a:r>
              <a:rPr lang="en-US" b="1">
                <a:solidFill>
                  <a:srgbClr val="3366FF"/>
                </a:solidFill>
              </a:rPr>
              <a:t>multitasking</a:t>
            </a:r>
            <a:r>
              <a:rPr lang="en-US" sz="1600"/>
              <a:t>)</a:t>
            </a:r>
            <a:r>
              <a:rPr lang="en-US" b="1">
                <a:solidFill>
                  <a:srgbClr val="3366FF"/>
                </a:solidFill>
              </a:rPr>
              <a:t> </a:t>
            </a:r>
            <a:r>
              <a:rPr lang="en-US" sz="1600"/>
              <a:t>is logical extension in which CPU switches jobs so frequently that users can interact with each job while it is running, creating </a:t>
            </a:r>
            <a:r>
              <a:rPr lang="en-US" b="1">
                <a:solidFill>
                  <a:srgbClr val="3366FF"/>
                </a:solidFill>
              </a:rPr>
              <a:t>interactive</a:t>
            </a:r>
            <a:r>
              <a:rPr lang="en-US" sz="1600"/>
              <a:t> computing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b="1">
                <a:solidFill>
                  <a:srgbClr val="3366FF"/>
                </a:solidFill>
              </a:rPr>
              <a:t>Response time </a:t>
            </a:r>
            <a:r>
              <a:rPr lang="en-US" sz="1600"/>
              <a:t>should be &lt; 1 second</a:t>
            </a:r>
            <a:endParaRPr/>
          </a:p>
          <a:p>
            <a:r>
              <a:rPr lang="en-US" sz="1600" b="1"/>
              <a:t>Processor's time which is shared among multiple users simultaneously is</a:t>
            </a:r>
            <a:endParaRPr/>
          </a:p>
          <a:p>
            <a:r>
              <a:rPr lang="en-US" sz="1600" b="1"/>
              <a:t>termed as time-sharing.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Each user has at least one program executing in memory </a:t>
            </a:r>
            <a:r>
              <a:rPr lang="en-US" sz="1600">
                <a:latin typeface="Wingdings 3"/>
              </a:rPr>
              <a:t></a:t>
            </a:r>
            <a:r>
              <a:rPr lang="en-US" b="1">
                <a:solidFill>
                  <a:srgbClr val="3366FF"/>
                </a:solidFill>
              </a:rPr>
              <a:t>process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If several jobs ready to run at the same time </a:t>
            </a:r>
            <a:r>
              <a:rPr lang="en-US" sz="1600">
                <a:latin typeface="Wingdings 3"/>
              </a:rPr>
              <a:t></a:t>
            </a:r>
            <a:r>
              <a:rPr lang="en-US" sz="1600"/>
              <a:t> </a:t>
            </a:r>
            <a:r>
              <a:rPr lang="en-US" b="1">
                <a:solidFill>
                  <a:srgbClr val="3366FF"/>
                </a:solidFill>
              </a:rPr>
              <a:t>CPU scheduling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sz="1600"/>
              <a:t>If processes don’t fit in memory, </a:t>
            </a:r>
            <a:r>
              <a:rPr lang="en-US" b="1">
                <a:solidFill>
                  <a:srgbClr val="3366FF"/>
                </a:solidFill>
              </a:rPr>
              <a:t>swapping</a:t>
            </a:r>
            <a:r>
              <a:rPr lang="en-US" sz="1600"/>
              <a:t> moves them in and out to run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b="1">
                <a:solidFill>
                  <a:srgbClr val="3366FF"/>
                </a:solidFill>
              </a:rPr>
              <a:t>Virtual memory </a:t>
            </a:r>
            <a:r>
              <a:rPr lang="en-US" sz="1600"/>
              <a:t>allows execution of processes not completely in memory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985680" y="277560"/>
            <a:ext cx="8229600" cy="576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800" dirty="0"/>
              <a:t>Memory Layout for </a:t>
            </a:r>
            <a:r>
              <a:rPr lang="en-US" sz="2800" dirty="0" err="1"/>
              <a:t>Multiprogrammed</a:t>
            </a:r>
            <a:r>
              <a:rPr lang="en-US" sz="2800" dirty="0"/>
              <a:t> System</a:t>
            </a:r>
            <a:endParaRPr/>
          </a:p>
        </p:txBody>
      </p:sp>
      <p:pic>
        <p:nvPicPr>
          <p:cNvPr id="131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920" y="1276200"/>
            <a:ext cx="3111480" cy="4791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800" dirty="0" smtClean="0"/>
              <a:t>Contents</a:t>
            </a:r>
            <a:endParaRPr sz="2800"/>
          </a:p>
        </p:txBody>
      </p:sp>
      <p:sp>
        <p:nvSpPr>
          <p:cNvPr id="92" name="TextShape 2"/>
          <p:cNvSpPr txBox="1"/>
          <p:nvPr/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What Operating Systems Do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Computer-System Organization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Computer-System Architecture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Operating-System Structure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Operating-System Operations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Computing Environments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r>
              <a:rPr lang="en-US" sz="3600" dirty="0"/>
              <a:t>Open-Source Operating Systems</a:t>
            </a:r>
            <a:endParaRPr sz="3600"/>
          </a:p>
          <a:p>
            <a:pPr>
              <a:buSzPct val="25000"/>
              <a:buFont typeface="Monotype Sorts" charset="2"/>
              <a:buChar char=""/>
            </a:pPr>
            <a:endParaRPr sz="3600"/>
          </a:p>
          <a:p>
            <a:pPr>
              <a:buSzPct val="25000"/>
              <a:buFont typeface="Monotype Sorts" charset="2"/>
              <a:buChar char=""/>
            </a:pP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1000" y="1676400"/>
            <a:ext cx="8763000" cy="32050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The main difference between </a:t>
            </a:r>
            <a:r>
              <a:rPr lang="en-US" sz="2400" dirty="0" err="1"/>
              <a:t>Multiprogrammed</a:t>
            </a:r>
            <a:r>
              <a:rPr lang="en-US" sz="2400" dirty="0"/>
              <a:t> Batch </a:t>
            </a:r>
            <a:endParaRPr lang="en-US" sz="2400" dirty="0" smtClean="0"/>
          </a:p>
          <a:p>
            <a:r>
              <a:rPr lang="en-US" sz="2400" dirty="0" smtClean="0"/>
              <a:t>Systems </a:t>
            </a:r>
            <a:r>
              <a:rPr lang="en-US" sz="2400" dirty="0"/>
              <a:t>and </a:t>
            </a:r>
            <a:r>
              <a:rPr lang="en-US" sz="2400" dirty="0" smtClean="0"/>
              <a:t>Time-Sharing Systems </a:t>
            </a:r>
            <a:r>
              <a:rPr lang="en-US" sz="2400" dirty="0"/>
              <a:t>is that in case of </a:t>
            </a:r>
            <a:endParaRPr lang="en-US" sz="2400" dirty="0" smtClean="0"/>
          </a:p>
          <a:p>
            <a:r>
              <a:rPr lang="en-US" sz="2400" dirty="0" err="1" smtClean="0"/>
              <a:t>multiprogrammed</a:t>
            </a:r>
            <a:r>
              <a:rPr lang="en-US" sz="2400" dirty="0" smtClean="0"/>
              <a:t> </a:t>
            </a:r>
            <a:r>
              <a:rPr lang="en-US" sz="2400" dirty="0"/>
              <a:t>batch systems, objective is </a:t>
            </a:r>
            <a:r>
              <a:rPr lang="en-US" sz="2400" dirty="0" smtClean="0"/>
              <a:t>to</a:t>
            </a:r>
            <a:r>
              <a:rPr lang="en-US" sz="2400" dirty="0"/>
              <a:t> </a:t>
            </a:r>
            <a:r>
              <a:rPr lang="en-US" sz="2400" dirty="0" smtClean="0"/>
              <a:t>maximize </a:t>
            </a:r>
          </a:p>
          <a:p>
            <a:r>
              <a:rPr lang="en-US" sz="2400" dirty="0" smtClean="0"/>
              <a:t>processor </a:t>
            </a:r>
            <a:r>
              <a:rPr lang="en-US" sz="2400" dirty="0"/>
              <a:t>use, whereas in </a:t>
            </a:r>
            <a:r>
              <a:rPr lang="en-US" sz="2400" dirty="0" smtClean="0"/>
              <a:t>Time-Sharing </a:t>
            </a:r>
            <a:r>
              <a:rPr lang="en-US" sz="2400" dirty="0"/>
              <a:t>Systems objective is to </a:t>
            </a:r>
            <a:endParaRPr lang="en-US" sz="2400" dirty="0" smtClean="0"/>
          </a:p>
          <a:p>
            <a:r>
              <a:rPr lang="en-US" sz="2400" dirty="0" smtClean="0"/>
              <a:t>minimize response</a:t>
            </a:r>
            <a:r>
              <a:rPr lang="en-US" sz="2400" dirty="0"/>
              <a:t> </a:t>
            </a:r>
            <a:r>
              <a:rPr lang="en-US" sz="2400" dirty="0" smtClean="0"/>
              <a:t>time</a:t>
            </a:r>
            <a:r>
              <a:rPr lang="en-US" sz="2400" dirty="0"/>
              <a:t>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94960" y="274680"/>
            <a:ext cx="779148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Operating-System Operations</a:t>
            </a:r>
            <a:endParaRPr sz="2400"/>
          </a:p>
        </p:txBody>
      </p:sp>
      <p:sp>
        <p:nvSpPr>
          <p:cNvPr id="134" name="TextShape 2"/>
          <p:cNvSpPr txBox="1"/>
          <p:nvPr/>
        </p:nvSpPr>
        <p:spPr>
          <a:xfrm>
            <a:off x="640080" y="1005840"/>
            <a:ext cx="7763040" cy="4939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b="1" dirty="0">
                <a:solidFill>
                  <a:srgbClr val="3366FF"/>
                </a:solidFill>
              </a:rPr>
              <a:t>Interrupt driven </a:t>
            </a:r>
            <a:r>
              <a:rPr lang="en-US" dirty="0"/>
              <a:t>by hardware</a:t>
            </a: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dirty="0"/>
              <a:t>Software error or request creates </a:t>
            </a:r>
            <a:r>
              <a:rPr lang="en-US" b="1" dirty="0">
                <a:solidFill>
                  <a:srgbClr val="3366FF"/>
                </a:solidFill>
              </a:rPr>
              <a:t>exception </a:t>
            </a:r>
            <a:r>
              <a:rPr lang="en-US" dirty="0"/>
              <a:t>or </a:t>
            </a:r>
            <a:r>
              <a:rPr lang="en-US" b="1" dirty="0">
                <a:solidFill>
                  <a:srgbClr val="3366FF"/>
                </a:solidFill>
              </a:rPr>
              <a:t>trap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dirty="0"/>
              <a:t>Division by zero, request for operating system </a:t>
            </a:r>
            <a:r>
              <a:rPr lang="en-US" dirty="0" smtClean="0"/>
              <a:t>service</a:t>
            </a:r>
          </a:p>
          <a:p>
            <a:pPr lvl="1">
              <a:lnSpc>
                <a:spcPct val="90000"/>
              </a:lnSpc>
              <a:buSzPct val="25000"/>
            </a:pP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dirty="0"/>
              <a:t>Other process problems include infinite loop, processes modifying each other or the operating </a:t>
            </a:r>
            <a:r>
              <a:rPr lang="en-US" dirty="0" smtClean="0"/>
              <a:t>system</a:t>
            </a:r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r>
              <a:rPr lang="en-US" b="1" dirty="0">
                <a:solidFill>
                  <a:srgbClr val="3366FF"/>
                </a:solidFill>
              </a:rPr>
              <a:t>Dual-mode </a:t>
            </a:r>
            <a:r>
              <a:rPr lang="en-US" dirty="0"/>
              <a:t>operation allows OS to protect itself and other system components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b="1" dirty="0">
                <a:solidFill>
                  <a:srgbClr val="3366FF"/>
                </a:solidFill>
              </a:rPr>
              <a:t>User mode </a:t>
            </a:r>
            <a:r>
              <a:rPr lang="en-US" dirty="0"/>
              <a:t>and </a:t>
            </a:r>
            <a:r>
              <a:rPr lang="en-US" b="1" dirty="0">
                <a:solidFill>
                  <a:srgbClr val="3366FF"/>
                </a:solidFill>
              </a:rPr>
              <a:t>kernel mode </a:t>
            </a: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r>
              <a:rPr lang="en-US" b="1" dirty="0">
                <a:solidFill>
                  <a:srgbClr val="3366FF"/>
                </a:solidFill>
              </a:rPr>
              <a:t>Mode bit </a:t>
            </a:r>
            <a:r>
              <a:rPr lang="en-US" dirty="0"/>
              <a:t>provided by hardware</a:t>
            </a:r>
            <a:endParaRPr/>
          </a:p>
          <a:p>
            <a:pPr lvl="2">
              <a:lnSpc>
                <a:spcPct val="90000"/>
              </a:lnSpc>
              <a:buSzPct val="25000"/>
              <a:buFont typeface="Webdings" charset="2"/>
              <a:buChar char=""/>
            </a:pPr>
            <a:r>
              <a:rPr lang="en-US" dirty="0"/>
              <a:t>Provides ability to distinguish when system is running user code or kernel code</a:t>
            </a:r>
            <a:endParaRPr/>
          </a:p>
          <a:p>
            <a:pPr lvl="2">
              <a:lnSpc>
                <a:spcPct val="90000"/>
              </a:lnSpc>
              <a:buSzPct val="25000"/>
              <a:buFont typeface="Webdings" charset="2"/>
              <a:buChar char=""/>
            </a:pPr>
            <a:r>
              <a:rPr lang="en-US" dirty="0"/>
              <a:t>Some instructions designated as </a:t>
            </a:r>
            <a:r>
              <a:rPr lang="en-US" b="1" dirty="0">
                <a:solidFill>
                  <a:srgbClr val="3366FF"/>
                </a:solidFill>
              </a:rPr>
              <a:t>privileged</a:t>
            </a:r>
            <a:r>
              <a:rPr lang="en-US" dirty="0"/>
              <a:t>, only executable in kernel mode</a:t>
            </a:r>
            <a:endParaRPr/>
          </a:p>
          <a:p>
            <a:pPr lvl="2">
              <a:lnSpc>
                <a:spcPct val="90000"/>
              </a:lnSpc>
              <a:buSzPct val="25000"/>
              <a:buFont typeface="Webdings" charset="2"/>
              <a:buChar char=""/>
            </a:pPr>
            <a:r>
              <a:rPr lang="en-US" dirty="0"/>
              <a:t>System call changes mode to kernel, return from call resets it to user</a:t>
            </a:r>
            <a:endParaRPr/>
          </a:p>
          <a:p>
            <a:pPr>
              <a:lnSpc>
                <a:spcPct val="90000"/>
              </a:lnSpc>
              <a:buSzPct val="25000"/>
              <a:buFont typeface="Monotype Sorts" charset="2"/>
              <a:buChar char=""/>
            </a:pPr>
            <a:endParaRPr/>
          </a:p>
          <a:p>
            <a:pPr lvl="1">
              <a:lnSpc>
                <a:spcPct val="90000"/>
              </a:lnSpc>
              <a:buSzPct val="25000"/>
              <a:buFont typeface="Monotype Sorts" charset="2"/>
              <a:buChar char="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71480" y="274680"/>
            <a:ext cx="841536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Transition from User to Kernel Mode</a:t>
            </a:r>
            <a:endParaRPr sz="2400"/>
          </a:p>
        </p:txBody>
      </p:sp>
      <p:sp>
        <p:nvSpPr>
          <p:cNvPr id="138" name="TextShape 2"/>
          <p:cNvSpPr txBox="1"/>
          <p:nvPr/>
        </p:nvSpPr>
        <p:spPr>
          <a:xfrm>
            <a:off x="806040" y="1233360"/>
            <a:ext cx="775332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000" dirty="0"/>
              <a:t>Timer to prevent infinite loop / process hogging resources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Set interrupt after specific period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Operating system decrements counter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When counter zero generate an interrupt</a:t>
            </a:r>
            <a:endParaRPr sz="20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000" dirty="0"/>
              <a:t>Set up before scheduling process to regain control or terminate program that exceeds allotted time</a:t>
            </a:r>
            <a:endParaRPr sz="2000"/>
          </a:p>
        </p:txBody>
      </p:sp>
      <p:pic>
        <p:nvPicPr>
          <p:cNvPr id="139" name="Picture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040" y="3926880"/>
            <a:ext cx="7602480" cy="23464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1041120" y="277560"/>
            <a:ext cx="7645320" cy="576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Computing Environments – Cloud Computing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806040" y="1233360"/>
            <a:ext cx="7666200" cy="51040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Delivers computing, storage, even apps as a service across a network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/>
              <a:t>Logical extension of virtualization as based on virtualization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Amazon </a:t>
            </a:r>
            <a:r>
              <a:rPr lang="en-US" b="1">
                <a:solidFill>
                  <a:srgbClr val="3366FF"/>
                </a:solidFill>
                <a:ea typeface="ＭＳ Ｐゴシック"/>
              </a:rPr>
              <a:t>EC2</a:t>
            </a:r>
            <a:r>
              <a:rPr lang="en-US">
                <a:ea typeface="ＭＳ Ｐゴシック"/>
              </a:rPr>
              <a:t>  has thousands of servers, millions of VMs, PBs of storage available across the Internet, pay based on usage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/>
              <a:t>Many types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 b="1">
                <a:solidFill>
                  <a:srgbClr val="3366FF"/>
                </a:solidFill>
                <a:ea typeface="ＭＳ Ｐゴシック"/>
              </a:rPr>
              <a:t>Public cloud </a:t>
            </a:r>
            <a:r>
              <a:rPr lang="en-US">
                <a:ea typeface="ＭＳ Ｐゴシック"/>
              </a:rPr>
              <a:t>– available via Internet to anyone willing to pay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 b="1">
                <a:solidFill>
                  <a:srgbClr val="3366FF"/>
                </a:solidFill>
                <a:ea typeface="ＭＳ Ｐゴシック"/>
              </a:rPr>
              <a:t>Private cloud </a:t>
            </a:r>
            <a:r>
              <a:rPr lang="en-US">
                <a:ea typeface="ＭＳ Ｐゴシック"/>
              </a:rPr>
              <a:t>– run by a company for the company’s own use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 b="1">
                <a:solidFill>
                  <a:srgbClr val="3366FF"/>
                </a:solidFill>
                <a:ea typeface="ＭＳ Ｐゴシック"/>
              </a:rPr>
              <a:t>Hybrid cloud </a:t>
            </a:r>
            <a:r>
              <a:rPr lang="en-US">
                <a:ea typeface="ＭＳ Ｐゴシック"/>
              </a:rPr>
              <a:t>– includes both public and private cloud components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Software as a Service (</a:t>
            </a:r>
            <a:r>
              <a:rPr lang="en-US" b="1">
                <a:solidFill>
                  <a:srgbClr val="3366FF"/>
                </a:solidFill>
                <a:ea typeface="ＭＳ Ｐゴシック"/>
              </a:rPr>
              <a:t>SaaS</a:t>
            </a:r>
            <a:r>
              <a:rPr lang="en-US">
                <a:ea typeface="ＭＳ Ｐゴシック"/>
              </a:rPr>
              <a:t>) – one or more applications available via the Internet (i.e. word processor)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Platform as a Service (</a:t>
            </a:r>
            <a:r>
              <a:rPr lang="en-US" b="1">
                <a:solidFill>
                  <a:srgbClr val="3366FF"/>
                </a:solidFill>
                <a:ea typeface="ＭＳ Ｐゴシック"/>
              </a:rPr>
              <a:t>PaaS</a:t>
            </a:r>
            <a:r>
              <a:rPr lang="en-US">
                <a:ea typeface="ＭＳ Ｐゴシック"/>
              </a:rPr>
              <a:t>) – software stack ready for application use via the Internet (i.e a database server)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Infrastructure as a Service (</a:t>
            </a:r>
            <a:r>
              <a:rPr lang="en-US" b="1">
                <a:solidFill>
                  <a:srgbClr val="3366FF"/>
                </a:solidFill>
                <a:ea typeface="ＭＳ Ｐゴシック"/>
              </a:rPr>
              <a:t>IaaS</a:t>
            </a:r>
            <a:r>
              <a:rPr lang="en-US">
                <a:ea typeface="ＭＳ Ｐゴシック"/>
              </a:rPr>
              <a:t>) – servers or storage available over Internet (i.e. storage available for backup use)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41120" y="277560"/>
            <a:ext cx="7645320" cy="576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Computing Environments – Cloud Computing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806040" y="1233360"/>
            <a:ext cx="76662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Cloud compute environments composed of traditional OSes, plus VMMs, plus cloud management tools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Internet connectivity requires security like firewalls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Load balancers spread traffic across multiple applications</a:t>
            </a:r>
            <a:endParaRPr/>
          </a:p>
        </p:txBody>
      </p:sp>
      <p:pic>
        <p:nvPicPr>
          <p:cNvPr id="144" name="Pictur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7120" y="2800440"/>
            <a:ext cx="4119840" cy="326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7560"/>
            <a:ext cx="8229600" cy="576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000" dirty="0"/>
              <a:t>Computing Environments – Real-Time Embedded Systems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806400" y="1233360"/>
            <a:ext cx="8229600" cy="56404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Real-time embedded systems most prevalent form of computers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/>
              <a:t>Vary considerable, special purpose, limited purpose OS, </a:t>
            </a:r>
            <a:r>
              <a:rPr lang="en-US" b="1">
                <a:solidFill>
                  <a:srgbClr val="3366FF"/>
                </a:solidFill>
              </a:rPr>
              <a:t>real-time OS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Use expanding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/>
              <a:t>Many other special computing environments as well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Some have OSes, some perform tasks without an OS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/>
              <a:t>Real-time OS has well-defined fixed time constraints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Processing </a:t>
            </a:r>
            <a:r>
              <a:rPr lang="en-US" b="1" i="1">
                <a:ea typeface="ＭＳ Ｐゴシック"/>
              </a:rPr>
              <a:t>must</a:t>
            </a:r>
            <a:r>
              <a:rPr lang="en-US">
                <a:ea typeface="ＭＳ Ｐゴシック"/>
              </a:rPr>
              <a:t> be done within constraint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ea typeface="ＭＳ Ｐゴシック"/>
              </a:rPr>
              <a:t>Correct operation only if constraints met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ea typeface="ＭＳ Ｐゴシック"/>
              </a:rPr>
              <a:t>For example Scientific experiments, medical imaging systems,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ea typeface="ＭＳ Ｐゴシック"/>
              </a:rPr>
              <a:t>industrial control systems, weapon systems, robots, and home-appliance controllers, Air traffic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ea typeface="ＭＳ Ｐゴシック"/>
              </a:rPr>
              <a:t>control system etc.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48640" y="822960"/>
            <a:ext cx="8685720" cy="557676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There are two types of real-time operating systems.</a:t>
            </a:r>
            <a:endParaRPr dirty="0"/>
          </a:p>
          <a:p>
            <a:endParaRPr lang="en-US" b="1" dirty="0" smtClean="0"/>
          </a:p>
          <a:p>
            <a:r>
              <a:rPr lang="en-US" b="1" dirty="0" smtClean="0"/>
              <a:t>Hard </a:t>
            </a:r>
            <a:r>
              <a:rPr lang="en-US" b="1" dirty="0"/>
              <a:t>real-time systems</a:t>
            </a:r>
            <a:endParaRPr dirty="0"/>
          </a:p>
          <a:p>
            <a:r>
              <a:rPr lang="en-US" dirty="0"/>
              <a:t>Hard real-time systems guarantee that critical tasks complete on time. In hard </a:t>
            </a:r>
            <a:endParaRPr lang="en-US" dirty="0" smtClean="0"/>
          </a:p>
          <a:p>
            <a:r>
              <a:rPr lang="en-US" dirty="0" smtClean="0"/>
              <a:t>real-time systems</a:t>
            </a:r>
            <a:r>
              <a:rPr lang="en-US" dirty="0"/>
              <a:t> </a:t>
            </a:r>
            <a:r>
              <a:rPr lang="en-US" dirty="0" smtClean="0"/>
              <a:t>secondary </a:t>
            </a:r>
            <a:r>
              <a:rPr lang="en-US" dirty="0"/>
              <a:t>storage is limited or missing with data stored in ROM.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these systems </a:t>
            </a:r>
            <a:r>
              <a:rPr lang="en-US" dirty="0" smtClean="0"/>
              <a:t>virtual</a:t>
            </a:r>
            <a:r>
              <a:rPr lang="en-US" dirty="0"/>
              <a:t> </a:t>
            </a:r>
            <a:r>
              <a:rPr lang="en-US" dirty="0" smtClean="0"/>
              <a:t>memory </a:t>
            </a:r>
            <a:r>
              <a:rPr lang="en-US" dirty="0"/>
              <a:t>is almost never found.</a:t>
            </a:r>
            <a:endParaRPr dirty="0"/>
          </a:p>
          <a:p>
            <a:endParaRPr lang="en-US" b="1" dirty="0" smtClean="0"/>
          </a:p>
          <a:p>
            <a:r>
              <a:rPr lang="en-US" b="1" dirty="0" smtClean="0"/>
              <a:t>Soft </a:t>
            </a:r>
            <a:r>
              <a:rPr lang="en-US" b="1" dirty="0"/>
              <a:t>real-time systems</a:t>
            </a:r>
            <a:endParaRPr dirty="0"/>
          </a:p>
          <a:p>
            <a:r>
              <a:rPr lang="en-US" dirty="0"/>
              <a:t>Soft real time systems are less restrictive. Critical real-time task gets priority over </a:t>
            </a:r>
            <a:endParaRPr lang="en-US" dirty="0" smtClean="0"/>
          </a:p>
          <a:p>
            <a:r>
              <a:rPr lang="en-US" dirty="0" smtClean="0"/>
              <a:t>other </a:t>
            </a:r>
            <a:r>
              <a:rPr lang="en-US"/>
              <a:t>tasks </a:t>
            </a:r>
            <a:r>
              <a:rPr lang="en-US" smtClean="0"/>
              <a:t>and retains </a:t>
            </a:r>
            <a:r>
              <a:rPr lang="en-US" dirty="0"/>
              <a:t>the priority until it completes. Soft real-time systems have </a:t>
            </a:r>
            <a:endParaRPr lang="en-US" dirty="0" smtClean="0"/>
          </a:p>
          <a:p>
            <a:r>
              <a:rPr lang="en-US" dirty="0" smtClean="0"/>
              <a:t>limited </a:t>
            </a:r>
            <a:r>
              <a:rPr lang="en-US" dirty="0"/>
              <a:t>utility than hard </a:t>
            </a:r>
            <a:r>
              <a:rPr lang="en-US" dirty="0" smtClean="0"/>
              <a:t>real-time </a:t>
            </a:r>
            <a:r>
              <a:rPr lang="en-US" dirty="0"/>
              <a:t>systems. For example, </a:t>
            </a:r>
            <a:endParaRPr lang="en-US" dirty="0" smtClean="0"/>
          </a:p>
          <a:p>
            <a:r>
              <a:rPr lang="en-US" dirty="0" smtClean="0"/>
              <a:t>Multimedia</a:t>
            </a:r>
            <a:r>
              <a:rPr lang="en-US" dirty="0"/>
              <a:t>, virtual reality, Advanced Scientific Projects like</a:t>
            </a:r>
            <a:endParaRPr dirty="0"/>
          </a:p>
          <a:p>
            <a:r>
              <a:rPr lang="en-US" dirty="0"/>
              <a:t>undersea exploration and planetary rovers etc.</a:t>
            </a:r>
            <a:endParaRPr dirty="0"/>
          </a:p>
        </p:txBody>
      </p:sp>
      <p:sp>
        <p:nvSpPr>
          <p:cNvPr id="148" name="TextShape 2"/>
          <p:cNvSpPr txBox="1"/>
          <p:nvPr/>
        </p:nvSpPr>
        <p:spPr>
          <a:xfrm>
            <a:off x="1280160" y="240840"/>
            <a:ext cx="7274880" cy="399240"/>
          </a:xfrm>
          <a:prstGeom prst="rect">
            <a:avLst/>
          </a:prstGeom>
        </p:spPr>
        <p:txBody>
          <a:bodyPr wrap="none" lIns="90000" tIns="46800" rIns="90000" bIns="46800" anchor="b"/>
          <a:lstStyle/>
          <a:p>
            <a:pPr algn="ctr"/>
            <a:r>
              <a:rPr lang="en-US" sz="2000"/>
              <a:t>Computing Environments – Real-Time Embedded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907280" y="366480"/>
            <a:ext cx="4676400" cy="456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3200" dirty="0"/>
              <a:t>Distributed operating System</a:t>
            </a:r>
            <a:endParaRPr sz="3200"/>
          </a:p>
        </p:txBody>
      </p:sp>
      <p:sp>
        <p:nvSpPr>
          <p:cNvPr id="150" name="TextShape 2"/>
          <p:cNvSpPr txBox="1"/>
          <p:nvPr/>
        </p:nvSpPr>
        <p:spPr>
          <a:xfrm>
            <a:off x="648000" y="901800"/>
            <a:ext cx="8678880" cy="51332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pPr algn="just"/>
            <a:r>
              <a:rPr lang="en-US" sz="2800" dirty="0"/>
              <a:t>Distributed systems use multiple central processors</a:t>
            </a:r>
            <a:endParaRPr sz="2800"/>
          </a:p>
          <a:p>
            <a:pPr algn="just"/>
            <a:r>
              <a:rPr lang="en-US" sz="2800" dirty="0"/>
              <a:t>to serve multiple real time application and</a:t>
            </a:r>
            <a:endParaRPr sz="2800"/>
          </a:p>
          <a:p>
            <a:pPr algn="just"/>
            <a:r>
              <a:rPr lang="en-US" sz="2800" dirty="0"/>
              <a:t>multiple users. Data processing jobs are distributed </a:t>
            </a:r>
            <a:endParaRPr sz="2800"/>
          </a:p>
          <a:p>
            <a:pPr algn="just"/>
            <a:r>
              <a:rPr lang="en-US" sz="2800" dirty="0"/>
              <a:t>among the processors accordingly to which</a:t>
            </a:r>
            <a:endParaRPr sz="2800"/>
          </a:p>
          <a:p>
            <a:pPr algn="just"/>
            <a:r>
              <a:rPr lang="en-US" sz="2800" dirty="0"/>
              <a:t>one can perform each job most efficiently.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907280" y="366480"/>
            <a:ext cx="4676400" cy="456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Distributed operating System</a:t>
            </a:r>
            <a:endParaRPr sz="2400"/>
          </a:p>
        </p:txBody>
      </p:sp>
      <p:sp>
        <p:nvSpPr>
          <p:cNvPr id="152" name="TextShape 2"/>
          <p:cNvSpPr txBox="1"/>
          <p:nvPr/>
        </p:nvSpPr>
        <p:spPr>
          <a:xfrm>
            <a:off x="267480" y="1209600"/>
            <a:ext cx="8655840" cy="4479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The advantages of distributed systems are following.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With resource sharing facility user at one site may be able to </a:t>
            </a:r>
            <a:endParaRPr lang="en-US" sz="2400" dirty="0" smtClean="0"/>
          </a:p>
          <a:p>
            <a:pPr>
              <a:buSzPct val="25000"/>
            </a:pPr>
            <a:r>
              <a:rPr lang="en-US" sz="2400" dirty="0" smtClean="0"/>
              <a:t>use </a:t>
            </a:r>
            <a:r>
              <a:rPr lang="en-US" sz="2400" dirty="0"/>
              <a:t>the resources available at another.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Speedup the exchange of data with one another via </a:t>
            </a:r>
            <a:endParaRPr lang="en-US" sz="2400" dirty="0" smtClean="0"/>
          </a:p>
          <a:p>
            <a:pPr>
              <a:buSzPct val="25000"/>
            </a:pPr>
            <a:r>
              <a:rPr lang="en-US" sz="2400" dirty="0" smtClean="0"/>
              <a:t>electronic </a:t>
            </a:r>
            <a:r>
              <a:rPr lang="en-US" sz="2400" dirty="0"/>
              <a:t>mail.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If one site fails in a distributed system, the remaining sites </a:t>
            </a:r>
            <a:r>
              <a:rPr lang="en-US" sz="2400" dirty="0" smtClean="0"/>
              <a:t>can</a:t>
            </a:r>
          </a:p>
          <a:p>
            <a:pPr>
              <a:buSzPct val="25000"/>
            </a:pPr>
            <a:r>
              <a:rPr lang="en-US" sz="2400" dirty="0" smtClean="0"/>
              <a:t> </a:t>
            </a:r>
            <a:r>
              <a:rPr lang="en-US" sz="2400" dirty="0"/>
              <a:t>potentially continue operating.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Better service to the customers.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Reduction of the load on the host computer.</a:t>
            </a:r>
            <a:endParaRPr sz="2400"/>
          </a:p>
          <a:p>
            <a:pPr>
              <a:buSzPct val="25000"/>
              <a:buFont typeface="StarSymbol"/>
              <a:buChar char=""/>
            </a:pPr>
            <a:r>
              <a:rPr lang="en-US" sz="2400" dirty="0"/>
              <a:t> Reduction of delays in data processing.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2512080" y="183600"/>
            <a:ext cx="4254480" cy="45648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sz="2400" dirty="0"/>
              <a:t>Network operating System</a:t>
            </a:r>
            <a:endParaRPr sz="2400"/>
          </a:p>
        </p:txBody>
      </p:sp>
      <p:sp>
        <p:nvSpPr>
          <p:cNvPr id="154" name="TextShape 2"/>
          <p:cNvSpPr txBox="1"/>
          <p:nvPr/>
        </p:nvSpPr>
        <p:spPr>
          <a:xfrm>
            <a:off x="274320" y="1371600"/>
            <a:ext cx="9184680" cy="4479840"/>
          </a:xfrm>
          <a:prstGeom prst="rect">
            <a:avLst/>
          </a:prstGeom>
        </p:spPr>
        <p:txBody>
          <a:bodyPr wrap="none" lIns="90000" tIns="45000" rIns="90000" bIns="45000"/>
          <a:lstStyle/>
          <a:p>
            <a:r>
              <a:rPr lang="en-US" dirty="0"/>
              <a:t>Network Operating System runs on a server and </a:t>
            </a:r>
            <a:r>
              <a:rPr lang="en-US" dirty="0" err="1"/>
              <a:t>and</a:t>
            </a:r>
            <a:r>
              <a:rPr lang="en-US" dirty="0"/>
              <a:t> provides server the capability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manage</a:t>
            </a:r>
            <a:r>
              <a:rPr lang="en-US" dirty="0"/>
              <a:t> </a:t>
            </a:r>
            <a:r>
              <a:rPr lang="en-US" dirty="0" smtClean="0"/>
              <a:t>data</a:t>
            </a:r>
            <a:r>
              <a:rPr lang="en-US" dirty="0"/>
              <a:t>, users, groups, security, applications, and other networking functions.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</a:t>
            </a:r>
            <a:r>
              <a:rPr lang="en-US" dirty="0" smtClean="0"/>
              <a:t>purpose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the network operating system is to allow shared file </a:t>
            </a:r>
            <a:endParaRPr/>
          </a:p>
          <a:p>
            <a:r>
              <a:rPr lang="en-US" dirty="0"/>
              <a:t>and printer access among multiple</a:t>
            </a:r>
            <a:endParaRPr/>
          </a:p>
          <a:p>
            <a:endParaRPr lang="en-US" dirty="0" smtClean="0"/>
          </a:p>
          <a:p>
            <a:r>
              <a:rPr lang="en-US" dirty="0" smtClean="0"/>
              <a:t>computers </a:t>
            </a:r>
            <a:r>
              <a:rPr lang="en-US" dirty="0"/>
              <a:t>in a network, typically a local area network (LAN), a private network or to other</a:t>
            </a:r>
            <a:endParaRPr/>
          </a:p>
          <a:p>
            <a:r>
              <a:rPr lang="en-US" dirty="0"/>
              <a:t>networks. Examples of network operating systems are Microsoft Windows Server 2003,</a:t>
            </a:r>
            <a:endParaRPr/>
          </a:p>
          <a:p>
            <a:r>
              <a:rPr lang="en-US" dirty="0"/>
              <a:t>Microsoft Windows Server 2008, UNIX, Linux, Mac OS X, Novell NetWare, and BSD.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Objectives</a:t>
            </a:r>
            <a:endParaRPr sz="2400"/>
          </a:p>
        </p:txBody>
      </p:sp>
      <p:sp>
        <p:nvSpPr>
          <p:cNvPr id="94" name="TextShape 2"/>
          <p:cNvSpPr txBox="1"/>
          <p:nvPr/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To describe the basic organization of computer systems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To provide a grand tour of the major components of operating systems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To give an overview of the many types of computing environments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To explore several open-source operating systems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82800" y="274680"/>
            <a:ext cx="77040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Open-Source Operating Systems</a:t>
            </a:r>
            <a:endParaRPr sz="2400"/>
          </a:p>
        </p:txBody>
      </p:sp>
      <p:sp>
        <p:nvSpPr>
          <p:cNvPr id="158" name="TextShape 2"/>
          <p:cNvSpPr txBox="1"/>
          <p:nvPr/>
        </p:nvSpPr>
        <p:spPr>
          <a:xfrm>
            <a:off x="806040" y="1233360"/>
            <a:ext cx="764532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/>
              <a:t>Operating systems made available in source-code format rather than just binary </a:t>
            </a:r>
            <a:r>
              <a:rPr lang="en-US" b="1">
                <a:solidFill>
                  <a:srgbClr val="3366FF"/>
                </a:solidFill>
              </a:rPr>
              <a:t>closed-source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/>
              <a:t>Counter to the </a:t>
            </a:r>
            <a:r>
              <a:rPr lang="en-US" b="1">
                <a:solidFill>
                  <a:srgbClr val="3366FF"/>
                </a:solidFill>
              </a:rPr>
              <a:t>copy protection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and </a:t>
            </a:r>
            <a:r>
              <a:rPr lang="en-US" b="1">
                <a:solidFill>
                  <a:srgbClr val="3366FF"/>
                </a:solidFill>
              </a:rPr>
              <a:t>Digital Rights Management (DRM)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movement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solidFill>
                  <a:srgbClr val="000000"/>
                </a:solidFill>
              </a:rPr>
              <a:t>Started by </a:t>
            </a:r>
            <a:r>
              <a:rPr lang="en-US" b="1">
                <a:solidFill>
                  <a:srgbClr val="3366FF"/>
                </a:solidFill>
              </a:rPr>
              <a:t>Free Software Foundation (FSF)</a:t>
            </a:r>
            <a:r>
              <a:rPr lang="en-US">
                <a:solidFill>
                  <a:srgbClr val="000000"/>
                </a:solidFill>
              </a:rPr>
              <a:t>, which has “copyleft” </a:t>
            </a:r>
            <a:r>
              <a:rPr lang="en-US" b="1">
                <a:solidFill>
                  <a:srgbClr val="3366FF"/>
                </a:solidFill>
              </a:rPr>
              <a:t>GNU Public License (GPL)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solidFill>
                  <a:srgbClr val="000000"/>
                </a:solidFill>
              </a:rPr>
              <a:t>Examples include </a:t>
            </a:r>
            <a:r>
              <a:rPr lang="en-US" b="1">
                <a:solidFill>
                  <a:srgbClr val="3366FF"/>
                </a:solidFill>
              </a:rPr>
              <a:t>GNU/Linux</a:t>
            </a:r>
            <a:r>
              <a:rPr lang="en-US"/>
              <a:t> and </a:t>
            </a:r>
            <a:r>
              <a:rPr lang="en-US" b="1">
                <a:solidFill>
                  <a:srgbClr val="3366FF"/>
                </a:solidFill>
              </a:rPr>
              <a:t>BSD UNIX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(including core of </a:t>
            </a:r>
            <a:r>
              <a:rPr lang="en-US" b="1">
                <a:solidFill>
                  <a:srgbClr val="3366FF"/>
                </a:solidFill>
              </a:rPr>
              <a:t>Mac OS X</a:t>
            </a:r>
            <a:r>
              <a:rPr lang="en-US">
                <a:solidFill>
                  <a:srgbClr val="000000"/>
                </a:solidFill>
              </a:rPr>
              <a:t>), and many more</a:t>
            </a:r>
            <a:endParaRPr/>
          </a:p>
          <a:p>
            <a:pPr>
              <a:buSzPct val="25000"/>
              <a:buFont typeface="Monotype Sorts" charset="2"/>
              <a:buChar char=""/>
            </a:pPr>
            <a:r>
              <a:rPr lang="en-US">
                <a:solidFill>
                  <a:srgbClr val="000000"/>
                </a:solidFill>
              </a:rPr>
              <a:t>Can use VMM like VMware Player (Free on Windows), Virtualbox (open source and free on many platforms - </a:t>
            </a:r>
            <a:r>
              <a:rPr lang="en-US"/>
              <a:t>http://www.virtualbox.com) </a:t>
            </a:r>
            <a:endParaRPr/>
          </a:p>
          <a:p>
            <a:pPr lvl="1">
              <a:buSzPct val="25000"/>
              <a:buFont typeface="Monotype Sorts" charset="2"/>
              <a:buChar char=""/>
            </a:pPr>
            <a:r>
              <a:rPr lang="en-US">
                <a:solidFill>
                  <a:srgbClr val="000000"/>
                </a:solidFill>
                <a:ea typeface="ＭＳ Ｐゴシック"/>
              </a:rPr>
              <a:t>Use to run guest operating systems for exploration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685080"/>
            <a:ext cx="7772400" cy="212760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4300">
                <a:solidFill>
                  <a:srgbClr val="006699"/>
                </a:solidFill>
              </a:rPr>
              <a:t>End of Chapter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63360" y="274680"/>
            <a:ext cx="772308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What is an Operating System?</a:t>
            </a:r>
            <a:endParaRPr sz="2400"/>
          </a:p>
        </p:txBody>
      </p:sp>
      <p:sp>
        <p:nvSpPr>
          <p:cNvPr id="96" name="TextShape 2"/>
          <p:cNvSpPr txBox="1"/>
          <p:nvPr/>
        </p:nvSpPr>
        <p:spPr>
          <a:xfrm>
            <a:off x="861480" y="1535040"/>
            <a:ext cx="7867800" cy="415980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A program that acts as an intermediary between a user of a computer and the computer hardware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Operating system goals:</a:t>
            </a:r>
            <a:endParaRPr sz="28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800" dirty="0"/>
              <a:t>Execute user programs and make solving user problems easier</a:t>
            </a:r>
            <a:endParaRPr sz="28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800" dirty="0"/>
              <a:t>Make the computer system convenient to use</a:t>
            </a:r>
            <a:endParaRPr sz="28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800" dirty="0"/>
              <a:t>Use the computer hardware in an efficient manner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41120" y="274680"/>
            <a:ext cx="764532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Computer System Structure</a:t>
            </a:r>
            <a:endParaRPr sz="2400"/>
          </a:p>
        </p:txBody>
      </p:sp>
      <p:sp>
        <p:nvSpPr>
          <p:cNvPr id="98" name="TextShape 2"/>
          <p:cNvSpPr txBox="1"/>
          <p:nvPr/>
        </p:nvSpPr>
        <p:spPr>
          <a:xfrm>
            <a:off x="826920" y="990600"/>
            <a:ext cx="8317080" cy="448344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Computer system can be divided into four components: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Hardware – provides basic computing resources</a:t>
            </a:r>
            <a:endParaRPr sz="2400"/>
          </a:p>
          <a:p>
            <a:pPr lvl="2">
              <a:buSzPct val="25000"/>
              <a:buFont typeface="Webdings" charset="2"/>
              <a:buChar char=""/>
            </a:pPr>
            <a:r>
              <a:rPr lang="en-US" sz="2400" dirty="0"/>
              <a:t>CPU, memory, I/O </a:t>
            </a:r>
            <a:r>
              <a:rPr lang="en-US" sz="2400" dirty="0" smtClean="0"/>
              <a:t>devices</a:t>
            </a:r>
          </a:p>
          <a:p>
            <a:pPr lvl="2">
              <a:buSzPct val="25000"/>
              <a:buFont typeface="Webdings" charset="2"/>
              <a:buChar char=""/>
            </a:pP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Operating system</a:t>
            </a:r>
            <a:endParaRPr sz="2400"/>
          </a:p>
          <a:p>
            <a:pPr lvl="2">
              <a:buSzPct val="25000"/>
              <a:buFont typeface="Webdings" charset="2"/>
              <a:buChar char=""/>
            </a:pPr>
            <a:r>
              <a:rPr lang="en-US" sz="2400" dirty="0"/>
              <a:t>Controls and coordinates use of hardware among various applications and </a:t>
            </a:r>
            <a:r>
              <a:rPr lang="en-US" sz="2400" dirty="0" smtClean="0"/>
              <a:t>users</a:t>
            </a:r>
          </a:p>
          <a:p>
            <a:pPr lvl="2">
              <a:buSzPct val="25000"/>
              <a:buFont typeface="Webdings" charset="2"/>
              <a:buChar char=""/>
            </a:pP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Application programs – define the ways in which the system resources are used to solve the computing problems of the users</a:t>
            </a:r>
            <a:endParaRPr sz="2400"/>
          </a:p>
          <a:p>
            <a:pPr lvl="2">
              <a:buSzPct val="25000"/>
              <a:buFont typeface="Webdings" charset="2"/>
              <a:buChar char=""/>
            </a:pPr>
            <a:r>
              <a:rPr lang="en-US" sz="2400" dirty="0"/>
              <a:t>Word processors, compilers, web browsers, database systems, video </a:t>
            </a:r>
            <a:r>
              <a:rPr lang="en-US" sz="2400" dirty="0" smtClean="0"/>
              <a:t>games</a:t>
            </a:r>
          </a:p>
          <a:p>
            <a:pPr lvl="2">
              <a:buSzPct val="25000"/>
              <a:buFont typeface="Webdings" charset="2"/>
              <a:buChar char=""/>
            </a:pP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Users</a:t>
            </a:r>
            <a:endParaRPr sz="2400"/>
          </a:p>
          <a:p>
            <a:pPr lvl="2">
              <a:buSzPct val="25000"/>
              <a:buFont typeface="Webdings" charset="2"/>
              <a:buChar char=""/>
            </a:pPr>
            <a:r>
              <a:rPr lang="en-US" sz="2400" dirty="0"/>
              <a:t>People, machines, other computers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28720" y="277560"/>
            <a:ext cx="8229600" cy="57636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800" dirty="0"/>
              <a:t>Four Components of a Computer System</a:t>
            </a:r>
            <a:endParaRPr/>
          </a:p>
        </p:txBody>
      </p:sp>
      <p:pic>
        <p:nvPicPr>
          <p:cNvPr id="100" name="Picture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2640" y="1533600"/>
            <a:ext cx="5448240" cy="4340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60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What Operating Systems Do</a:t>
            </a:r>
            <a:endParaRPr sz="2400"/>
          </a:p>
        </p:txBody>
      </p:sp>
      <p:sp>
        <p:nvSpPr>
          <p:cNvPr id="102" name="TextShape 2"/>
          <p:cNvSpPr txBox="1"/>
          <p:nvPr/>
        </p:nvSpPr>
        <p:spPr>
          <a:xfrm>
            <a:off x="806400" y="1233360"/>
            <a:ext cx="8229600" cy="453132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Depends on the point of view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Users want convenience, </a:t>
            </a:r>
            <a:r>
              <a:rPr lang="en-US" sz="2400" b="1" dirty="0">
                <a:solidFill>
                  <a:srgbClr val="3366FF"/>
                </a:solidFill>
              </a:rPr>
              <a:t>ease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b="1" dirty="0">
                <a:solidFill>
                  <a:srgbClr val="3366FF"/>
                </a:solidFill>
              </a:rPr>
              <a:t>of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b="1" dirty="0">
                <a:solidFill>
                  <a:srgbClr val="3366FF"/>
                </a:solidFill>
              </a:rPr>
              <a:t>use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Don’t care about </a:t>
            </a:r>
            <a:r>
              <a:rPr lang="en-US" sz="2400" b="1" dirty="0">
                <a:solidFill>
                  <a:srgbClr val="3366FF"/>
                </a:solidFill>
              </a:rPr>
              <a:t>resource</a:t>
            </a:r>
            <a:r>
              <a:rPr lang="en-US" sz="2400" dirty="0">
                <a:solidFill>
                  <a:srgbClr val="3366FF"/>
                </a:solidFill>
              </a:rPr>
              <a:t> </a:t>
            </a:r>
            <a:r>
              <a:rPr lang="en-US" sz="2400" b="1" dirty="0">
                <a:solidFill>
                  <a:srgbClr val="3366FF"/>
                </a:solidFill>
              </a:rPr>
              <a:t>utilization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But shared computer such as </a:t>
            </a:r>
            <a:r>
              <a:rPr lang="en-US" sz="2400" b="1" dirty="0">
                <a:solidFill>
                  <a:srgbClr val="3366FF"/>
                </a:solidFill>
              </a:rPr>
              <a:t>mainframe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3366FF"/>
                </a:solidFill>
              </a:rPr>
              <a:t>minicomputer</a:t>
            </a:r>
            <a:r>
              <a:rPr lang="en-US" sz="2400" dirty="0"/>
              <a:t> must keep all users happy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Users of dedicate systems such as </a:t>
            </a:r>
            <a:r>
              <a:rPr lang="en-US" sz="2400" b="1" dirty="0">
                <a:solidFill>
                  <a:srgbClr val="3366FF"/>
                </a:solidFill>
              </a:rPr>
              <a:t>workstations</a:t>
            </a:r>
            <a:r>
              <a:rPr lang="en-US" sz="2400" dirty="0"/>
              <a:t> have dedicated resources but frequently use shared resources from </a:t>
            </a:r>
            <a:r>
              <a:rPr lang="en-US" sz="2400" b="1" dirty="0">
                <a:solidFill>
                  <a:srgbClr val="3366FF"/>
                </a:solidFill>
              </a:rPr>
              <a:t>servers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>
                <a:solidFill>
                  <a:srgbClr val="000000"/>
                </a:solidFill>
              </a:rPr>
              <a:t>Handheld computers are resource poor,  optimized for usability and battery life</a:t>
            </a: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176480" y="274680"/>
            <a:ext cx="751032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Operating System Definition</a:t>
            </a:r>
            <a:endParaRPr sz="2400"/>
          </a:p>
        </p:txBody>
      </p:sp>
      <p:sp>
        <p:nvSpPr>
          <p:cNvPr id="104" name="TextShape 2"/>
          <p:cNvSpPr txBox="1"/>
          <p:nvPr/>
        </p:nvSpPr>
        <p:spPr>
          <a:xfrm>
            <a:off x="826560" y="1028880"/>
            <a:ext cx="7688520" cy="426564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OS is a </a:t>
            </a:r>
            <a:r>
              <a:rPr lang="en-US" sz="2400" b="1" dirty="0">
                <a:solidFill>
                  <a:srgbClr val="3366FF"/>
                </a:solidFill>
              </a:rPr>
              <a:t>resource allocator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Manages all resources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Decides between conflicting requests for efficient and fair resource use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endParaRPr sz="2400"/>
          </a:p>
          <a:p>
            <a:pPr>
              <a:buSzPct val="25000"/>
              <a:buFont typeface="Monotype Sorts" charset="2"/>
              <a:buChar char=""/>
            </a:pPr>
            <a:r>
              <a:rPr lang="en-US" sz="2400" dirty="0"/>
              <a:t>OS is a </a:t>
            </a:r>
            <a:r>
              <a:rPr lang="en-US" sz="2400" b="1" dirty="0">
                <a:solidFill>
                  <a:srgbClr val="3366FF"/>
                </a:solidFill>
              </a:rPr>
              <a:t>control program</a:t>
            </a:r>
            <a:endParaRPr sz="24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400" dirty="0"/>
              <a:t>Controls execution of programs to prevent errors and improper use of the computer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75880" y="274680"/>
            <a:ext cx="8024760" cy="579240"/>
          </a:xfrm>
          <a:prstGeom prst="rect">
            <a:avLst/>
          </a:prstGeom>
        </p:spPr>
        <p:txBody>
          <a:bodyPr anchor="b"/>
          <a:lstStyle/>
          <a:p>
            <a:pPr algn="ctr"/>
            <a:r>
              <a:rPr lang="en-US" sz="2400" dirty="0"/>
              <a:t>Operating System Definition (Cont.)</a:t>
            </a:r>
            <a:endParaRPr sz="2400"/>
          </a:p>
        </p:txBody>
      </p:sp>
      <p:sp>
        <p:nvSpPr>
          <p:cNvPr id="106" name="TextShape 2"/>
          <p:cNvSpPr txBox="1"/>
          <p:nvPr/>
        </p:nvSpPr>
        <p:spPr>
          <a:xfrm>
            <a:off x="861480" y="1404720"/>
            <a:ext cx="7525080" cy="3167280"/>
          </a:xfrm>
          <a:prstGeom prst="rect">
            <a:avLst/>
          </a:prstGeom>
        </p:spPr>
        <p:txBody>
          <a:bodyPr/>
          <a:lstStyle/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No universally accepted definition</a:t>
            </a:r>
            <a:endParaRPr sz="2800"/>
          </a:p>
          <a:p>
            <a:pPr>
              <a:buSzPct val="25000"/>
              <a:buFont typeface="Monotype Sorts" charset="2"/>
              <a:buChar char="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“Everything a vendor ships when you order an operating system” is good approximation</a:t>
            </a:r>
            <a:endParaRPr sz="2800"/>
          </a:p>
          <a:p>
            <a:pPr lvl="1">
              <a:buSzPct val="25000"/>
              <a:buFont typeface="Monotype Sorts" charset="2"/>
              <a:buChar char=""/>
            </a:pPr>
            <a:r>
              <a:rPr lang="en-US" sz="2800" dirty="0"/>
              <a:t>But varies wildly</a:t>
            </a:r>
            <a:endParaRPr sz="2800"/>
          </a:p>
          <a:p>
            <a:pPr lvl="1">
              <a:buSzPct val="25000"/>
              <a:buFont typeface="Monotype Sorts" charset="2"/>
              <a:buChar char=""/>
            </a:pPr>
            <a:endParaRPr sz="2800"/>
          </a:p>
          <a:p>
            <a:pPr>
              <a:buSzPct val="25000"/>
              <a:buFont typeface="Monotype Sorts" charset="2"/>
              <a:buChar char=""/>
            </a:pPr>
            <a:r>
              <a:rPr lang="en-US" sz="2800" dirty="0"/>
              <a:t>“The one program running at all times on the computer” is the </a:t>
            </a:r>
            <a:r>
              <a:rPr lang="en-US" sz="2800" b="1" dirty="0">
                <a:solidFill>
                  <a:srgbClr val="3366FF"/>
                </a:solidFill>
              </a:rPr>
              <a:t>kernel</a:t>
            </a:r>
            <a:r>
              <a:rPr lang="en-US" sz="2800" dirty="0"/>
              <a:t>.</a:t>
            </a:r>
            <a:r>
              <a:rPr lang="en-US" sz="2800" b="1" dirty="0"/>
              <a:t>  </a:t>
            </a:r>
            <a:r>
              <a:rPr lang="en-US" sz="2800" dirty="0"/>
              <a:t>Everything else is either a system program (ships with the operating system) or an application program.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1863</Words>
  <Application>Microsoft Office PowerPoint</Application>
  <PresentationFormat>On-screen Show (4:3)</PresentationFormat>
  <Paragraphs>242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Diu</cp:lastModifiedBy>
  <cp:revision>17</cp:revision>
  <dcterms:modified xsi:type="dcterms:W3CDTF">2015-10-06T08:08:07Z</dcterms:modified>
</cp:coreProperties>
</file>