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Roboto Medium"/>
      <p:regular r:id="rId59"/>
      <p:bold r:id="rId60"/>
      <p:italic r:id="rId61"/>
      <p:boldItalic r:id="rId62"/>
    </p:embeddedFont>
    <p:embeddedFont>
      <p:font typeface="Playfair Display"/>
      <p:regular r:id="rId63"/>
      <p:bold r:id="rId64"/>
      <p:italic r:id="rId65"/>
      <p:boldItalic r:id="rId66"/>
    </p:embeddedFont>
    <p:embeddedFont>
      <p:font typeface="Constantia"/>
      <p:regular r:id="rId67"/>
      <p:bold r:id="rId68"/>
      <p:italic r:id="rId69"/>
      <p:boldItalic r:id="rId70"/>
    </p:embeddedFont>
    <p:embeddedFont>
      <p:font typeface="Lat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CCF880-0D16-4E50-B5BD-11CCFBEFBA48}">
  <a:tblStyle styleId="{47CCF880-0D16-4E50-B5BD-11CCFBEFB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Lato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regular.fntdata"/><Relationship Id="rId70" Type="http://schemas.openxmlformats.org/officeDocument/2006/relationships/font" Target="fonts/Constantia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edium-boldItalic.fntdata"/><Relationship Id="rId61" Type="http://schemas.openxmlformats.org/officeDocument/2006/relationships/font" Target="fonts/RobotoMedium-italic.fntdata"/><Relationship Id="rId20" Type="http://schemas.openxmlformats.org/officeDocument/2006/relationships/slide" Target="slides/slide14.xml"/><Relationship Id="rId64" Type="http://schemas.openxmlformats.org/officeDocument/2006/relationships/font" Target="fonts/PlayfairDisplay-bold.fntdata"/><Relationship Id="rId63" Type="http://schemas.openxmlformats.org/officeDocument/2006/relationships/font" Target="fonts/PlayfairDisplay-regular.fntdata"/><Relationship Id="rId22" Type="http://schemas.openxmlformats.org/officeDocument/2006/relationships/slide" Target="slides/slide16.xml"/><Relationship Id="rId66" Type="http://schemas.openxmlformats.org/officeDocument/2006/relationships/font" Target="fonts/PlayfairDisplay-boldItalic.fntdata"/><Relationship Id="rId21" Type="http://schemas.openxmlformats.org/officeDocument/2006/relationships/slide" Target="slides/slide15.xml"/><Relationship Id="rId65" Type="http://schemas.openxmlformats.org/officeDocument/2006/relationships/font" Target="fonts/PlayfairDisplay-italic.fntdata"/><Relationship Id="rId24" Type="http://schemas.openxmlformats.org/officeDocument/2006/relationships/slide" Target="slides/slide18.xml"/><Relationship Id="rId68" Type="http://schemas.openxmlformats.org/officeDocument/2006/relationships/font" Target="fonts/Constantia-bold.fntdata"/><Relationship Id="rId23" Type="http://schemas.openxmlformats.org/officeDocument/2006/relationships/slide" Target="slides/slide17.xml"/><Relationship Id="rId67" Type="http://schemas.openxmlformats.org/officeDocument/2006/relationships/font" Target="fonts/Constantia-regular.fntdata"/><Relationship Id="rId60" Type="http://schemas.openxmlformats.org/officeDocument/2006/relationships/font" Target="fonts/Roboto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onstantia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59" Type="http://schemas.openxmlformats.org/officeDocument/2006/relationships/font" Target="fonts/RobotoMedium-regular.fntdata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0e28f91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0e28f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b0e28f91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45ab5302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45ab53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f45ab5302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2d1ed090_0_8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2d1ed090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22d1ed090_0_8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f4a53a0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4f4a53a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4f4a53a0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4fb66d6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a4fb66d61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628a0af0_4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f628a0af0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f628a0af0_4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628a0af0_4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628a0af0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f628a0af0_4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628a0af0_4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f628a0af0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f628a0af0_4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f628a0af0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f628a0af0_4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f628a0af0_4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f628a0af0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f628a0af0_4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628a0af0_4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f628a0af0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f628a0af0_4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45ab5302a_0_5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45ab5302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f45ab5302a_0_5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45ab5302a_0_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45ab5302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45ab5302a_0_5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f628a0af0_4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f628a0af0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0f628a0af0_4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45ab5302a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45ab5302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f45ab5302a_0_5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628a0af0_4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f628a0af0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0f628a0af0_4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45ab5302a_0_5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45ab5302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f45ab5302a_0_5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45ab5302a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45ab5302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f45ab5302a_0_5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45ab5302a_0_5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45ab5302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f45ab5302a_0_5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b1d37b01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b1d37b0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3b1d37b01a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45ab5302a_0_6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45ab5302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f45ab5302a_0_6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628a0af0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628a0af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0f628a0af0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45ab5302a_0_6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45ab5302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f45ab5302a_0_6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45ab5302a_0_5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45ab5302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45ab5302a_0_5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45ab5302a_0_5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45ab5302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f45ab5302a_0_5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45ab5302a_0_5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45ab5302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f45ab5302a_0_5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45ab5302a_0_5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45ab5302a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f45ab5302a_0_5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45ab5302a_0_6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45ab5302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f45ab5302a_0_6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45ab5302a_0_6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45ab5302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f45ab5302a_0_6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45ab5302a_0_6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45ab5302a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f45ab5302a_0_6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45ab5302a_0_6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45ab5302a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f45ab5302a_0_6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45ab5302a_0_6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45ab5302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f45ab5302a_0_6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f4a53a0a_0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f4a53a0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14f4a53a0a_0_3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45ab5302a_0_6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45ab5302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f45ab5302a_0_6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45ab5302a_0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45ab5302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f45ab5302a_0_6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45ab5302a_0_6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45ab5302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f45ab5302a_0_6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f628a0af0_4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f628a0af0_4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0f628a0af0_4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f628a0af0_4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f628a0af0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0f628a0af0_4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f628a0af0_4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f628a0af0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0f628a0af0_4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f628a0af0_4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f628a0af0_4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0f628a0af0_4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45ab5302a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45ab530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f45ab5302a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e6d7a6e95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e6d7a6e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0e6d7a6e95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628a0af0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628a0af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f628a0af0_4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628a0af0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628a0af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f628a0af0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628a0af0_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628a0af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f628a0af0_2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628a0af0_2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628a0af0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f628a0af0_2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f628a0af0_2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f628a0af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f628a0af0_2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733219" y="2980467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630600" y="182400"/>
            <a:ext cx="7893000" cy="24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30600" y="4304500"/>
            <a:ext cx="78930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586725" y="1805050"/>
            <a:ext cx="79707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586725" y="3957850"/>
            <a:ext cx="79707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indent="-325755" lvl="1" marL="914400" rtl="0" algn="l"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08610" lvl="2" marL="1371600" rtl="0" algn="l">
              <a:spcBef>
                <a:spcPts val="1200"/>
              </a:spcBef>
              <a:spcAft>
                <a:spcPts val="0"/>
              </a:spcAft>
              <a:buSzPts val="1260"/>
              <a:buChar char="■"/>
              <a:defRPr/>
            </a:lvl3pPr>
            <a:lvl4pPr indent="-302894" lvl="3" marL="1828800" rtl="0" algn="l">
              <a:spcBef>
                <a:spcPts val="120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rtl="0" algn="l">
              <a:spcBef>
                <a:spcPts val="1200"/>
              </a:spcBef>
              <a:spcAft>
                <a:spcPts val="0"/>
              </a:spcAft>
              <a:buSzPts val="1170"/>
              <a:buChar char="○"/>
              <a:defRPr/>
            </a:lvl5pPr>
            <a:lvl6pPr indent="-320039" lvl="5" marL="2743200" rtl="0" algn="l">
              <a:spcBef>
                <a:spcPts val="12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  <a:defRPr sz="2600"/>
            </a:lvl1pPr>
            <a:lvl2pPr indent="-358140" lvl="1" marL="914400" rtl="0" algn="l">
              <a:spcBef>
                <a:spcPts val="1200"/>
              </a:spcBef>
              <a:spcAft>
                <a:spcPts val="0"/>
              </a:spcAft>
              <a:buSzPts val="2040"/>
              <a:buChar char="○"/>
              <a:defRPr sz="2400"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2894" lvl="3" marL="1828800" rtl="0" algn="l">
              <a:spcBef>
                <a:spcPts val="12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rtl="0" algn="l">
              <a:spcBef>
                <a:spcPts val="1200"/>
              </a:spcBef>
              <a:spcAft>
                <a:spcPts val="0"/>
              </a:spcAft>
              <a:buSzPts val="1170"/>
              <a:buChar char="○"/>
              <a:defRPr sz="1800"/>
            </a:lvl5pPr>
            <a:lvl6pPr indent="-320039" lvl="5" marL="2743200" rtl="0" algn="l">
              <a:spcBef>
                <a:spcPts val="12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  <a:defRPr sz="2600"/>
            </a:lvl1pPr>
            <a:lvl2pPr indent="-358140" lvl="1" marL="914400" rtl="0" algn="l">
              <a:spcBef>
                <a:spcPts val="1200"/>
              </a:spcBef>
              <a:spcAft>
                <a:spcPts val="0"/>
              </a:spcAft>
              <a:buSzPts val="2040"/>
              <a:buChar char="○"/>
              <a:defRPr sz="2400"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2894" lvl="3" marL="1828800" rtl="0" algn="l">
              <a:spcBef>
                <a:spcPts val="120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rtl="0" algn="l">
              <a:spcBef>
                <a:spcPts val="1200"/>
              </a:spcBef>
              <a:spcAft>
                <a:spcPts val="0"/>
              </a:spcAft>
              <a:buSzPts val="1170"/>
              <a:buChar char="○"/>
              <a:defRPr sz="1800"/>
            </a:lvl5pPr>
            <a:lvl6pPr indent="-320039" lvl="5" marL="2743200" rtl="0" algn="l">
              <a:spcBef>
                <a:spcPts val="12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2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09550" y="2561800"/>
            <a:ext cx="8124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25" y="6727600"/>
            <a:ext cx="9144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5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11044" y="1890363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2187133"/>
            <a:ext cx="28080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-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 txBox="1"/>
          <p:nvPr>
            <p:ph type="title"/>
          </p:nvPr>
        </p:nvSpPr>
        <p:spPr>
          <a:xfrm>
            <a:off x="265500" y="1446167"/>
            <a:ext cx="40452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65500" y="3793600"/>
            <a:ext cx="40452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3"/>
            <a:ext cx="8229600" cy="42462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an Automated Class Schedule Allocation Method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549550" y="258700"/>
            <a:ext cx="8229600" cy="9048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898650" y="1617600"/>
            <a:ext cx="7346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Manual Advising Process is not very  convenient &amp; Student face difficulties while preparing routine. The generated routine is not even optimal.</a:t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Our system will provide an optimal class routine considering student time preference and will try to resolve all the hard constraints.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5" y="981175"/>
            <a:ext cx="8655949" cy="577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0" y="9142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Literature Review(Taxonomy)</a:t>
            </a:r>
            <a:endParaRPr b="1"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824050" y="9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{47CCF880-0D16-4E50-B5BD-11CCFBEFBA48}</a:tableStyleId>
              </a:tblPr>
              <a:tblGrid>
                <a:gridCol w="1951400"/>
                <a:gridCol w="1080325"/>
                <a:gridCol w="4340650"/>
              </a:tblGrid>
              <a:tr h="77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800"/>
                        <a:t>Paper Title</a:t>
                      </a:r>
                      <a:endParaRPr b="1" sz="1800"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Published Year</a:t>
                      </a:r>
                      <a:endParaRPr b="1"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  Gap Analysis</a:t>
                      </a:r>
                      <a:endParaRPr b="1" sz="1800"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7BF3"/>
                    </a:solidFill>
                  </a:tcPr>
                </a:tc>
              </a:tr>
              <a:tr h="155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An Automatic Course Scheduling Approach Using Instructors Preferences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2012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 </a:t>
                      </a:r>
                      <a:r>
                        <a:rPr lang="en-US"/>
                        <a:t>Solved problem from Teachers Point of View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</a:t>
                      </a:r>
                      <a:r>
                        <a:rPr lang="en-US"/>
                        <a:t> System generates less section </a:t>
                      </a:r>
                      <a:endParaRPr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 Only resolves conflicts, did not consider other     parameters like reducing time gap,equal distribution of classes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Algorithm to Automatically Generate Schedule for School Lectures Using a Heuristic Approach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2012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/>
                        <a:t>Does not have sufficient data or information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 Solved problem from Teachers Point of View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Optimization of student personal course schedules with Evolutionary Algorithms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2011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 sz="20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 </a:t>
                      </a:r>
                      <a:r>
                        <a:rPr lang="en-US"/>
                        <a:t>Only focused on generating conflicting free lecture schedules, but they did not consider any  other parameters</a:t>
                      </a:r>
                      <a:r>
                        <a:rPr lang="en-US" sz="2000"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6"/>
          <p:cNvSpPr txBox="1"/>
          <p:nvPr/>
        </p:nvSpPr>
        <p:spPr>
          <a:xfrm>
            <a:off x="0" y="21292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</a:rPr>
              <a:t>Gap Analysis</a:t>
            </a:r>
            <a:endParaRPr b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789800" y="1447800"/>
            <a:ext cx="7744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Reference</a:t>
            </a:r>
            <a:endParaRPr b="1" sz="3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onstantia"/>
              <a:buChar char="●"/>
            </a:pPr>
            <a:r>
              <a:rPr lang="en-US" sz="2000">
                <a:latin typeface="Constantia"/>
                <a:ea typeface="Constantia"/>
                <a:cs typeface="Constantia"/>
                <a:sym typeface="Constantia"/>
              </a:rPr>
              <a:t>[1] </a:t>
            </a:r>
            <a:r>
              <a:rPr lang="en-US" sz="2000">
                <a:latin typeface="Constantia"/>
                <a:ea typeface="Constantia"/>
                <a:cs typeface="Constantia"/>
                <a:sym typeface="Constantia"/>
              </a:rPr>
              <a:t>An Automatic Course Scheduling Approach Using Instructors Preferences</a:t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onstantia"/>
              <a:buChar char="●"/>
            </a:pPr>
            <a:r>
              <a:rPr lang="en-US" sz="2000">
                <a:latin typeface="Constantia"/>
                <a:ea typeface="Constantia"/>
                <a:cs typeface="Constantia"/>
                <a:sym typeface="Constantia"/>
              </a:rPr>
              <a:t>[2] An Algorithm to Automatically Generate Schedule for School Lectures Using a Heuristic Approach</a:t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Constantia"/>
              <a:buChar char="●"/>
            </a:pPr>
            <a:r>
              <a:rPr lang="en-US" sz="2000">
                <a:latin typeface="Constantia"/>
                <a:ea typeface="Constantia"/>
                <a:cs typeface="Constantia"/>
                <a:sym typeface="Constantia"/>
              </a:rPr>
              <a:t>[3] Optimization of student personal course schedules with Evolutionary Algorithms</a:t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57200" y="0"/>
            <a:ext cx="8229600" cy="9819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57200" y="1403005"/>
            <a:ext cx="8229600" cy="43890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b="1" lang="en-US" sz="25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objectives of our project are:</a:t>
            </a:r>
            <a:endParaRPr b="1" sz="25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317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Char char="●"/>
            </a:pPr>
            <a:r>
              <a:rPr lang="en-US" sz="24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an automated class schedule method based on students time preference.</a:t>
            </a:r>
            <a:endParaRPr sz="24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31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Char char="●"/>
            </a:pPr>
            <a:r>
              <a:rPr lang="en-US" sz="24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make sure our system is efficient and it takes less time to execute.</a:t>
            </a:r>
            <a:endParaRPr sz="24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31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Char char="●"/>
            </a:pPr>
            <a:r>
              <a:rPr lang="en-US" sz="24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design an automated class scheduling system and test its functionality in terms of accuracy, data handling, stability and adaptability in making class schedules.</a:t>
            </a:r>
            <a:endParaRPr sz="24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40950" y="2736300"/>
            <a:ext cx="910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         </a:t>
            </a:r>
            <a:r>
              <a:rPr b="1" lang="en-US" sz="3500">
                <a:highlight>
                  <a:schemeClr val="lt1"/>
                </a:highlight>
              </a:rPr>
              <a:t>Requirements Analysis</a:t>
            </a:r>
            <a:endParaRPr b="1" sz="3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7942678" y="7052820"/>
            <a:ext cx="766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3435325" y="987250"/>
            <a:ext cx="2027400" cy="8976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225800" y="2855150"/>
            <a:ext cx="2211300" cy="751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-Functional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1303150" y="2855150"/>
            <a:ext cx="2211300" cy="7515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191450" y="4358275"/>
            <a:ext cx="1769700" cy="669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class  routine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101875" y="4358400"/>
            <a:ext cx="1546200" cy="669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Time preference based routine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3788776" y="4358275"/>
            <a:ext cx="1658700" cy="669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5527612" y="4358400"/>
            <a:ext cx="1658700" cy="669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232" name="Google Shape;232;p30"/>
          <p:cNvCxnSpPr>
            <a:stCxn id="225" idx="2"/>
            <a:endCxn id="226" idx="0"/>
          </p:cNvCxnSpPr>
          <p:nvPr/>
        </p:nvCxnSpPr>
        <p:spPr>
          <a:xfrm flipH="1" rot="-5400000">
            <a:off x="4905175" y="1428700"/>
            <a:ext cx="970200" cy="1882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30"/>
          <p:cNvCxnSpPr>
            <a:stCxn id="227" idx="0"/>
            <a:endCxn id="225" idx="2"/>
          </p:cNvCxnSpPr>
          <p:nvPr/>
        </p:nvCxnSpPr>
        <p:spPr>
          <a:xfrm rot="-5400000">
            <a:off x="2943850" y="1349900"/>
            <a:ext cx="970200" cy="2040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2D29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0"/>
          <p:cNvCxnSpPr>
            <a:stCxn id="227" idx="2"/>
            <a:endCxn id="229" idx="0"/>
          </p:cNvCxnSpPr>
          <p:nvPr/>
        </p:nvCxnSpPr>
        <p:spPr>
          <a:xfrm flipH="1" rot="-5400000">
            <a:off x="2266000" y="3749450"/>
            <a:ext cx="751800" cy="466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0"/>
          <p:cNvCxnSpPr>
            <a:stCxn id="228" idx="0"/>
            <a:endCxn id="227" idx="2"/>
          </p:cNvCxnSpPr>
          <p:nvPr/>
        </p:nvCxnSpPr>
        <p:spPr>
          <a:xfrm rot="-5400000">
            <a:off x="1366850" y="3316225"/>
            <a:ext cx="751500" cy="1332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2D29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30"/>
          <p:cNvCxnSpPr>
            <a:stCxn id="226" idx="2"/>
            <a:endCxn id="231" idx="0"/>
          </p:cNvCxnSpPr>
          <p:nvPr/>
        </p:nvCxnSpPr>
        <p:spPr>
          <a:xfrm flipH="1" rot="-5400000">
            <a:off x="5968300" y="3969800"/>
            <a:ext cx="751800" cy="25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2D29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30"/>
          <p:cNvCxnSpPr>
            <a:stCxn id="230" idx="0"/>
            <a:endCxn id="226" idx="2"/>
          </p:cNvCxnSpPr>
          <p:nvPr/>
        </p:nvCxnSpPr>
        <p:spPr>
          <a:xfrm rot="-5400000">
            <a:off x="5099026" y="3125875"/>
            <a:ext cx="751500" cy="1713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2D29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0"/>
          <p:cNvSpPr/>
          <p:nvPr/>
        </p:nvSpPr>
        <p:spPr>
          <a:xfrm>
            <a:off x="7266450" y="4399074"/>
            <a:ext cx="1546200" cy="669900"/>
          </a:xfrm>
          <a:prstGeom prst="roundRect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239" name="Google Shape;239;p30"/>
          <p:cNvCxnSpPr/>
          <p:nvPr/>
        </p:nvCxnSpPr>
        <p:spPr>
          <a:xfrm rot="10800000">
            <a:off x="6331442" y="3982207"/>
            <a:ext cx="1655400" cy="441900"/>
          </a:xfrm>
          <a:prstGeom prst="bentConnector3">
            <a:avLst>
              <a:gd fmla="val -191" name="adj1"/>
            </a:avLst>
          </a:prstGeom>
          <a:noFill/>
          <a:ln cap="flat" cmpd="sng" w="9525">
            <a:solidFill>
              <a:srgbClr val="2D292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699750" y="1144500"/>
            <a:ext cx="774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Context Diagram</a:t>
            </a:r>
            <a:endParaRPr b="1" sz="3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3" y="2178450"/>
            <a:ext cx="8819173" cy="361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084028" y="6335845"/>
            <a:ext cx="766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0" y="33862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Data Flow Diagram</a:t>
            </a:r>
            <a:endParaRPr b="1" sz="3300"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50" y="1200575"/>
            <a:ext cx="8556477" cy="496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538400" y="763725"/>
            <a:ext cx="744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           </a:t>
            </a:r>
            <a:r>
              <a:rPr b="1" lang="en-US" sz="2700"/>
              <a:t>  </a:t>
            </a:r>
            <a:r>
              <a:rPr b="1" lang="en-US" sz="3400"/>
              <a:t>Requirements Specification</a:t>
            </a:r>
            <a:endParaRPr b="1" sz="3400"/>
          </a:p>
        </p:txBody>
      </p:sp>
      <p:sp>
        <p:nvSpPr>
          <p:cNvPr id="262" name="Google Shape;262;p33"/>
          <p:cNvSpPr txBox="1"/>
          <p:nvPr/>
        </p:nvSpPr>
        <p:spPr>
          <a:xfrm>
            <a:off x="640300" y="1819825"/>
            <a:ext cx="7346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Software Requirement Specification :</a:t>
            </a:r>
            <a:endParaRPr b="1" sz="25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Python 3.10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PyCharm 2021.3.1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Google Colaboratory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Google Drive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Microsoft </a:t>
            </a:r>
            <a:r>
              <a:rPr lang="en-US" sz="2400"/>
              <a:t>Excel</a:t>
            </a:r>
            <a:endParaRPr sz="24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Hardware Requirement Specification :</a:t>
            </a:r>
            <a:endParaRPr b="1" sz="25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Intel Core i3  or AMD Ryzen 3 or more powerful processor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4GB or more RAM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970975" y="696775"/>
            <a:ext cx="4379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98650" y="522350"/>
            <a:ext cx="73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9675" y="1038850"/>
            <a:ext cx="45465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Group Member</a:t>
            </a:r>
            <a:endParaRPr b="1" sz="3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Tanvir Hasan Emon        011181077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Partho</a:t>
            </a:r>
            <a:r>
              <a:rPr lang="en-US" sz="2000"/>
              <a:t> Protime Sarkar    011181090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Efat Ahmed Sohel          011181097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Farhana Afroz                011181187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Joyosree Acharjee Tithi  011182104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Tahmina Tanjin Sharna   011182051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96" name="Google Shape;96;p16"/>
          <p:cNvSpPr txBox="1"/>
          <p:nvPr/>
        </p:nvSpPr>
        <p:spPr>
          <a:xfrm>
            <a:off x="4836175" y="1038850"/>
            <a:ext cx="4876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/>
              <a:t>Project Supervisor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/>
              <a:t>Prof. Dr. Hasan Sarwar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0" y="168500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Implementation</a:t>
            </a:r>
            <a:endParaRPr b="1" sz="4000"/>
          </a:p>
        </p:txBody>
      </p:sp>
      <p:sp>
        <p:nvSpPr>
          <p:cNvPr id="271" name="Google Shape;271;p34"/>
          <p:cNvSpPr txBox="1"/>
          <p:nvPr/>
        </p:nvSpPr>
        <p:spPr>
          <a:xfrm>
            <a:off x="804625" y="1904075"/>
            <a:ext cx="734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0" y="213492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Input and Output</a:t>
            </a:r>
            <a:endParaRPr b="1" sz="4000"/>
          </a:p>
        </p:txBody>
      </p:sp>
      <p:sp>
        <p:nvSpPr>
          <p:cNvPr id="280" name="Google Shape;280;p35"/>
          <p:cNvSpPr txBox="1"/>
          <p:nvPr/>
        </p:nvSpPr>
        <p:spPr>
          <a:xfrm>
            <a:off x="804625" y="1904075"/>
            <a:ext cx="734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898650" y="656400"/>
            <a:ext cx="734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User Provided </a:t>
            </a:r>
            <a:r>
              <a:rPr b="1" lang="en-US" sz="4200"/>
              <a:t>Input</a:t>
            </a:r>
            <a:endParaRPr b="1" sz="4200"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36" y="1971499"/>
            <a:ext cx="7884325" cy="391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50" y="656400"/>
            <a:ext cx="914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University Provided</a:t>
            </a:r>
            <a:r>
              <a:rPr b="1" lang="en-US" sz="3700"/>
              <a:t> Section Information</a:t>
            </a:r>
            <a:endParaRPr b="1" sz="3700"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50" y="1605850"/>
            <a:ext cx="7413150" cy="48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898650" y="286450"/>
            <a:ext cx="734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Output Suggested Schedule</a:t>
            </a:r>
            <a:endParaRPr b="1" sz="4000"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2650"/>
            <a:ext cx="8839201" cy="47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898650" y="286450"/>
            <a:ext cx="734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Output Preferred Schedule</a:t>
            </a:r>
            <a:endParaRPr b="1" sz="4000"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0" y="1361075"/>
            <a:ext cx="8852650" cy="47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804625" y="72455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Algorithm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898650" y="2207350"/>
            <a:ext cx="73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Similar Component</a:t>
            </a:r>
            <a:endParaRPr b="1"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804625" y="24595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Algorithm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898650" y="1329475"/>
            <a:ext cx="73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Genetic Algorithm</a:t>
            </a:r>
            <a:endParaRPr b="1" sz="2500"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25" y="1908250"/>
            <a:ext cx="7667825" cy="46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804625" y="24595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Algorithm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898650" y="1329475"/>
            <a:ext cx="73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Our Own Algorithm</a:t>
            </a:r>
            <a:endParaRPr b="1" sz="2500"/>
          </a:p>
        </p:txBody>
      </p:sp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25" y="2207350"/>
            <a:ext cx="7440725" cy="43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804625" y="1904075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Flow Chart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81175" y="291573"/>
            <a:ext cx="8229600" cy="9423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81175" y="1233875"/>
            <a:ext cx="8229600" cy="45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roblem Statement : Page 4 - 9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 : Page 10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 (Taxonomy): 11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 Analysis and Reference : 12, 13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Objectives:14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Analysis :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15, 16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 : 17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Diagram : 18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Specification :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: 20 - 42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 : 42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: 43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and Cost Analysis : 44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Allocation : 45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0"/>
              <a:buFont typeface="Arial"/>
              <a:buChar char="●"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: 46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00"/>
            <a:ext cx="9144003" cy="66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804625" y="29650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Algorithm For 2 Courses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1008725" y="1688600"/>
            <a:ext cx="7346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i in range(0,len(c1)) :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j in range(0,len(c2):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c1 and c2 both theory :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no day and time conflict :</a:t>
            </a:r>
            <a:endParaRPr sz="20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Elif c1 and c2 both lab :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no day and time conflict :</a:t>
            </a:r>
            <a:endParaRPr sz="20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Else : ( 1 theory 1 lab )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c1 theory c2 lab :</a:t>
            </a:r>
            <a:endParaRPr sz="20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no day and time conflict :</a:t>
            </a:r>
            <a:endParaRPr sz="20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Elif c1 lab c2 theory :</a:t>
            </a:r>
            <a:endParaRPr sz="20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no day and time conflict :</a:t>
            </a:r>
            <a:endParaRPr sz="20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Result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813075" y="252550"/>
            <a:ext cx="7441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Stages Of Algorithm </a:t>
            </a:r>
            <a:r>
              <a:rPr b="1" lang="en-US" sz="3300"/>
              <a:t>For 3 Courses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 b="-6550" l="0" r="0" t="6549"/>
          <a:stretch/>
        </p:blipFill>
        <p:spPr>
          <a:xfrm>
            <a:off x="964878" y="1340925"/>
            <a:ext cx="7346700" cy="47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804625" y="144850"/>
            <a:ext cx="734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/>
              <a:t>Stages Of Algorithm For 4 Courses</a:t>
            </a:r>
            <a:endParaRPr sz="7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1096000"/>
            <a:ext cx="8732250" cy="490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804625" y="144850"/>
            <a:ext cx="73467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/>
              <a:t>Stages Of Algorithm For 5 Courses</a:t>
            </a:r>
            <a:endParaRPr sz="7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25" y="1163400"/>
            <a:ext cx="8490751" cy="49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9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1" name="Google Shape;401;p49"/>
          <p:cNvSpPr txBox="1"/>
          <p:nvPr/>
        </p:nvSpPr>
        <p:spPr>
          <a:xfrm>
            <a:off x="804625" y="144850"/>
            <a:ext cx="7346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/>
              <a:t>Stages Of Algorithm For 6 Courses</a:t>
            </a:r>
            <a:endParaRPr sz="7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50" y="1256075"/>
            <a:ext cx="7890292" cy="43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0" name="Google Shape;410;p50"/>
          <p:cNvSpPr txBox="1"/>
          <p:nvPr/>
        </p:nvSpPr>
        <p:spPr>
          <a:xfrm>
            <a:off x="804625" y="144850"/>
            <a:ext cx="7346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/>
              <a:t>Stages Of Algorithm For 7 Courses</a:t>
            </a:r>
            <a:endParaRPr sz="7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pic>
        <p:nvPicPr>
          <p:cNvPr id="411" name="Google Shape;4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0" y="1365600"/>
            <a:ext cx="7942999" cy="4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804625" y="144850"/>
            <a:ext cx="7346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/>
              <a:t>Stages Of Algorithm For 8 Courses</a:t>
            </a:r>
            <a:endParaRPr sz="7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1433000"/>
            <a:ext cx="8397901" cy="462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804625" y="1904075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 Analysis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53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804625" y="40440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 For 3 Courses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37" name="Google Shape;4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363" y="1736300"/>
            <a:ext cx="67532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 rot="10800000">
            <a:off x="1660800" y="2857038"/>
            <a:ext cx="1942800" cy="1569600"/>
            <a:chOff x="1660800" y="1171213"/>
            <a:chExt cx="1942800" cy="1569600"/>
          </a:xfrm>
        </p:grpSpPr>
        <p:sp>
          <p:nvSpPr>
            <p:cNvPr id="112" name="Google Shape;112;p18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 txBox="1"/>
            <p:nvPr/>
          </p:nvSpPr>
          <p:spPr>
            <a:xfrm rot="10800000">
              <a:off x="1692950" y="1635150"/>
              <a:ext cx="1809600" cy="9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>
                  <a:solidFill>
                    <a:srgbClr val="FFFFFF"/>
                  </a:solidFill>
                </a:rPr>
                <a:t>Generating Conflict Free class schedule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3600600" y="2857038"/>
            <a:ext cx="1942800" cy="1569600"/>
            <a:chOff x="3600600" y="862613"/>
            <a:chExt cx="1942800" cy="1569600"/>
          </a:xfrm>
        </p:grpSpPr>
        <p:sp>
          <p:nvSpPr>
            <p:cNvPr id="115" name="Google Shape;115;p18"/>
            <p:cNvSpPr/>
            <p:nvPr/>
          </p:nvSpPr>
          <p:spPr>
            <a:xfrm flipH="1" rot="10800000">
              <a:off x="3600600" y="86261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3819550" y="1082201"/>
              <a:ext cx="14706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</a:rPr>
                <a:t>Generate Preferable Time </a:t>
              </a:r>
              <a:r>
                <a:rPr lang="en-US" sz="1300">
                  <a:solidFill>
                    <a:srgbClr val="FFFFFF"/>
                  </a:solidFill>
                </a:rPr>
                <a:t>Schedule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5528964" y="2865521"/>
            <a:ext cx="1942800" cy="1552648"/>
            <a:chOff x="5539796" y="858720"/>
            <a:chExt cx="1942800" cy="1569600"/>
          </a:xfrm>
        </p:grpSpPr>
        <p:sp>
          <p:nvSpPr>
            <p:cNvPr id="118" name="Google Shape;118;p18"/>
            <p:cNvSpPr/>
            <p:nvPr/>
          </p:nvSpPr>
          <p:spPr>
            <a:xfrm flipH="1" rot="10800000">
              <a:off x="5539796" y="858720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5785357" y="1089395"/>
              <a:ext cx="14517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</a:rPr>
                <a:t>Hassle free Section Selection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3458668" y="3561046"/>
            <a:ext cx="260366" cy="260366"/>
            <a:chOff x="3157188" y="909150"/>
            <a:chExt cx="470400" cy="470400"/>
          </a:xfrm>
        </p:grpSpPr>
        <p:sp>
          <p:nvSpPr>
            <p:cNvPr id="121" name="Google Shape;121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5451077" y="3561046"/>
            <a:ext cx="260366" cy="260366"/>
            <a:chOff x="3157188" y="909150"/>
            <a:chExt cx="470400" cy="470400"/>
          </a:xfrm>
        </p:grpSpPr>
        <p:sp>
          <p:nvSpPr>
            <p:cNvPr id="124" name="Google Shape;124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 rot="10800000">
            <a:off x="1660800" y="1295899"/>
            <a:ext cx="5822400" cy="1569615"/>
            <a:chOff x="1660800" y="2723938"/>
            <a:chExt cx="5822400" cy="1248600"/>
          </a:xfrm>
        </p:grpSpPr>
        <p:sp>
          <p:nvSpPr>
            <p:cNvPr id="127" name="Google Shape;127;p18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 rot="10800000">
              <a:off x="2583309" y="2978750"/>
              <a:ext cx="39774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5" name="Google Shape;445;p54"/>
          <p:cNvSpPr txBox="1"/>
          <p:nvPr/>
        </p:nvSpPr>
        <p:spPr>
          <a:xfrm>
            <a:off x="804625" y="40440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 For 4 Courses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46" name="Google Shape;4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50" y="1254225"/>
            <a:ext cx="7346700" cy="496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804625" y="40440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 For 5 Courses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250"/>
            <a:ext cx="8839199" cy="44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804625" y="404400"/>
            <a:ext cx="734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Result For 7 Courses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64" name="Google Shape;4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0" y="1483550"/>
            <a:ext cx="8328589" cy="47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idx="12" type="sldNum"/>
          </p:nvPr>
        </p:nvSpPr>
        <p:spPr>
          <a:xfrm>
            <a:off x="7681375" y="6121250"/>
            <a:ext cx="7620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195500" y="376650"/>
            <a:ext cx="817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  </a:t>
            </a:r>
            <a:r>
              <a:rPr b="1" lang="en-US" sz="5400"/>
              <a:t> </a:t>
            </a:r>
            <a:r>
              <a:rPr b="1" lang="en-US" sz="3700"/>
              <a:t>Standards</a:t>
            </a:r>
            <a:r>
              <a:rPr b="1" lang="en-US" sz="3600"/>
              <a:t> </a:t>
            </a:r>
            <a:endParaRPr b="1" sz="3600"/>
          </a:p>
        </p:txBody>
      </p:sp>
      <p:grpSp>
        <p:nvGrpSpPr>
          <p:cNvPr id="472" name="Google Shape;472;p57"/>
          <p:cNvGrpSpPr/>
          <p:nvPr/>
        </p:nvGrpSpPr>
        <p:grpSpPr>
          <a:xfrm>
            <a:off x="500230" y="5323075"/>
            <a:ext cx="8479081" cy="1464650"/>
            <a:chOff x="1593000" y="2298779"/>
            <a:chExt cx="6078194" cy="767194"/>
          </a:xfrm>
        </p:grpSpPr>
        <p:sp>
          <p:nvSpPr>
            <p:cNvPr id="473" name="Google Shape;473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7"/>
            <p:cNvSpPr/>
            <p:nvPr/>
          </p:nvSpPr>
          <p:spPr>
            <a:xfrm rot="-5400000">
              <a:off x="3448881" y="1881972"/>
              <a:ext cx="666296" cy="1501613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7"/>
            <p:cNvSpPr/>
            <p:nvPr/>
          </p:nvSpPr>
          <p:spPr>
            <a:xfrm>
              <a:off x="3031222" y="2298780"/>
              <a:ext cx="1251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latin typeface="Roboto Medium"/>
                  <a:ea typeface="Roboto Medium"/>
                  <a:cs typeface="Roboto Medium"/>
                  <a:sym typeface="Roboto Medium"/>
                </a:rPr>
                <a:t>7.8 IEEE</a:t>
              </a:r>
              <a:endParaRPr sz="4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1593014" y="2298779"/>
              <a:ext cx="1419000" cy="6663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latin typeface="Roboto"/>
                  <a:ea typeface="Roboto"/>
                  <a:cs typeface="Roboto"/>
                  <a:sym typeface="Roboto"/>
                </a:rPr>
                <a:t> Ethics</a:t>
              </a:r>
              <a:endParaRPr b="1" sz="2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57"/>
            <p:cNvSpPr/>
            <p:nvPr/>
          </p:nvSpPr>
          <p:spPr>
            <a:xfrm>
              <a:off x="4451294" y="2322573"/>
              <a:ext cx="32199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 uphold the highest standards of integrity, responsible behavior, and ethical conduct in professional activities</a:t>
              </a:r>
              <a:endParaRPr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 avoid unlawful conduct in professional activities</a:t>
              </a:r>
              <a:r>
                <a:rPr lang="en-US" sz="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0" name="Google Shape;480;p57"/>
          <p:cNvGrpSpPr/>
          <p:nvPr/>
        </p:nvGrpSpPr>
        <p:grpSpPr>
          <a:xfrm>
            <a:off x="500230" y="4096525"/>
            <a:ext cx="8361836" cy="1250234"/>
            <a:chOff x="1593000" y="2311187"/>
            <a:chExt cx="5994147" cy="654881"/>
          </a:xfrm>
        </p:grpSpPr>
        <p:sp>
          <p:nvSpPr>
            <p:cNvPr id="481" name="Google Shape;481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82" name="Google Shape;482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83" name="Google Shape;483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84" name="Google Shape;484;p57"/>
            <p:cNvSpPr/>
            <p:nvPr/>
          </p:nvSpPr>
          <p:spPr>
            <a:xfrm>
              <a:off x="2681445" y="2399942"/>
              <a:ext cx="1601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latin typeface="Roboto Medium"/>
                  <a:ea typeface="Roboto Medium"/>
                  <a:cs typeface="Roboto Medium"/>
                  <a:sym typeface="Roboto Medium"/>
                </a:rPr>
                <a:t>	IEEE</a:t>
              </a:r>
              <a:endParaRPr sz="2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86" name="Google Shape;486;p57"/>
            <p:cNvSpPr/>
            <p:nvPr/>
          </p:nvSpPr>
          <p:spPr>
            <a:xfrm>
              <a:off x="1622523" y="2317488"/>
              <a:ext cx="1383600" cy="6423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latin typeface="Roboto"/>
                  <a:ea typeface="Roboto"/>
                  <a:cs typeface="Roboto"/>
                  <a:sym typeface="Roboto"/>
                </a:rPr>
                <a:t>Coding</a:t>
              </a:r>
              <a:endParaRPr b="1" sz="2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57"/>
            <p:cNvSpPr/>
            <p:nvPr/>
          </p:nvSpPr>
          <p:spPr>
            <a:xfrm>
              <a:off x="4433247" y="2311187"/>
              <a:ext cx="31539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PEP8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Avoid Hard coding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Formatting convention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Documentation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8" name="Google Shape;488;p57"/>
          <p:cNvGrpSpPr/>
          <p:nvPr/>
        </p:nvGrpSpPr>
        <p:grpSpPr>
          <a:xfrm>
            <a:off x="500175" y="2862189"/>
            <a:ext cx="8311375" cy="1293032"/>
            <a:chOff x="1593000" y="2299247"/>
            <a:chExt cx="5957975" cy="666821"/>
          </a:xfrm>
        </p:grpSpPr>
        <p:sp>
          <p:nvSpPr>
            <p:cNvPr id="489" name="Google Shape;489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0" name="Google Shape;490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1" name="Google Shape;491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2" name="Google Shape;492;p57"/>
            <p:cNvSpPr/>
            <p:nvPr/>
          </p:nvSpPr>
          <p:spPr>
            <a:xfrm>
              <a:off x="3041717" y="2313633"/>
              <a:ext cx="1241400" cy="5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latin typeface="Roboto Medium"/>
                  <a:ea typeface="Roboto Medium"/>
                  <a:cs typeface="Roboto Medium"/>
                  <a:sym typeface="Roboto Medium"/>
                </a:rPr>
                <a:t>IEEE</a:t>
              </a:r>
              <a:endParaRPr sz="2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1593006" y="2299247"/>
              <a:ext cx="1419300" cy="6660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Version 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Control(GIT)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4427257" y="2323746"/>
              <a:ext cx="3123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Putting everything under VCS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500"/>
                <a:buFont typeface="Roboto"/>
                <a:buChar char="●"/>
              </a:pPr>
              <a:r>
                <a:rPr lang="en-US" sz="15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Performing a separate commit for every change</a:t>
              </a:r>
              <a:endParaRPr sz="15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Labeling all releases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6" name="Google Shape;496;p57"/>
          <p:cNvGrpSpPr/>
          <p:nvPr/>
        </p:nvGrpSpPr>
        <p:grpSpPr>
          <a:xfrm>
            <a:off x="500322" y="1658027"/>
            <a:ext cx="8311467" cy="1250184"/>
            <a:chOff x="1593000" y="2322568"/>
            <a:chExt cx="5958041" cy="654855"/>
          </a:xfrm>
        </p:grpSpPr>
        <p:sp>
          <p:nvSpPr>
            <p:cNvPr id="497" name="Google Shape;497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8" name="Google Shape;498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99" name="Google Shape;499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500" name="Google Shape;500;p57"/>
            <p:cNvSpPr/>
            <p:nvPr/>
          </p:nvSpPr>
          <p:spPr>
            <a:xfrm>
              <a:off x="3038701" y="2399953"/>
              <a:ext cx="11868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latin typeface="Roboto"/>
                  <a:ea typeface="Roboto"/>
                  <a:cs typeface="Roboto"/>
                  <a:sym typeface="Roboto"/>
                </a:rPr>
                <a:t>ISO/IEC</a:t>
              </a:r>
              <a:r>
                <a:rPr b="1" lang="en-US" sz="26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57"/>
            <p:cNvSpPr/>
            <p:nvPr/>
          </p:nvSpPr>
          <p:spPr>
            <a:xfrm>
              <a:off x="1593000" y="2335123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502" name="Google Shape;502;p57"/>
            <p:cNvSpPr/>
            <p:nvPr/>
          </p:nvSpPr>
          <p:spPr>
            <a:xfrm>
              <a:off x="1593006" y="2323447"/>
              <a:ext cx="14193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latin typeface="Roboto"/>
                  <a:ea typeface="Roboto"/>
                  <a:cs typeface="Roboto"/>
                  <a:sym typeface="Roboto"/>
                </a:rPr>
                <a:t> SDLC</a:t>
              </a:r>
              <a:endParaRPr b="1" sz="2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4387841" y="232374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 will use Agile Model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600"/>
                <a:buFont typeface="Roboto"/>
                <a:buChar char="●"/>
              </a:pPr>
              <a:r>
                <a:rPr lang="en-US" sz="16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ISO/IEC 12207 standard</a:t>
              </a:r>
              <a:endParaRPr sz="16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58"/>
          <p:cNvSpPr txBox="1"/>
          <p:nvPr/>
        </p:nvSpPr>
        <p:spPr>
          <a:xfrm>
            <a:off x="1217125" y="1807150"/>
            <a:ext cx="65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1" name="Google Shape;511;p58"/>
          <p:cNvSpPr txBox="1"/>
          <p:nvPr/>
        </p:nvSpPr>
        <p:spPr>
          <a:xfrm>
            <a:off x="0" y="707700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Constraints</a:t>
            </a:r>
            <a:endParaRPr b="1" sz="3500"/>
          </a:p>
        </p:txBody>
      </p:sp>
      <p:sp>
        <p:nvSpPr>
          <p:cNvPr id="512" name="Google Shape;512;p58"/>
          <p:cNvSpPr txBox="1"/>
          <p:nvPr/>
        </p:nvSpPr>
        <p:spPr>
          <a:xfrm>
            <a:off x="804625" y="1904075"/>
            <a:ext cx="7346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b="1" lang="en-US" sz="2000"/>
              <a:t>     Economic Constraints :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Sell system to educational organizations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long run students will be benefited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tantia"/>
              <a:buChar char="➔"/>
            </a:pPr>
            <a:r>
              <a:rPr lang="en-US" sz="2000"/>
              <a:t>     </a:t>
            </a:r>
            <a:r>
              <a:rPr b="1" lang="en-US" sz="2000"/>
              <a:t>Ethical Constraints :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Information leak and data breach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tantia"/>
              <a:buChar char="➔"/>
            </a:pPr>
            <a:r>
              <a:rPr lang="en-US" sz="2000"/>
              <a:t>     </a:t>
            </a:r>
            <a:r>
              <a:rPr b="1" lang="en-US" sz="2000"/>
              <a:t> Sustainability :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Useful for next couple years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frequent update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59"/>
          <p:cNvSpPr txBox="1"/>
          <p:nvPr/>
        </p:nvSpPr>
        <p:spPr>
          <a:xfrm>
            <a:off x="0" y="707700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Budget and Cost Analysis</a:t>
            </a:r>
            <a:endParaRPr b="1" sz="3300"/>
          </a:p>
        </p:txBody>
      </p:sp>
      <p:pic>
        <p:nvPicPr>
          <p:cNvPr id="520" name="Google Shape;5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400"/>
            <a:ext cx="8820449" cy="4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60"/>
          <p:cNvSpPr txBox="1"/>
          <p:nvPr/>
        </p:nvSpPr>
        <p:spPr>
          <a:xfrm>
            <a:off x="1235400" y="528700"/>
            <a:ext cx="667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Task Allocation</a:t>
            </a:r>
            <a:endParaRPr b="1" sz="3500"/>
          </a:p>
        </p:txBody>
      </p:sp>
      <p:sp>
        <p:nvSpPr>
          <p:cNvPr id="528" name="Google Shape;528;p60"/>
          <p:cNvSpPr txBox="1"/>
          <p:nvPr/>
        </p:nvSpPr>
        <p:spPr>
          <a:xfrm>
            <a:off x="754200" y="1730050"/>
            <a:ext cx="79326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Tanvir Hasan Emon - </a:t>
            </a:r>
            <a:r>
              <a:rPr lang="en-US" sz="1700">
                <a:highlight>
                  <a:schemeClr val="lt1"/>
                </a:highlight>
              </a:rPr>
              <a:t>Algorithm Development, Implementation, Testing, Literature Review, Report Writing</a:t>
            </a:r>
            <a:r>
              <a:rPr b="1" lang="en-US" sz="2200">
                <a:highlight>
                  <a:schemeClr val="lt1"/>
                </a:highlight>
              </a:rPr>
              <a:t>, </a:t>
            </a:r>
            <a:r>
              <a:rPr lang="en-US" sz="1700">
                <a:highlight>
                  <a:schemeClr val="lt1"/>
                </a:highlight>
              </a:rPr>
              <a:t>Presentation Slide.</a:t>
            </a:r>
            <a:r>
              <a:rPr lang="en-US" sz="1700">
                <a:highlight>
                  <a:schemeClr val="lt1"/>
                </a:highlight>
              </a:rPr>
              <a:t>  </a:t>
            </a:r>
            <a:r>
              <a:rPr b="1" lang="en-US" sz="2200">
                <a:highlight>
                  <a:schemeClr val="lt1"/>
                </a:highlight>
              </a:rPr>
              <a:t>    </a:t>
            </a:r>
            <a:endParaRPr b="1" sz="22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Farhana Afroz - </a:t>
            </a:r>
            <a:r>
              <a:rPr lang="en-US" sz="1700">
                <a:highlight>
                  <a:schemeClr val="lt1"/>
                </a:highlight>
              </a:rPr>
              <a:t>Algorithm Development, Implementation, Testing, Literature Review, Report Writing</a:t>
            </a:r>
            <a:r>
              <a:rPr b="1" lang="en-US" sz="2200">
                <a:highlight>
                  <a:schemeClr val="lt1"/>
                </a:highlight>
              </a:rPr>
              <a:t>, </a:t>
            </a:r>
            <a:r>
              <a:rPr lang="en-US" sz="1700">
                <a:highlight>
                  <a:schemeClr val="lt1"/>
                </a:highlight>
              </a:rPr>
              <a:t>Presentation Slide.  </a:t>
            </a:r>
            <a:r>
              <a:rPr b="1" lang="en-US" sz="2200">
                <a:highlight>
                  <a:schemeClr val="lt1"/>
                </a:highlight>
              </a:rPr>
              <a:t>    </a:t>
            </a:r>
            <a:r>
              <a:rPr b="1" lang="en-US" sz="2200">
                <a:highlight>
                  <a:schemeClr val="lt1"/>
                </a:highlight>
              </a:rPr>
              <a:t>       </a:t>
            </a:r>
            <a:endParaRPr b="1" sz="22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Partho Protime Sarker - </a:t>
            </a:r>
            <a:r>
              <a:rPr lang="en-US" sz="1700">
                <a:highlight>
                  <a:schemeClr val="lt1"/>
                </a:highlight>
              </a:rPr>
              <a:t>Testing, Data Preprocessing</a:t>
            </a:r>
            <a:r>
              <a:rPr lang="en-US" sz="1700">
                <a:highlight>
                  <a:schemeClr val="lt1"/>
                </a:highlight>
              </a:rPr>
              <a:t>, Literature Review, Report Writing.</a:t>
            </a:r>
            <a:r>
              <a:rPr b="1" lang="en-US" sz="2200">
                <a:highlight>
                  <a:schemeClr val="lt1"/>
                </a:highlight>
              </a:rPr>
              <a:t>           </a:t>
            </a:r>
            <a:endParaRPr b="1" sz="22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Efat Ahmed Shohel -</a:t>
            </a:r>
            <a:r>
              <a:rPr lang="en-US" sz="1700">
                <a:highlight>
                  <a:schemeClr val="lt1"/>
                </a:highlight>
              </a:rPr>
              <a:t>  Presentation Slide, Literature Review, Report Writing.</a:t>
            </a:r>
            <a:r>
              <a:rPr b="1" lang="en-US" sz="2200">
                <a:highlight>
                  <a:schemeClr val="lt1"/>
                </a:highlight>
              </a:rPr>
              <a:t>                                               </a:t>
            </a:r>
            <a:endParaRPr sz="22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Joyosree Acharjee Tithi -  </a:t>
            </a:r>
            <a:r>
              <a:rPr lang="en-US" sz="1700">
                <a:highlight>
                  <a:schemeClr val="lt1"/>
                </a:highlight>
              </a:rPr>
              <a:t>Literature Review ,Report Writing, </a:t>
            </a:r>
            <a:r>
              <a:rPr lang="en-US" sz="1700">
                <a:highlight>
                  <a:schemeClr val="lt1"/>
                </a:highlight>
              </a:rPr>
              <a:t>Presentation Slide.</a:t>
            </a:r>
            <a:endParaRPr sz="17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2200">
                <a:highlight>
                  <a:schemeClr val="lt1"/>
                </a:highlight>
              </a:rPr>
              <a:t>Tahmina Tanjin Sharna -</a:t>
            </a:r>
            <a:r>
              <a:rPr b="1" lang="en-US" sz="2100">
                <a:highlight>
                  <a:schemeClr val="lt1"/>
                </a:highlight>
              </a:rPr>
              <a:t>  </a:t>
            </a:r>
            <a:r>
              <a:rPr lang="en-US" sz="1600">
                <a:highlight>
                  <a:schemeClr val="lt1"/>
                </a:highlight>
              </a:rPr>
              <a:t>Literature Review ,Report Writing, Presentation Slide.</a:t>
            </a:r>
            <a:endParaRPr sz="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1800" y="67452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Future Work</a:t>
            </a:r>
            <a:endParaRPr b="1" sz="4000"/>
          </a:p>
        </p:txBody>
      </p:sp>
      <p:sp>
        <p:nvSpPr>
          <p:cNvPr id="536" name="Google Shape;536;p61"/>
          <p:cNvSpPr txBox="1"/>
          <p:nvPr/>
        </p:nvSpPr>
        <p:spPr>
          <a:xfrm>
            <a:off x="1236750" y="2022025"/>
            <a:ext cx="734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I</a:t>
            </a:r>
            <a:r>
              <a:rPr b="1" lang="en-US" sz="2000"/>
              <a:t>ntegrate with Ucam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Web based  User Interface</a:t>
            </a:r>
            <a:endParaRPr b="1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3" name="Google Shape;5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933" y="0"/>
            <a:ext cx="9194931" cy="68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892050" y="2144250"/>
            <a:ext cx="7359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What is wrong with manual process ??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0" y="1014700"/>
            <a:ext cx="5209749" cy="5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50" y="1014700"/>
            <a:ext cx="3807799" cy="54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2888450" y="766275"/>
            <a:ext cx="1422600" cy="82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Pre-Advising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327400" y="511075"/>
            <a:ext cx="1422600" cy="82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lang="en-US"/>
              <a:t>Advising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00" y="1772025"/>
            <a:ext cx="7739401" cy="4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146225" y="2291825"/>
            <a:ext cx="1964400" cy="369300"/>
          </a:xfrm>
          <a:prstGeom prst="rect">
            <a:avLst/>
          </a:prstGeom>
          <a:solidFill>
            <a:srgbClr val="2D292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CSE 465 conflicts with CSI 416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138800" y="1033875"/>
            <a:ext cx="1796400" cy="1166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Courses Conflict with each other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00" y="1460775"/>
            <a:ext cx="8055475" cy="50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52400" y="772450"/>
            <a:ext cx="70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Examples of  Deficient Class  Routine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7441625" y="745900"/>
            <a:ext cx="1626300" cy="668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Time preference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25" y="1083050"/>
            <a:ext cx="4296575" cy="53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3010800" y="688325"/>
            <a:ext cx="1561200" cy="696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gap between </a:t>
            </a:r>
            <a:r>
              <a:rPr lang="en-US"/>
              <a:t>classes</a:t>
            </a:r>
            <a:r>
              <a:rPr lang="en-US"/>
              <a:t>  is too high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07100"/>
            <a:ext cx="4450100" cy="54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7318100" y="520675"/>
            <a:ext cx="1704000" cy="805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gap </a:t>
            </a:r>
            <a:r>
              <a:rPr lang="en-US"/>
              <a:t>between</a:t>
            </a:r>
            <a:r>
              <a:rPr lang="en-US"/>
              <a:t>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