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3429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10287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7145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2057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24003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2743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Type a quote here."/>
          <p:cNvSpPr txBox="1"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-Johnny Appleseed"/>
          <p:cNvSpPr txBox="1"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ne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82429520_1646x1646.jpeg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Line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118295074_2675x2907.jpeg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Line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182741592_1098x949.jpeg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182429520_1646x1646.jpeg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3429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10287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7145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2057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24003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2743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1*dlTEIcv6AL8Cca53H88amQ.png" descr="1*dlTEIcv6AL8Cca53H88amQ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9" name="Rectangle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Line"/>
          <p:cNvSpPr/>
          <p:nvPr>
            <p:ph type="body" idx="15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1" name="introduction  to data sci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9196"/>
            </a:lvl1pPr>
          </a:lstStyle>
          <a:p>
            <a:pPr/>
            <a:r>
              <a:t>introduction  to data science</a:t>
            </a:r>
          </a:p>
        </p:txBody>
      </p:sp>
      <p:sp>
        <p:nvSpPr>
          <p:cNvPr id="132" name="Mini-Projec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Mini-Project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Line"/>
          <p:cNvSpPr/>
          <p:nvPr>
            <p:ph type="body" idx="14"/>
          </p:nvPr>
        </p:nvSpPr>
        <p:spPr>
          <a:xfrm>
            <a:off x="7023100" y="1079500"/>
            <a:ext cx="5397500" cy="0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4" name="box-plot"/>
          <p:cNvSpPr txBox="1"/>
          <p:nvPr>
            <p:ph type="title"/>
          </p:nvPr>
        </p:nvSpPr>
        <p:spPr>
          <a:xfrm>
            <a:off x="7023100" y="207836"/>
            <a:ext cx="5397500" cy="723901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box-plot </a:t>
            </a:r>
          </a:p>
        </p:txBody>
      </p:sp>
      <p:sp>
        <p:nvSpPr>
          <p:cNvPr id="195" name="From the below boxplot it is clearly evident that shorter is the tenure, higher is the possibility of churn."/>
          <p:cNvSpPr txBox="1"/>
          <p:nvPr>
            <p:ph type="body" sz="half" idx="1"/>
          </p:nvPr>
        </p:nvSpPr>
        <p:spPr>
          <a:xfrm>
            <a:off x="7023100" y="1912962"/>
            <a:ext cx="5397500" cy="7226301"/>
          </a:xfrm>
          <a:prstGeom prst="rect">
            <a:avLst/>
          </a:prstGeom>
        </p:spPr>
        <p:txBody>
          <a:bodyPr/>
          <a:lstStyle/>
          <a:p>
            <a:pPr/>
            <a:r>
              <a:t>From the below boxplot it is clearly evident that shorter is the tenure, higher is the possibility of churn.</a:t>
            </a:r>
          </a:p>
        </p:txBody>
      </p:sp>
      <p:grpSp>
        <p:nvGrpSpPr>
          <p:cNvPr id="198" name="Screen Shot 2018-11-17 at 8.56.26 PM.png"/>
          <p:cNvGrpSpPr/>
          <p:nvPr/>
        </p:nvGrpSpPr>
        <p:grpSpPr>
          <a:xfrm>
            <a:off x="97907" y="1842136"/>
            <a:ext cx="6675039" cy="5019107"/>
            <a:chOff x="0" y="0"/>
            <a:chExt cx="6675038" cy="5019105"/>
          </a:xfrm>
        </p:grpSpPr>
        <p:pic>
          <p:nvPicPr>
            <p:cNvPr id="197" name="Screen Shot 2018-11-17 at 8.56.26 PM.png" descr="Screen Shot 2018-11-17 at 8.56.26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573" t="2048" r="6208" b="2048"/>
            <a:stretch>
              <a:fillRect/>
            </a:stretch>
          </p:blipFill>
          <p:spPr>
            <a:xfrm>
              <a:off x="127000" y="88900"/>
              <a:ext cx="6421039" cy="468890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6" name="Screen Shot 2018-11-17 at 8.56.26 PM.png" descr="Screen Shot 2018-11-17 at 8.56.26 PM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6675040" cy="5019106"/>
            </a:xfrm>
            <a:prstGeom prst="rect">
              <a:avLst/>
            </a:prstGeom>
            <a:effectLst/>
          </p:spPr>
        </p:pic>
      </p:grpSp>
      <p:pic>
        <p:nvPicPr>
          <p:cNvPr id="199" name="data-visualization-tools-concept.png" descr="data-visualization-tools-concep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57437" y="6191733"/>
            <a:ext cx="7947363" cy="3653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Line"/>
          <p:cNvSpPr/>
          <p:nvPr>
            <p:ph type="body" idx="14"/>
          </p:nvPr>
        </p:nvSpPr>
        <p:spPr>
          <a:xfrm>
            <a:off x="7023100" y="940779"/>
            <a:ext cx="5397500" cy="1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2" name="grouped bar-graph"/>
          <p:cNvSpPr txBox="1"/>
          <p:nvPr>
            <p:ph type="title"/>
          </p:nvPr>
        </p:nvSpPr>
        <p:spPr>
          <a:xfrm>
            <a:off x="7023100" y="207836"/>
            <a:ext cx="5397500" cy="723901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grouped bar-graph</a:t>
            </a:r>
          </a:p>
        </p:txBody>
      </p:sp>
      <p:sp>
        <p:nvSpPr>
          <p:cNvPr id="203" name="The customers who have availed Month-to-Month Contract churn the most, while those of Two-Year seem to be loyal to the company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customers who have availed Month-to-Month Contract churn the most, while those of Two-Year seem to be loyal to the company.</a:t>
            </a:r>
          </a:p>
        </p:txBody>
      </p:sp>
      <p:grpSp>
        <p:nvGrpSpPr>
          <p:cNvPr id="206" name="Screen Shot 2018-11-17 at 10.41.12 PM.png"/>
          <p:cNvGrpSpPr/>
          <p:nvPr/>
        </p:nvGrpSpPr>
        <p:grpSpPr>
          <a:xfrm>
            <a:off x="104789" y="1754113"/>
            <a:ext cx="6852168" cy="5391259"/>
            <a:chOff x="0" y="0"/>
            <a:chExt cx="6852167" cy="5391258"/>
          </a:xfrm>
        </p:grpSpPr>
        <p:pic>
          <p:nvPicPr>
            <p:cNvPr id="205" name="Screen Shot 2018-11-17 at 10.41.12 PM.png" descr="Screen Shot 2018-11-17 at 10.41.12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354" t="0" r="2354" b="0"/>
            <a:stretch>
              <a:fillRect/>
            </a:stretch>
          </p:blipFill>
          <p:spPr>
            <a:xfrm>
              <a:off x="127000" y="88900"/>
              <a:ext cx="6598168" cy="506105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4" name="Screen Shot 2018-11-17 at 10.41.12 PM.png" descr="Screen Shot 2018-11-17 at 10.41.12 PM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6852168" cy="5391260"/>
            </a:xfrm>
            <a:prstGeom prst="rect">
              <a:avLst/>
            </a:prstGeom>
            <a:effectLst/>
          </p:spPr>
        </p:pic>
      </p:grpSp>
      <p:pic>
        <p:nvPicPr>
          <p:cNvPr id="207" name="data-visualization-tools-concept.png" descr="data-visualization-tools-concep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57437" y="6191733"/>
            <a:ext cx="7947363" cy="3653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0" name="pie ch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pie chart </a:t>
            </a:r>
          </a:p>
        </p:txBody>
      </p:sp>
      <p:sp>
        <p:nvSpPr>
          <p:cNvPr id="211" name="The pie charts among the categorical data attributes are shown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pie charts among the categorical data attributes are shown.</a:t>
            </a:r>
          </a:p>
        </p:txBody>
      </p:sp>
      <p:pic>
        <p:nvPicPr>
          <p:cNvPr id="212" name="Screen Shot 2018-11-17 at 8.07.10 PM.png" descr="Screen Shot 2018-11-17 at 8.07.10 P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603"/>
          <a:stretch>
            <a:fillRect/>
          </a:stretch>
        </p:blipFill>
        <p:spPr>
          <a:xfrm>
            <a:off x="641778" y="692626"/>
            <a:ext cx="5661866" cy="3013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Screen Shot 2018-11-17 at 8.07.22 PM.png" descr="Screen Shot 2018-11-17 at 8.07.22 PM.png"/>
          <p:cNvPicPr>
            <a:picLocks noChangeAspect="1"/>
          </p:cNvPicPr>
          <p:nvPr/>
        </p:nvPicPr>
        <p:blipFill>
          <a:blip r:embed="rId3">
            <a:extLst/>
          </a:blip>
          <a:srcRect l="0" t="0" r="8690" b="10623"/>
          <a:stretch>
            <a:fillRect/>
          </a:stretch>
        </p:blipFill>
        <p:spPr>
          <a:xfrm>
            <a:off x="1298408" y="3683821"/>
            <a:ext cx="4348614" cy="2962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Screen Shot 2018-11-17 at 8.07.35 PM.png" descr="Screen Shot 2018-11-17 at 8.07.35 PM.png"/>
          <p:cNvPicPr>
            <a:picLocks noChangeAspect="1"/>
          </p:cNvPicPr>
          <p:nvPr/>
        </p:nvPicPr>
        <p:blipFill>
          <a:blip r:embed="rId4">
            <a:extLst/>
          </a:blip>
          <a:srcRect l="0" t="10790" r="3542" b="10790"/>
          <a:stretch>
            <a:fillRect/>
          </a:stretch>
        </p:blipFill>
        <p:spPr>
          <a:xfrm>
            <a:off x="177435" y="7064078"/>
            <a:ext cx="6590581" cy="2599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data-visualization-tools-concept.png" descr="data-visualization-tools-concep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57437" y="6191733"/>
            <a:ext cx="7947363" cy="3653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8" name="hypothesis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hypothesis testing</a:t>
            </a:r>
          </a:p>
        </p:txBody>
      </p:sp>
      <p:sp>
        <p:nvSpPr>
          <p:cNvPr id="219" name="The function generates a sample of size 100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function generates a sample of size 100.</a:t>
            </a:r>
          </a:p>
          <a:p>
            <a:pPr/>
            <a:r>
              <a:t>We find the mean and compute the Z-score.</a:t>
            </a:r>
          </a:p>
          <a:p>
            <a:pPr/>
            <a:r>
              <a:t>If this value is less than the actual Z-value we fail to reject the null hypothesis, else we reject it.</a:t>
            </a:r>
          </a:p>
        </p:txBody>
      </p:sp>
      <p:pic>
        <p:nvPicPr>
          <p:cNvPr id="220" name="data-visualization-tools-concept.png" descr="data-visualization-tools-concep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7437" y="6191733"/>
            <a:ext cx="7947363" cy="3653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Screen Shot 2018-11-18 at 1.08.12 AM.png" descr="Screen Shot 2018-11-18 at 1.08.1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0957" y="4932047"/>
            <a:ext cx="6253127" cy="2613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business-analytics.jpg" descr="business-analytics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-203200" y="-203200"/>
            <a:ext cx="13411200" cy="10160000"/>
          </a:xfrm>
          <a:prstGeom prst="rect">
            <a:avLst/>
          </a:prstGeom>
          <a:ln w="9525">
            <a:round/>
          </a:ln>
        </p:spPr>
      </p:pic>
      <p:sp>
        <p:nvSpPr>
          <p:cNvPr id="135" name="Telco customer churn"/>
          <p:cNvSpPr txBox="1"/>
          <p:nvPr>
            <p:ph type="title" idx="4294967295"/>
          </p:nvPr>
        </p:nvSpPr>
        <p:spPr>
          <a:xfrm>
            <a:off x="-3485" y="2175155"/>
            <a:ext cx="13057157" cy="1464965"/>
          </a:xfrm>
          <a:prstGeom prst="rect">
            <a:avLst/>
          </a:prstGeom>
          <a:solidFill>
            <a:srgbClr val="FFFFFF"/>
          </a:solidFill>
        </p:spPr>
        <p:txBody>
          <a:bodyPr anchor="b"/>
          <a:lstStyle>
            <a:lvl1pPr algn="ctr" defTabSz="514095">
              <a:lnSpc>
                <a:spcPct val="80000"/>
              </a:lnSpc>
              <a:spcBef>
                <a:spcPts val="0"/>
              </a:spcBef>
              <a:defRPr sz="10648">
                <a:solidFill>
                  <a:srgbClr val="5C5C5C"/>
                </a:solidFill>
              </a:defRPr>
            </a:lvl1pPr>
          </a:lstStyle>
          <a:p>
            <a:pPr/>
            <a:r>
              <a:t>Telco customer churn</a:t>
            </a:r>
          </a:p>
        </p:txBody>
      </p:sp>
      <p:sp>
        <p:nvSpPr>
          <p:cNvPr id="136" name="Team: The Standard Deviators…"/>
          <p:cNvSpPr txBox="1"/>
          <p:nvPr>
            <p:ph type="body" sz="quarter" idx="4294967295"/>
          </p:nvPr>
        </p:nvSpPr>
        <p:spPr>
          <a:xfrm>
            <a:off x="-26179" y="7028571"/>
            <a:ext cx="13057158" cy="193653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defTabSz="414781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b="1" i="1" sz="3407">
                <a:solidFill>
                  <a:srgbClr val="747676"/>
                </a:solidFill>
              </a:defRPr>
            </a:pPr>
            <a:r>
              <a:t>Team: The Standard Deviators</a:t>
            </a:r>
          </a:p>
          <a:p>
            <a:pPr marL="0" indent="0" defTabSz="414781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b="1" i="1" sz="3407">
                <a:solidFill>
                  <a:srgbClr val="747676"/>
                </a:solidFill>
              </a:defRPr>
            </a:pPr>
          </a:p>
          <a:p>
            <a:pPr marL="0" indent="0" defTabSz="414781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b="1" i="1" sz="3407">
                <a:solidFill>
                  <a:srgbClr val="747676"/>
                </a:solidFill>
              </a:defRPr>
            </a:pPr>
            <a:r>
              <a:t>Darshana Upadhyay</a:t>
            </a:r>
          </a:p>
          <a:p>
            <a:pPr marL="0" indent="0" defTabSz="414781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b="1" i="1" sz="3407">
                <a:solidFill>
                  <a:srgbClr val="747676"/>
                </a:solidFill>
              </a:defRPr>
            </a:pPr>
            <a:r>
              <a:t>Tanvir Husain</a:t>
            </a:r>
          </a:p>
        </p:txBody>
      </p:sp>
      <p:sp>
        <p:nvSpPr>
          <p:cNvPr id="137" name="Line"/>
          <p:cNvSpPr/>
          <p:nvPr/>
        </p:nvSpPr>
        <p:spPr>
          <a:xfrm flipV="1">
            <a:off x="-47777" y="3361554"/>
            <a:ext cx="13100353" cy="1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0" name="about the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about the dataset </a:t>
            </a:r>
          </a:p>
        </p:txBody>
      </p:sp>
      <p:sp>
        <p:nvSpPr>
          <p:cNvPr id="141" name="Customers who left within the last month – the column is called Churn.…"/>
          <p:cNvSpPr txBox="1"/>
          <p:nvPr>
            <p:ph type="body" idx="1"/>
          </p:nvPr>
        </p:nvSpPr>
        <p:spPr>
          <a:xfrm>
            <a:off x="571500" y="2540000"/>
            <a:ext cx="11861800" cy="427754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469900" indent="-469900">
              <a:defRPr sz="2500"/>
            </a:pPr>
            <a:r>
              <a:t>Customers who left within the last month – the column is called Churn.</a:t>
            </a:r>
          </a:p>
          <a:p>
            <a:pPr marL="469900" indent="-469900">
              <a:defRPr sz="2500"/>
            </a:pPr>
            <a:r>
              <a:t>Services that each customer has signed up for – phone, multiple lines, internet, online security, online backup, device protection, tech support, and streaming TV and movies</a:t>
            </a:r>
            <a:r>
              <a:rPr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marL="469900" indent="-469900">
              <a:defRPr sz="2500"/>
            </a:pPr>
            <a:r>
              <a:t>Customer account information – how long they’ve been a customer, contract, payment method, paperless billing, monthly charges, and total charges</a:t>
            </a:r>
            <a:r>
              <a:rPr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marL="469900" indent="-469900">
              <a:defRPr sz="2500"/>
            </a:pPr>
            <a:r>
              <a:t>Demographic info about customers – gender, age range, and if they have partners and dependents.</a:t>
            </a:r>
          </a:p>
        </p:txBody>
      </p:sp>
      <p:sp>
        <p:nvSpPr>
          <p:cNvPr id="142" name="TELCO CUSTOMER CHURN"/>
          <p:cNvSpPr txBox="1"/>
          <p:nvPr/>
        </p:nvSpPr>
        <p:spPr>
          <a:xfrm>
            <a:off x="603488" y="1708150"/>
            <a:ext cx="536881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0" spc="31" sz="3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TELCO CUSTOMER CHURN</a:t>
            </a:r>
          </a:p>
        </p:txBody>
      </p:sp>
      <p:pic>
        <p:nvPicPr>
          <p:cNvPr id="143" name="data-visualization-tools-concept.png" descr="data-visualization-tools-concep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7437" y="6191733"/>
            <a:ext cx="7947363" cy="3653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6" name="DATA CLEA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DATA CLEANING</a:t>
            </a:r>
          </a:p>
        </p:txBody>
      </p:sp>
      <p:sp>
        <p:nvSpPr>
          <p:cNvPr id="147" name="Data Before Cleaning:"/>
          <p:cNvSpPr txBox="1"/>
          <p:nvPr/>
        </p:nvSpPr>
        <p:spPr>
          <a:xfrm>
            <a:off x="590367" y="1701799"/>
            <a:ext cx="329457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 Before Cleaning:</a:t>
            </a:r>
          </a:p>
        </p:txBody>
      </p:sp>
      <p:pic>
        <p:nvPicPr>
          <p:cNvPr id="148" name="Screen Shot 2018-11-17 at 6.50.00 PM.png" descr="Screen Shot 2018-11-17 at 6.50.00 PM.png"/>
          <p:cNvPicPr>
            <a:picLocks noChangeAspect="1"/>
          </p:cNvPicPr>
          <p:nvPr/>
        </p:nvPicPr>
        <p:blipFill>
          <a:blip r:embed="rId2">
            <a:extLst/>
          </a:blip>
          <a:srcRect l="0" t="0" r="41563" b="0"/>
          <a:stretch>
            <a:fillRect/>
          </a:stretch>
        </p:blipFill>
        <p:spPr>
          <a:xfrm>
            <a:off x="320687" y="2540000"/>
            <a:ext cx="4374601" cy="5370426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Rectangle"/>
          <p:cNvSpPr/>
          <p:nvPr/>
        </p:nvSpPr>
        <p:spPr>
          <a:xfrm>
            <a:off x="4009571" y="7352925"/>
            <a:ext cx="491644" cy="271914"/>
          </a:xfrm>
          <a:prstGeom prst="rect">
            <a:avLst/>
          </a:prstGeom>
          <a:ln w="38100">
            <a:solidFill>
              <a:schemeClr val="accent5">
                <a:satOff val="7361"/>
                <a:lumOff val="75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50" name="The ‘Total Charges’ column contains 11 missing values.…"/>
          <p:cNvSpPr txBox="1"/>
          <p:nvPr/>
        </p:nvSpPr>
        <p:spPr>
          <a:xfrm>
            <a:off x="5096217" y="1877487"/>
            <a:ext cx="7670404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1162" indent="-411162">
              <a:spcBef>
                <a:spcPts val="1800"/>
              </a:spcBef>
              <a:buSzPct val="75000"/>
              <a:buFont typeface="Zapf Dingbats"/>
              <a:buChar char="➤"/>
              <a:defRPr i="0" spc="0" sz="2000"/>
            </a:pPr>
            <a:r>
              <a:t>The ‘Total Charges’ column contains 11 missing values.</a:t>
            </a:r>
          </a:p>
          <a:p>
            <a:pPr marL="411162" indent="-411162">
              <a:spcBef>
                <a:spcPts val="1800"/>
              </a:spcBef>
              <a:buSzPct val="75000"/>
              <a:buFont typeface="Zapf Dingbats"/>
              <a:buChar char="➤"/>
              <a:defRPr i="0" spc="0" sz="2000"/>
            </a:pPr>
            <a:r>
              <a:t>The box plot is drawn to check if ‘Total Charges’ contain any outliers.</a:t>
            </a:r>
          </a:p>
          <a:p>
            <a:pPr marL="411162" indent="-411162">
              <a:spcBef>
                <a:spcPts val="1800"/>
              </a:spcBef>
              <a:buSzPct val="75000"/>
              <a:buFont typeface="Zapf Dingbats"/>
              <a:buChar char="➤"/>
              <a:defRPr i="0" spc="0" sz="2000"/>
            </a:pPr>
          </a:p>
          <a:p>
            <a:pPr>
              <a:spcBef>
                <a:spcPts val="1800"/>
              </a:spcBef>
              <a:defRPr i="0" spc="0" sz="2000"/>
            </a:pPr>
          </a:p>
          <a:p>
            <a:pPr marL="411162" indent="-411162">
              <a:spcBef>
                <a:spcPts val="1800"/>
              </a:spcBef>
              <a:buSzPct val="75000"/>
              <a:buFont typeface="Zapf Dingbats"/>
              <a:buChar char="➤"/>
              <a:defRPr i="0" spc="0" sz="2000"/>
            </a:pPr>
          </a:p>
          <a:p>
            <a:pPr marL="411162" indent="-411162">
              <a:spcBef>
                <a:spcPts val="1800"/>
              </a:spcBef>
              <a:buSzPct val="75000"/>
              <a:buFont typeface="Zapf Dingbats"/>
              <a:buChar char="➤"/>
              <a:defRPr i="0" spc="0" sz="2000"/>
            </a:pPr>
          </a:p>
          <a:p>
            <a:pPr marL="411162" indent="-411162">
              <a:spcBef>
                <a:spcPts val="1800"/>
              </a:spcBef>
              <a:buSzPct val="75000"/>
              <a:buFont typeface="Zapf Dingbats"/>
              <a:buChar char="➤"/>
              <a:defRPr i="0" spc="0" sz="2000"/>
            </a:pPr>
          </a:p>
          <a:p>
            <a:pPr marL="411162" indent="-411162">
              <a:spcBef>
                <a:spcPts val="1800"/>
              </a:spcBef>
              <a:buSzPct val="75000"/>
              <a:buFont typeface="Zapf Dingbats"/>
              <a:buChar char="➤"/>
              <a:defRPr i="0" spc="0" sz="2000"/>
            </a:pPr>
            <a:r>
              <a:t>The data is cleaned by replacing the missing values by the median. </a:t>
            </a:r>
          </a:p>
        </p:txBody>
      </p:sp>
      <p:pic>
        <p:nvPicPr>
          <p:cNvPr id="151" name="Screen Shot 2018-11-17 at 7.17.27 PM.png" descr="Screen Shot 2018-11-17 at 7.17.2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77552" y="3193085"/>
            <a:ext cx="5422901" cy="298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data-visualization-tools-concept.png" descr="data-visualization-tools-concep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92715" y="6103539"/>
            <a:ext cx="7947363" cy="3653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5" name="DATA CLEA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DATA CLEANING</a:t>
            </a:r>
          </a:p>
        </p:txBody>
      </p:sp>
      <p:sp>
        <p:nvSpPr>
          <p:cNvPr id="156" name="Data Before Cleaning:"/>
          <p:cNvSpPr txBox="1"/>
          <p:nvPr/>
        </p:nvSpPr>
        <p:spPr>
          <a:xfrm>
            <a:off x="531388" y="2136641"/>
            <a:ext cx="329457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 Before Cleaning:</a:t>
            </a:r>
          </a:p>
        </p:txBody>
      </p:sp>
      <p:pic>
        <p:nvPicPr>
          <p:cNvPr id="157" name="Screen Shot 2018-11-17 at 6.50.55 PM.png" descr="Screen Shot 2018-11-17 at 6.50.55 PM.png"/>
          <p:cNvPicPr>
            <a:picLocks noChangeAspect="1"/>
          </p:cNvPicPr>
          <p:nvPr/>
        </p:nvPicPr>
        <p:blipFill>
          <a:blip r:embed="rId2">
            <a:extLst/>
          </a:blip>
          <a:srcRect l="13777" t="0" r="0" b="0"/>
          <a:stretch>
            <a:fillRect/>
          </a:stretch>
        </p:blipFill>
        <p:spPr>
          <a:xfrm>
            <a:off x="204757" y="2881187"/>
            <a:ext cx="6355955" cy="340918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Data After Cleaning:"/>
          <p:cNvSpPr txBox="1"/>
          <p:nvPr/>
        </p:nvSpPr>
        <p:spPr>
          <a:xfrm>
            <a:off x="6720719" y="2136641"/>
            <a:ext cx="314151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 After Cleaning:</a:t>
            </a:r>
          </a:p>
        </p:txBody>
      </p:sp>
      <p:pic>
        <p:nvPicPr>
          <p:cNvPr id="159" name="Screen Shot 2018-11-17 at 6.58.27 PM.png" descr="Screen Shot 2018-11-17 at 6.58.27 PM.png"/>
          <p:cNvPicPr>
            <a:picLocks noChangeAspect="1"/>
          </p:cNvPicPr>
          <p:nvPr/>
        </p:nvPicPr>
        <p:blipFill>
          <a:blip r:embed="rId3">
            <a:extLst/>
          </a:blip>
          <a:srcRect l="13772" t="0" r="10977" b="0"/>
          <a:stretch>
            <a:fillRect/>
          </a:stretch>
        </p:blipFill>
        <p:spPr>
          <a:xfrm>
            <a:off x="6617922" y="2928415"/>
            <a:ext cx="5303763" cy="3314566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he column of ‘Total Charges’ that contained 11 missing values has been cleaned by replacing them with the median."/>
          <p:cNvSpPr txBox="1"/>
          <p:nvPr/>
        </p:nvSpPr>
        <p:spPr>
          <a:xfrm>
            <a:off x="398961" y="6226431"/>
            <a:ext cx="11548188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column of ‘Total Charges’ that contained 11 missing values has been cleaned by replacing them with the median.</a:t>
            </a:r>
          </a:p>
        </p:txBody>
      </p:sp>
      <p:pic>
        <p:nvPicPr>
          <p:cNvPr id="161" name="data-visualization-tools-concept.png" descr="data-visualization-tools-concep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75076" y="6103539"/>
            <a:ext cx="7947363" cy="3653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creen Shot 2018-11-17 at 8.06.42 PM.png" descr="Screen Shot 2018-11-17 at 8.06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467" y="3321525"/>
            <a:ext cx="4723031" cy="3434932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Line"/>
          <p:cNvSpPr/>
          <p:nvPr>
            <p:ph type="body" idx="14"/>
          </p:nvPr>
        </p:nvSpPr>
        <p:spPr>
          <a:xfrm>
            <a:off x="7023100" y="911289"/>
            <a:ext cx="5397500" cy="1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" name="histogram"/>
          <p:cNvSpPr txBox="1"/>
          <p:nvPr>
            <p:ph type="title"/>
          </p:nvPr>
        </p:nvSpPr>
        <p:spPr>
          <a:xfrm>
            <a:off x="7023100" y="207836"/>
            <a:ext cx="5397500" cy="723901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histogram</a:t>
            </a:r>
          </a:p>
        </p:txBody>
      </p:sp>
      <p:pic>
        <p:nvPicPr>
          <p:cNvPr id="166" name="Screen Shot 2018-11-17 at 8.05.54 PM.png" descr="Screen Shot 2018-11-17 at 8.05.5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5157" y="196461"/>
            <a:ext cx="4565552" cy="32579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creen Shot 2018-11-17 at 8.06.59 PM.png" descr="Screen Shot 2018-11-17 at 8.06.59 PM.png"/>
          <p:cNvPicPr>
            <a:picLocks noChangeAspect="1"/>
          </p:cNvPicPr>
          <p:nvPr/>
        </p:nvPicPr>
        <p:blipFill>
          <a:blip r:embed="rId4">
            <a:extLst/>
          </a:blip>
          <a:srcRect l="194" t="0" r="0" b="5662"/>
          <a:stretch>
            <a:fillRect/>
          </a:stretch>
        </p:blipFill>
        <p:spPr>
          <a:xfrm>
            <a:off x="293707" y="6513128"/>
            <a:ext cx="4908636" cy="3240429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From the 1st graph we can conclude that a lot of customers have been with the telecom company for just a month, while quite a many are there for about 72 months."/>
          <p:cNvSpPr txBox="1"/>
          <p:nvPr/>
        </p:nvSpPr>
        <p:spPr>
          <a:xfrm>
            <a:off x="7128964" y="968799"/>
            <a:ext cx="4979347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>
              <a:spcBef>
                <a:spcPts val="1800"/>
              </a:spcBef>
              <a:buSzPct val="100000"/>
              <a:buChar char="•"/>
              <a:defRPr i="0" spc="0" sz="2200"/>
            </a:lvl1pPr>
          </a:lstStyle>
          <a:p>
            <a:pPr/>
            <a:r>
              <a:t>From the 1st graph we can conclude that a lot of customers have been with the telecom company for just a month, while quite a many are there for about 72 months.</a:t>
            </a:r>
          </a:p>
        </p:txBody>
      </p:sp>
      <p:sp>
        <p:nvSpPr>
          <p:cNvPr id="169" name="From the 2nd graph we can conclude that a lot of customers have been with the telecom company for just a month, while quite a many are there for about 72 months."/>
          <p:cNvSpPr txBox="1"/>
          <p:nvPr/>
        </p:nvSpPr>
        <p:spPr>
          <a:xfrm>
            <a:off x="7128964" y="3661372"/>
            <a:ext cx="4979347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>
              <a:spcBef>
                <a:spcPts val="1800"/>
              </a:spcBef>
              <a:buSzPct val="100000"/>
              <a:buChar char="•"/>
              <a:defRPr i="0" spc="0" sz="2200"/>
            </a:lvl1pPr>
          </a:lstStyle>
          <a:p>
            <a:pPr/>
            <a:r>
              <a:t>From the 2nd graph we can conclude that a lot of customers have been with the telecom company for just a month, while quite a many are there for about 72 months.</a:t>
            </a:r>
          </a:p>
        </p:txBody>
      </p:sp>
      <p:sp>
        <p:nvSpPr>
          <p:cNvPr id="170" name="The 3rd graph is positively skewed."/>
          <p:cNvSpPr txBox="1"/>
          <p:nvPr/>
        </p:nvSpPr>
        <p:spPr>
          <a:xfrm>
            <a:off x="7128964" y="7534498"/>
            <a:ext cx="497934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>
              <a:spcBef>
                <a:spcPts val="1800"/>
              </a:spcBef>
              <a:buSzPct val="100000"/>
              <a:buChar char="•"/>
              <a:defRPr i="0" spc="0" sz="2200"/>
            </a:pPr>
            <a:r>
              <a:t>The 3rd graph is </a:t>
            </a:r>
            <a:r>
              <a:rPr b="1"/>
              <a:t>positively skewed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ine"/>
          <p:cNvSpPr/>
          <p:nvPr>
            <p:ph type="body" idx="14"/>
          </p:nvPr>
        </p:nvSpPr>
        <p:spPr>
          <a:xfrm>
            <a:off x="697636" y="1079500"/>
            <a:ext cx="11609528" cy="0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" name="count-plot"/>
          <p:cNvSpPr txBox="1"/>
          <p:nvPr>
            <p:ph type="title"/>
          </p:nvPr>
        </p:nvSpPr>
        <p:spPr>
          <a:xfrm>
            <a:off x="697636" y="311049"/>
            <a:ext cx="5397501" cy="723901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count-plot</a:t>
            </a:r>
          </a:p>
        </p:txBody>
      </p:sp>
      <p:sp>
        <p:nvSpPr>
          <p:cNvPr id="174" name="The above graph shows if the customers opting for a particular internet service type churn or not.…"/>
          <p:cNvSpPr txBox="1"/>
          <p:nvPr>
            <p:ph type="body" sz="half" idx="1"/>
          </p:nvPr>
        </p:nvSpPr>
        <p:spPr>
          <a:xfrm>
            <a:off x="697636" y="6518431"/>
            <a:ext cx="11867358" cy="2638289"/>
          </a:xfrm>
          <a:prstGeom prst="rect">
            <a:avLst/>
          </a:prstGeom>
        </p:spPr>
        <p:txBody>
          <a:bodyPr/>
          <a:lstStyle/>
          <a:p>
            <a:pPr/>
            <a:r>
              <a:t>The above graph shows if the customers opting for a particular internet service type churn or not.</a:t>
            </a:r>
          </a:p>
          <a:p>
            <a:pPr/>
            <a:r>
              <a:t>Out of the three services, the customers opting for Fiber Optic churn in higher numbers.</a:t>
            </a:r>
          </a:p>
        </p:txBody>
      </p:sp>
      <p:pic>
        <p:nvPicPr>
          <p:cNvPr id="175" name="Screen Shot 2018-11-17 at 10.29.37 PM.png" descr="Screen Shot 2018-11-17 at 10.29.37 PM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3921" y="983486"/>
            <a:ext cx="10256958" cy="565295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data-visualization-tools-concept.png" descr="data-visualization-tools-concep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7437" y="6191733"/>
            <a:ext cx="7947363" cy="3653138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Line"/>
          <p:cNvSpPr/>
          <p:nvPr>
            <p:ph type="body" idx="14"/>
          </p:nvPr>
        </p:nvSpPr>
        <p:spPr>
          <a:xfrm>
            <a:off x="261646" y="1079500"/>
            <a:ext cx="11950701" cy="0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9" name="BAR-GRAPH"/>
          <p:cNvSpPr txBox="1"/>
          <p:nvPr>
            <p:ph type="title"/>
          </p:nvPr>
        </p:nvSpPr>
        <p:spPr>
          <a:xfrm>
            <a:off x="220694" y="311049"/>
            <a:ext cx="2478805" cy="723901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BAR-GRAPH</a:t>
            </a:r>
          </a:p>
        </p:txBody>
      </p:sp>
      <p:sp>
        <p:nvSpPr>
          <p:cNvPr id="180" name="Over 60% of customers who complete one month of tenure churn.…"/>
          <p:cNvSpPr txBox="1"/>
          <p:nvPr>
            <p:ph type="body" sz="half" idx="1"/>
          </p:nvPr>
        </p:nvSpPr>
        <p:spPr>
          <a:xfrm>
            <a:off x="318795" y="5664677"/>
            <a:ext cx="11836401" cy="3701806"/>
          </a:xfrm>
          <a:prstGeom prst="rect">
            <a:avLst/>
          </a:prstGeom>
        </p:spPr>
        <p:txBody>
          <a:bodyPr/>
          <a:lstStyle/>
          <a:p>
            <a:pPr/>
            <a:r>
              <a:t>Over 60% of customers who complete one month of tenure churn.</a:t>
            </a:r>
          </a:p>
          <a:p>
            <a:pPr/>
            <a:r>
              <a:t>Churn reduces to about 25 percent at 24 months.</a:t>
            </a:r>
          </a:p>
          <a:p>
            <a:pPr/>
            <a:r>
              <a:t>Thus from the graph it can be seen, as the tenure increases churn reduces.</a:t>
            </a:r>
          </a:p>
        </p:txBody>
      </p:sp>
      <p:grpSp>
        <p:nvGrpSpPr>
          <p:cNvPr id="183" name="Screen Shot 2018-11-17 at 10.19.24 PM.png"/>
          <p:cNvGrpSpPr/>
          <p:nvPr/>
        </p:nvGrpSpPr>
        <p:grpSpPr>
          <a:xfrm>
            <a:off x="296475" y="1375646"/>
            <a:ext cx="12648514" cy="4418420"/>
            <a:chOff x="0" y="0"/>
            <a:chExt cx="12648513" cy="4418419"/>
          </a:xfrm>
        </p:grpSpPr>
        <p:pic>
          <p:nvPicPr>
            <p:cNvPr id="182" name="Screen Shot 2018-11-17 at 10.19.24 PM.png" descr="Screen Shot 2018-11-17 at 10.19.24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3200" y="203200"/>
              <a:ext cx="12242114" cy="401202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1" name="Screen Shot 2018-11-17 at 10.19.24 PM.png" descr="Screen Shot 2018-11-17 at 10.19.24 PM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648514" cy="441842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>
            <p:ph type="body" idx="14"/>
          </p:nvPr>
        </p:nvSpPr>
        <p:spPr>
          <a:xfrm>
            <a:off x="7023100" y="867055"/>
            <a:ext cx="5397500" cy="1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6" name="CORRELATION"/>
          <p:cNvSpPr txBox="1"/>
          <p:nvPr>
            <p:ph type="title"/>
          </p:nvPr>
        </p:nvSpPr>
        <p:spPr>
          <a:xfrm>
            <a:off x="7023100" y="227102"/>
            <a:ext cx="5397500" cy="723901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CORRELATION</a:t>
            </a:r>
          </a:p>
        </p:txBody>
      </p:sp>
      <p:sp>
        <p:nvSpPr>
          <p:cNvPr id="187" name="Positively Correlated"/>
          <p:cNvSpPr txBox="1"/>
          <p:nvPr>
            <p:ph type="body" sz="quarter" idx="1"/>
          </p:nvPr>
        </p:nvSpPr>
        <p:spPr>
          <a:xfrm>
            <a:off x="7023100" y="904378"/>
            <a:ext cx="5397500" cy="3856432"/>
          </a:xfrm>
          <a:prstGeom prst="rect">
            <a:avLst/>
          </a:prstGeom>
        </p:spPr>
        <p:txBody>
          <a:bodyPr/>
          <a:lstStyle/>
          <a:p>
            <a:pPr/>
            <a:r>
              <a:t>Positively Correlated  </a:t>
            </a:r>
          </a:p>
        </p:txBody>
      </p:sp>
      <p:pic>
        <p:nvPicPr>
          <p:cNvPr id="188" name="Screen Shot 2018-11-17 at 8.08.38 PM.png" descr="Screen Shot 2018-11-17 at 8.08.38 PM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820" y="567166"/>
            <a:ext cx="6498274" cy="4530856"/>
          </a:xfrm>
          <a:prstGeom prst="rect">
            <a:avLst/>
          </a:prstGeom>
        </p:spPr>
      </p:pic>
      <p:pic>
        <p:nvPicPr>
          <p:cNvPr id="189" name="Screen Shot 2018-11-17 at 8.09.01 PM.png" descr="Screen Shot 2018-11-17 at 8.09.01 PM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950" y="5041205"/>
            <a:ext cx="6450014" cy="4530856"/>
          </a:xfrm>
          <a:prstGeom prst="rect">
            <a:avLst/>
          </a:prstGeom>
        </p:spPr>
      </p:pic>
      <p:sp>
        <p:nvSpPr>
          <p:cNvPr id="190" name="Least Correlated"/>
          <p:cNvSpPr txBox="1"/>
          <p:nvPr/>
        </p:nvSpPr>
        <p:spPr>
          <a:xfrm>
            <a:off x="7023100" y="5353017"/>
            <a:ext cx="5397500" cy="3856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06400" indent="-406400">
              <a:spcBef>
                <a:spcPts val="1800"/>
              </a:spcBef>
              <a:buSzPct val="75000"/>
              <a:buFont typeface="Zapf Dingbats"/>
              <a:buChar char="➤"/>
              <a:defRPr i="0" spc="0"/>
            </a:lvl1pPr>
          </a:lstStyle>
          <a:p>
            <a:pPr/>
            <a:r>
              <a:t>Least Correlated</a:t>
            </a:r>
          </a:p>
        </p:txBody>
      </p:sp>
      <p:pic>
        <p:nvPicPr>
          <p:cNvPr id="191" name="data-visualization-tools-concept.png" descr="data-visualization-tools-concep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57437" y="6191733"/>
            <a:ext cx="7947363" cy="3653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