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1" r:id="rId4"/>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a.binbd.com/" TargetMode="External"/><Relationship Id="rId2" Type="http://schemas.openxmlformats.org/officeDocument/2006/relationships/hyperlink" Target="mailto:atiqahad@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1. Microprocessor</a:t>
            </a:r>
            <a:endParaRPr lang="en-US" dirty="0"/>
          </a:p>
        </p:txBody>
      </p:sp>
      <p:sp>
        <p:nvSpPr>
          <p:cNvPr id="3" name="Subtitle 2"/>
          <p:cNvSpPr>
            <a:spLocks noGrp="1"/>
          </p:cNvSpPr>
          <p:nvPr>
            <p:ph type="subTitle" idx="1"/>
          </p:nvPr>
        </p:nvSpPr>
        <p:spPr/>
        <p:txBody>
          <a:bodyPr/>
          <a:lstStyle/>
          <a:p>
            <a:r>
              <a:rPr lang="en-US" b="1" dirty="0" smtClean="0"/>
              <a:t>Md. </a:t>
            </a:r>
            <a:r>
              <a:rPr lang="en-US" b="1" dirty="0" err="1" smtClean="0"/>
              <a:t>Atiqur</a:t>
            </a:r>
            <a:r>
              <a:rPr lang="en-US" b="1" dirty="0" smtClean="0"/>
              <a:t> Rahman Ahad</a:t>
            </a:r>
          </a:p>
          <a:p>
            <a:r>
              <a:rPr lang="en-US" b="1" dirty="0" smtClean="0">
                <a:hlinkClick r:id="rId2"/>
              </a:rPr>
              <a:t>atiqahad@yahoo.com</a:t>
            </a:r>
            <a:r>
              <a:rPr lang="en-US" b="1" dirty="0" smtClean="0"/>
              <a:t> </a:t>
            </a:r>
          </a:p>
          <a:p>
            <a:r>
              <a:rPr lang="en-US" b="1" dirty="0" smtClean="0">
                <a:hlinkClick r:id="rId3"/>
              </a:rPr>
              <a:t>http://aa.binbd.com</a:t>
            </a:r>
            <a:r>
              <a:rPr lang="en-US" b="1" dirty="0" smtClean="0"/>
              <a:t> </a:t>
            </a:r>
          </a:p>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Early 4-bit and 8-bit microprocessors such as the 4004, 8008 and numerous others, typically had single accumulators. </a:t>
            </a:r>
          </a:p>
          <a:p>
            <a:r>
              <a:rPr lang="en-US" dirty="0" smtClean="0"/>
              <a:t>The 8051 microcontroller has two, </a:t>
            </a:r>
          </a:p>
          <a:p>
            <a:pPr lvl="1"/>
            <a:r>
              <a:rPr lang="en-US" dirty="0" smtClean="0"/>
              <a:t>a primary accumulator and </a:t>
            </a:r>
          </a:p>
          <a:p>
            <a:pPr lvl="1"/>
            <a:r>
              <a:rPr lang="en-US" dirty="0" smtClean="0"/>
              <a:t>a secondary accumulator, </a:t>
            </a:r>
          </a:p>
          <a:p>
            <a:pPr lvl="2"/>
            <a:r>
              <a:rPr lang="en-US" dirty="0" smtClean="0"/>
              <a:t>where the second is used by instructions only when multiplying (MUL A, B) </a:t>
            </a:r>
            <a:r>
              <a:rPr lang="en-US" dirty="0" smtClean="0">
                <a:sym typeface="Wingdings" pitchFamily="2" charset="2"/>
              </a:rPr>
              <a:t> </a:t>
            </a:r>
            <a:r>
              <a:rPr lang="en-US" dirty="0" smtClean="0"/>
              <a:t>splits the 16-bit result between the two 8-bit accumulators, </a:t>
            </a:r>
          </a:p>
          <a:p>
            <a:pPr lvl="2"/>
            <a:r>
              <a:rPr lang="en-US" dirty="0" smtClean="0"/>
              <a:t>or dividing (DIV A, B) </a:t>
            </a:r>
            <a:r>
              <a:rPr lang="en-US" dirty="0" smtClean="0">
                <a:sym typeface="Wingdings" pitchFamily="2" charset="2"/>
              </a:rPr>
              <a:t> </a:t>
            </a:r>
            <a:r>
              <a:rPr lang="en-US" dirty="0" smtClean="0"/>
              <a:t>stores the quotient on the primary accumulator A and the remainder in the secondary accumulator B.</a:t>
            </a:r>
          </a:p>
          <a:p>
            <a:pPr lvl="2">
              <a:buNone/>
            </a:pPr>
            <a:r>
              <a:rPr lang="en-US" dirty="0" smtClean="0"/>
              <a:t>Modern Intel x86 processors still uses the </a:t>
            </a:r>
            <a:r>
              <a:rPr lang="en-US" b="1" dirty="0" smtClean="0"/>
              <a:t>primary</a:t>
            </a:r>
            <a:r>
              <a:rPr lang="en-US" dirty="0" smtClean="0"/>
              <a:t> accumulator </a:t>
            </a:r>
            <a:r>
              <a:rPr lang="en-US" b="1" dirty="0" smtClean="0"/>
              <a:t>EAX</a:t>
            </a:r>
            <a:r>
              <a:rPr lang="en-US" dirty="0" smtClean="0"/>
              <a:t> and the </a:t>
            </a:r>
            <a:r>
              <a:rPr lang="en-US" b="1" dirty="0" smtClean="0"/>
              <a:t>secondary</a:t>
            </a:r>
            <a:r>
              <a:rPr lang="en-US" dirty="0" smtClean="0"/>
              <a:t> accumulator </a:t>
            </a:r>
            <a:r>
              <a:rPr lang="en-US" b="1" dirty="0" smtClean="0"/>
              <a:t>EDX</a:t>
            </a:r>
            <a:r>
              <a:rPr lang="en-US" dirty="0" smtClean="0"/>
              <a:t> for multiplication and division of large numbers.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a:t>
            </a:r>
            <a:endParaRPr lang="en-US" dirty="0"/>
          </a:p>
        </p:txBody>
      </p:sp>
      <p:sp>
        <p:nvSpPr>
          <p:cNvPr id="3" name="Content Placeholder 2"/>
          <p:cNvSpPr>
            <a:spLocks noGrp="1"/>
          </p:cNvSpPr>
          <p:nvPr>
            <p:ph idx="1"/>
          </p:nvPr>
        </p:nvSpPr>
        <p:spPr/>
        <p:txBody>
          <a:bodyPr>
            <a:normAutofit/>
          </a:bodyPr>
          <a:lstStyle/>
          <a:p>
            <a:r>
              <a:rPr lang="en-US" dirty="0" smtClean="0"/>
              <a:t>Since the early 1970s, the increase in capacity of microprocessors has followed</a:t>
            </a:r>
            <a:r>
              <a:rPr lang="en-US" b="1" dirty="0" smtClean="0"/>
              <a:t> Moore's law</a:t>
            </a:r>
            <a:endParaRPr lang="en-US" dirty="0" smtClean="0"/>
          </a:p>
          <a:p>
            <a:pPr lvl="1"/>
            <a:r>
              <a:rPr lang="en-US" dirty="0" smtClean="0"/>
              <a:t>that the </a:t>
            </a:r>
            <a:r>
              <a:rPr lang="en-US" b="1" dirty="0" smtClean="0"/>
              <a:t>no. of components </a:t>
            </a:r>
            <a:r>
              <a:rPr lang="en-US" dirty="0" smtClean="0"/>
              <a:t>that can be fitted onto </a:t>
            </a:r>
            <a:r>
              <a:rPr lang="en-US" b="1" dirty="0" smtClean="0"/>
              <a:t>a chip </a:t>
            </a:r>
            <a:r>
              <a:rPr lang="en-US" u="sng" dirty="0" smtClean="0"/>
              <a:t>doubles</a:t>
            </a:r>
            <a:r>
              <a:rPr lang="en-US" dirty="0" smtClean="0"/>
              <a:t> </a:t>
            </a:r>
            <a:r>
              <a:rPr lang="en-US" i="1" dirty="0" smtClean="0">
                <a:solidFill>
                  <a:srgbClr val="FF0000"/>
                </a:solidFill>
              </a:rPr>
              <a:t>every</a:t>
            </a:r>
            <a:r>
              <a:rPr lang="en-US" i="1" dirty="0" smtClean="0"/>
              <a:t> year</a:t>
            </a:r>
            <a:r>
              <a:rPr lang="en-US" dirty="0" smtClean="0"/>
              <a:t>. </a:t>
            </a:r>
          </a:p>
          <a:p>
            <a:pPr lvl="1">
              <a:buNone/>
            </a:pPr>
            <a:endParaRPr lang="en-US" dirty="0" smtClean="0"/>
          </a:p>
          <a:p>
            <a:pPr lvl="1">
              <a:buNone/>
            </a:pPr>
            <a:r>
              <a:rPr lang="en-US" dirty="0" smtClean="0"/>
              <a:t>With present technology, it is actually </a:t>
            </a:r>
            <a:r>
              <a:rPr lang="en-US" i="1" dirty="0" smtClean="0"/>
              <a:t>every </a:t>
            </a:r>
            <a:r>
              <a:rPr lang="en-US" i="1" dirty="0" smtClean="0">
                <a:solidFill>
                  <a:srgbClr val="FF0000"/>
                </a:solidFill>
              </a:rPr>
              <a:t>two</a:t>
            </a:r>
            <a:r>
              <a:rPr lang="en-US" i="1" dirty="0" smtClean="0"/>
              <a:t> years</a:t>
            </a:r>
            <a:r>
              <a:rPr lang="en-US" dirty="0" smtClean="0"/>
              <a:t>,</a:t>
            </a:r>
            <a:r>
              <a:rPr lang="en-US" baseline="30000" dirty="0" smtClean="0"/>
              <a:t> </a:t>
            </a:r>
            <a:r>
              <a:rPr lang="en-US" dirty="0" smtClean="0"/>
              <a:t>and as such Moore later changed the period to two years.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processor</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multi-</a:t>
            </a:r>
            <a:r>
              <a:rPr lang="en-US" b="1" dirty="0" smtClean="0">
                <a:solidFill>
                  <a:srgbClr val="FF0000"/>
                </a:solidFill>
              </a:rPr>
              <a:t>core</a:t>
            </a:r>
            <a:r>
              <a:rPr lang="en-US" b="1" dirty="0" smtClean="0"/>
              <a:t> processor</a:t>
            </a:r>
            <a:r>
              <a:rPr lang="en-US" dirty="0" smtClean="0"/>
              <a:t> is simply a single chip that contains more than one microprocessor core.</a:t>
            </a:r>
          </a:p>
          <a:p>
            <a:r>
              <a:rPr lang="en-US" dirty="0" smtClean="0"/>
              <a:t>CPU = core</a:t>
            </a:r>
          </a:p>
          <a:p>
            <a:r>
              <a:rPr lang="en-US" dirty="0" smtClean="0"/>
              <a:t>Usually, a processor has </a:t>
            </a:r>
            <a:r>
              <a:rPr lang="en-US" dirty="0" smtClean="0">
                <a:sym typeface="Wingdings" pitchFamily="2" charset="2"/>
              </a:rPr>
              <a:t> </a:t>
            </a:r>
            <a:r>
              <a:rPr lang="en-US" dirty="0" smtClean="0"/>
              <a:t>one </a:t>
            </a:r>
            <a:r>
              <a:rPr lang="en-US" i="1" dirty="0" smtClean="0"/>
              <a:t>CPU</a:t>
            </a:r>
            <a:r>
              <a:rPr lang="en-US" dirty="0" smtClean="0"/>
              <a:t>, or one </a:t>
            </a:r>
            <a:r>
              <a:rPr lang="en-US" i="1" dirty="0" smtClean="0"/>
              <a:t>core</a:t>
            </a:r>
          </a:p>
          <a:p>
            <a:r>
              <a:rPr lang="en-US" dirty="0" smtClean="0"/>
              <a:t>This effectively multiplies the processor's potential performance by the number of cores (</a:t>
            </a:r>
            <a:r>
              <a:rPr lang="en-US" i="1" dirty="0" smtClean="0"/>
              <a:t>as long as</a:t>
            </a:r>
            <a:r>
              <a:rPr lang="en-US" dirty="0" smtClean="0"/>
              <a:t> the operating system and software is designed to take advantage of more than one processor core).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 components, such as bus interface and cache, may be shared between cores. </a:t>
            </a:r>
          </a:p>
          <a:p>
            <a:r>
              <a:rPr lang="en-US" dirty="0" smtClean="0"/>
              <a:t>Because the </a:t>
            </a:r>
            <a:r>
              <a:rPr lang="en-US" b="1" dirty="0" smtClean="0">
                <a:solidFill>
                  <a:srgbClr val="FF0000"/>
                </a:solidFill>
              </a:rPr>
              <a:t>cores</a:t>
            </a:r>
            <a:r>
              <a:rPr lang="en-US" dirty="0" smtClean="0"/>
              <a:t> are physically very close to each other, they can communicate with each other </a:t>
            </a:r>
            <a:r>
              <a:rPr lang="en-US" i="1" dirty="0" smtClean="0"/>
              <a:t>much faster than </a:t>
            </a:r>
            <a:r>
              <a:rPr lang="en-US" dirty="0" smtClean="0"/>
              <a:t>separate processors in a </a:t>
            </a:r>
            <a:r>
              <a:rPr lang="en-US" b="1" dirty="0" smtClean="0"/>
              <a:t>multi-</a:t>
            </a:r>
            <a:r>
              <a:rPr lang="en-US" b="1" dirty="0" smtClean="0">
                <a:solidFill>
                  <a:srgbClr val="FF0000"/>
                </a:solidFill>
              </a:rPr>
              <a:t>processor</a:t>
            </a:r>
            <a:r>
              <a:rPr lang="en-US" b="1" dirty="0" smtClean="0"/>
              <a:t> system</a:t>
            </a:r>
            <a:r>
              <a:rPr lang="en-US" dirty="0" smtClean="0"/>
              <a:t>, which improves overall system performance.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Multi-core </a:t>
            </a:r>
            <a:r>
              <a:rPr lang="en-US" dirty="0" smtClean="0">
                <a:sym typeface="Wingdings" pitchFamily="2" charset="2"/>
              </a:rPr>
              <a:t> </a:t>
            </a:r>
            <a:r>
              <a:rPr lang="en-US" dirty="0" smtClean="0"/>
              <a:t>Dual-core,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2005, the first PC </a:t>
            </a:r>
            <a:r>
              <a:rPr lang="en-US" b="1" dirty="0" smtClean="0"/>
              <a:t>dual</a:t>
            </a:r>
            <a:r>
              <a:rPr lang="en-US" dirty="0" smtClean="0"/>
              <a:t>-core processors were announced. </a:t>
            </a:r>
          </a:p>
          <a:p>
            <a:r>
              <a:rPr lang="en-US" b="1" dirty="0" smtClean="0"/>
              <a:t>Dual</a:t>
            </a:r>
            <a:r>
              <a:rPr lang="en-US" dirty="0" smtClean="0"/>
              <a:t>-core and</a:t>
            </a:r>
            <a:r>
              <a:rPr lang="en-US" b="1" dirty="0" smtClean="0"/>
              <a:t> quad</a:t>
            </a:r>
            <a:r>
              <a:rPr lang="en-US" dirty="0" smtClean="0"/>
              <a:t>-core processors are widely used in home PCs and laptops, </a:t>
            </a:r>
          </a:p>
          <a:p>
            <a:pPr>
              <a:buNone/>
            </a:pPr>
            <a:r>
              <a:rPr lang="en-US" i="1" dirty="0" smtClean="0"/>
              <a:t>	while</a:t>
            </a:r>
            <a:r>
              <a:rPr lang="en-US" dirty="0" smtClean="0"/>
              <a:t> quad, six, eight, ten, twelve, and sixteen-core processors are common in the professional and enterprise markets with workstations and servers.</a:t>
            </a:r>
          </a:p>
          <a:p>
            <a:r>
              <a:rPr lang="en-US" dirty="0" smtClean="0"/>
              <a:t>Motherboards are designed to support more CPUs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Bit-slicing…</a:t>
            </a:r>
            <a:endParaRPr lang="en-US" dirty="0"/>
          </a:p>
        </p:txBody>
      </p:sp>
      <p:sp>
        <p:nvSpPr>
          <p:cNvPr id="3" name="Content Placeholder 2"/>
          <p:cNvSpPr>
            <a:spLocks noGrp="1"/>
          </p:cNvSpPr>
          <p:nvPr>
            <p:ph idx="1"/>
          </p:nvPr>
        </p:nvSpPr>
        <p:spPr/>
        <p:txBody>
          <a:bodyPr>
            <a:normAutofit/>
          </a:bodyPr>
          <a:lstStyle/>
          <a:p>
            <a:r>
              <a:rPr lang="en-US" b="1" dirty="0" smtClean="0"/>
              <a:t>Bit slicing</a:t>
            </a:r>
            <a:r>
              <a:rPr lang="en-US" dirty="0" smtClean="0"/>
              <a:t> is a technique for constructing a processor from modules of </a:t>
            </a:r>
            <a:r>
              <a:rPr lang="en-US" i="1" dirty="0" smtClean="0"/>
              <a:t>smaller bit width. </a:t>
            </a:r>
          </a:p>
          <a:p>
            <a:r>
              <a:rPr lang="en-US" dirty="0" smtClean="0"/>
              <a:t>Each of these components processes one bit field or "</a:t>
            </a:r>
            <a:r>
              <a:rPr lang="en-US" b="1" dirty="0" smtClean="0"/>
              <a:t>slice</a:t>
            </a:r>
            <a:r>
              <a:rPr lang="en-US" dirty="0" smtClean="0"/>
              <a:t>" of an operand. </a:t>
            </a:r>
          </a:p>
          <a:p>
            <a:r>
              <a:rPr lang="en-US" dirty="0" smtClean="0"/>
              <a:t>The grouped processing components would then have the capability to process the chosen full word-length of a particular software design.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Bit slice processors usually consist of an ALU of 1, 2, 4 or 8 bits and control lines (including carry or overflow signals that are </a:t>
            </a:r>
            <a:r>
              <a:rPr lang="en-US" i="1" dirty="0" smtClean="0"/>
              <a:t>internal</a:t>
            </a:r>
            <a:r>
              <a:rPr lang="en-US" dirty="0" smtClean="0"/>
              <a:t> to the processor in non-bit-sliced designs).</a:t>
            </a:r>
          </a:p>
          <a:p>
            <a:pPr>
              <a:buNone/>
            </a:pPr>
            <a:r>
              <a:rPr lang="en-US" dirty="0" smtClean="0"/>
              <a:t>E.g., </a:t>
            </a:r>
          </a:p>
          <a:p>
            <a:r>
              <a:rPr lang="en-US" dirty="0" smtClean="0"/>
              <a:t>two 4-bit ALUs could be arranged side by side, with control lines between them, to form an 8-bit CPU; </a:t>
            </a:r>
          </a:p>
          <a:p>
            <a:r>
              <a:rPr lang="en-US" dirty="0" smtClean="0"/>
              <a:t>with 4 slices a 16-bit CPU (4x4=16) can be built; </a:t>
            </a:r>
          </a:p>
          <a:p>
            <a:r>
              <a:rPr lang="en-US" dirty="0" smtClean="0"/>
              <a:t>it takes 8 slices for a 32-bit word CPU [8x4=32] (so the designer can add as many slices as required to manipulate increasingly longer word lengths).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multiple simpler (and cheaper) ALUs </a:t>
            </a:r>
            <a:r>
              <a:rPr lang="en-US" b="1" dirty="0" smtClean="0"/>
              <a:t>was</a:t>
            </a:r>
            <a:r>
              <a:rPr lang="en-US" dirty="0" smtClean="0"/>
              <a:t> seen as a way to increase computing power in a cost-effective manner.</a:t>
            </a:r>
          </a:p>
          <a:p>
            <a:r>
              <a:rPr lang="en-US" dirty="0" smtClean="0"/>
              <a:t>No more</a:t>
            </a:r>
          </a:p>
          <a:p>
            <a:endParaRPr lang="en-US" dirty="0" smtClean="0"/>
          </a:p>
          <a:p>
            <a:pPr>
              <a:buNone/>
            </a:pPr>
            <a:r>
              <a:rPr lang="en-US" sz="2000" dirty="0" smtClean="0"/>
              <a:t>May read: http://educationalstuff1.tripod.com/bsp.pdf</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Memory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8756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RAM</a:t>
            </a:r>
            <a:endParaRPr lang="en-US" dirty="0"/>
          </a:p>
        </p:txBody>
      </p:sp>
      <p:sp>
        <p:nvSpPr>
          <p:cNvPr id="3" name="Content Placeholder 2"/>
          <p:cNvSpPr>
            <a:spLocks noGrp="1"/>
          </p:cNvSpPr>
          <p:nvPr>
            <p:ph idx="1"/>
          </p:nvPr>
        </p:nvSpPr>
        <p:spPr/>
        <p:txBody>
          <a:bodyPr>
            <a:normAutofit lnSpcReduction="10000"/>
          </a:bodyPr>
          <a:lstStyle/>
          <a:p>
            <a:r>
              <a:rPr lang="en-US" b="1" dirty="0" smtClean="0"/>
              <a:t>RAM</a:t>
            </a:r>
            <a:r>
              <a:rPr lang="en-US" dirty="0" smtClean="0"/>
              <a:t> – Random Access </a:t>
            </a:r>
            <a:r>
              <a:rPr lang="en-US" dirty="0" err="1" smtClean="0"/>
              <a:t>Mem</a:t>
            </a:r>
            <a:endParaRPr lang="en-US" dirty="0" smtClean="0"/>
          </a:p>
          <a:p>
            <a:endParaRPr lang="en-US" dirty="0" smtClean="0"/>
          </a:p>
          <a:p>
            <a:r>
              <a:rPr lang="en-US" dirty="0" smtClean="0">
                <a:solidFill>
                  <a:srgbClr val="FF0000"/>
                </a:solidFill>
              </a:rPr>
              <a:t>Static RAM [SRAM] </a:t>
            </a:r>
            <a:r>
              <a:rPr lang="en-US" dirty="0" smtClean="0"/>
              <a:t>- In SRAM, a bit of data is stored using the state of a flip-flop. </a:t>
            </a:r>
          </a:p>
          <a:p>
            <a:pPr lvl="1"/>
            <a:r>
              <a:rPr lang="en-US" dirty="0" smtClean="0"/>
              <a:t>This form of RAM is more expensive to produce, </a:t>
            </a:r>
          </a:p>
          <a:p>
            <a:pPr lvl="1"/>
            <a:r>
              <a:rPr lang="en-US" dirty="0" smtClean="0"/>
              <a:t>but is generally faster and </a:t>
            </a:r>
          </a:p>
          <a:p>
            <a:pPr lvl="1"/>
            <a:r>
              <a:rPr lang="en-US" dirty="0" smtClean="0"/>
              <a:t>requires less power than DRAM and, </a:t>
            </a:r>
          </a:p>
          <a:p>
            <a:pPr lvl="1"/>
            <a:r>
              <a:rPr lang="en-US" dirty="0" smtClean="0"/>
              <a:t>in modern computers, is often used as </a:t>
            </a:r>
            <a:r>
              <a:rPr lang="en-US" b="1" dirty="0" smtClean="0"/>
              <a:t>cache</a:t>
            </a:r>
            <a:r>
              <a:rPr lang="en-US" dirty="0" smtClean="0"/>
              <a:t> memory for the CPU.</a:t>
            </a:r>
          </a:p>
        </p:txBody>
      </p:sp>
    </p:spTree>
    <p:extLst>
      <p:ext uri="{BB962C8B-B14F-4D97-AF65-F5344CB8AC3E}">
        <p14:creationId xmlns:p14="http://schemas.microsoft.com/office/powerpoint/2010/main" val="38790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buy &amp; have during classes</a:t>
            </a:r>
            <a:endParaRPr lang="en-US" dirty="0"/>
          </a:p>
        </p:txBody>
      </p:sp>
      <p:sp>
        <p:nvSpPr>
          <p:cNvPr id="3" name="Content Placeholder 2"/>
          <p:cNvSpPr>
            <a:spLocks noGrp="1"/>
          </p:cNvSpPr>
          <p:nvPr>
            <p:ph idx="1"/>
          </p:nvPr>
        </p:nvSpPr>
        <p:spPr/>
        <p:txBody>
          <a:bodyPr/>
          <a:lstStyle/>
          <a:p>
            <a:endParaRPr lang="en-US" dirty="0" smtClean="0"/>
          </a:p>
          <a:p>
            <a:r>
              <a:rPr lang="en-US" dirty="0" smtClean="0"/>
              <a:t>Yu &amp; </a:t>
            </a:r>
            <a:r>
              <a:rPr lang="en-US" dirty="0" err="1" smtClean="0"/>
              <a:t>Marut</a:t>
            </a:r>
            <a:r>
              <a:rPr lang="en-US" dirty="0" smtClean="0"/>
              <a:t>, </a:t>
            </a:r>
            <a:r>
              <a:rPr lang="en-US" b="1" dirty="0" smtClean="0"/>
              <a:t>8086</a:t>
            </a:r>
            <a:r>
              <a:rPr lang="en-US" dirty="0" smtClean="0"/>
              <a:t> Microprocessor &amp; Assembly Language</a:t>
            </a:r>
          </a:p>
          <a:p>
            <a:endParaRPr lang="en-US" dirty="0" smtClean="0"/>
          </a:p>
          <a:p>
            <a:r>
              <a:rPr lang="en-US" dirty="0" smtClean="0"/>
              <a:t>MA </a:t>
            </a:r>
            <a:r>
              <a:rPr lang="en-US" dirty="0" err="1" smtClean="0"/>
              <a:t>Mazidi</a:t>
            </a:r>
            <a:r>
              <a:rPr lang="en-US" dirty="0" smtClean="0"/>
              <a:t> et al., ‘</a:t>
            </a:r>
            <a:r>
              <a:rPr lang="en-US" b="1" dirty="0" smtClean="0"/>
              <a:t>PIC</a:t>
            </a:r>
            <a:r>
              <a:rPr lang="en-US" dirty="0" smtClean="0"/>
              <a:t> Microcontroller and Embedded Systems’, Pearson,  2012 </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Dynamic RAM [DRAM] </a:t>
            </a:r>
            <a:r>
              <a:rPr lang="en-US" dirty="0" smtClean="0"/>
              <a:t>– It stores a bit of data using a </a:t>
            </a:r>
            <a:r>
              <a:rPr lang="en-US" i="1" dirty="0" smtClean="0"/>
              <a:t>transistor and capacitor pair</a:t>
            </a:r>
            <a:r>
              <a:rPr lang="en-US" dirty="0" smtClean="0"/>
              <a:t>, which together comprise a memory cell. </a:t>
            </a:r>
          </a:p>
          <a:p>
            <a:r>
              <a:rPr lang="en-US" dirty="0" smtClean="0"/>
              <a:t>The capacitor holds a high or low charge (1 or 0, respectively), and the transistor acts as a switch that lets the control circuitry on the chip read the capacitor's state of charge or change it. </a:t>
            </a:r>
          </a:p>
          <a:p>
            <a:pPr lvl="1"/>
            <a:r>
              <a:rPr lang="en-US" dirty="0" smtClean="0"/>
              <a:t>less expensive to produce than SRAM, </a:t>
            </a:r>
          </a:p>
          <a:p>
            <a:pPr lvl="1"/>
            <a:r>
              <a:rPr lang="en-US" dirty="0" smtClean="0"/>
              <a:t>it is the predominant form of computer memory used in modern computers.</a:t>
            </a:r>
          </a:p>
        </p:txBody>
      </p:sp>
    </p:spTree>
    <p:extLst>
      <p:ext uri="{BB962C8B-B14F-4D97-AF65-F5344CB8AC3E}">
        <p14:creationId xmlns:p14="http://schemas.microsoft.com/office/powerpoint/2010/main" val="131725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idx="1"/>
          </p:nvPr>
        </p:nvSpPr>
        <p:spPr/>
        <p:txBody>
          <a:bodyPr>
            <a:normAutofit fontScale="92500"/>
          </a:bodyPr>
          <a:lstStyle/>
          <a:p>
            <a:r>
              <a:rPr lang="en-US" dirty="0" smtClean="0"/>
              <a:t>A random-access device [RAM] allows stored data to be </a:t>
            </a:r>
            <a:r>
              <a:rPr lang="en-US" b="1" dirty="0" smtClean="0"/>
              <a:t>accessed directly </a:t>
            </a:r>
            <a:r>
              <a:rPr lang="en-US" dirty="0" smtClean="0"/>
              <a:t>in any</a:t>
            </a:r>
            <a:r>
              <a:rPr lang="en-US" dirty="0" smtClean="0">
                <a:solidFill>
                  <a:srgbClr val="FF0000"/>
                </a:solidFill>
              </a:rPr>
              <a:t> random order</a:t>
            </a:r>
            <a:r>
              <a:rPr lang="en-US" dirty="0" smtClean="0"/>
              <a:t>. </a:t>
            </a:r>
          </a:p>
          <a:p>
            <a:r>
              <a:rPr lang="en-US" dirty="0" smtClean="0"/>
              <a:t>In contrast, other data storage media [e.g., hard disks, CDs, DVDs and magnetic tape], read and write data only in a </a:t>
            </a:r>
            <a:r>
              <a:rPr lang="en-US" dirty="0" smtClean="0">
                <a:solidFill>
                  <a:srgbClr val="FF0000"/>
                </a:solidFill>
              </a:rPr>
              <a:t>predetermined order</a:t>
            </a:r>
            <a:r>
              <a:rPr lang="en-US" dirty="0" smtClean="0"/>
              <a:t>, consecutively, because of mechanical design limitations. </a:t>
            </a:r>
          </a:p>
          <a:p>
            <a:r>
              <a:rPr lang="en-US" dirty="0" smtClean="0"/>
              <a:t>So, the </a:t>
            </a:r>
            <a:r>
              <a:rPr lang="en-US" b="1" dirty="0" smtClean="0"/>
              <a:t>time to access </a:t>
            </a:r>
            <a:r>
              <a:rPr lang="en-US" dirty="0" smtClean="0"/>
              <a:t>a given data location varies significantly depending on its physical location.</a:t>
            </a:r>
            <a:endParaRPr lang="en-US" dirty="0"/>
          </a:p>
        </p:txBody>
      </p:sp>
    </p:spTree>
    <p:extLst>
      <p:ext uri="{BB962C8B-B14F-4D97-AF65-F5344CB8AC3E}">
        <p14:creationId xmlns:p14="http://schemas.microsoft.com/office/powerpoint/2010/main" val="2161976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dirty="0" err="1" smtClean="0"/>
              <a:t>mem</a:t>
            </a:r>
            <a:endParaRPr lang="en-US" dirty="0"/>
          </a:p>
        </p:txBody>
      </p:sp>
      <p:sp>
        <p:nvSpPr>
          <p:cNvPr id="3" name="Content Placeholder 2"/>
          <p:cNvSpPr>
            <a:spLocks noGrp="1"/>
          </p:cNvSpPr>
          <p:nvPr>
            <p:ph idx="1"/>
          </p:nvPr>
        </p:nvSpPr>
        <p:spPr/>
        <p:txBody>
          <a:bodyPr/>
          <a:lstStyle/>
          <a:p>
            <a:r>
              <a:rPr lang="en-US" dirty="0" smtClean="0">
                <a:solidFill>
                  <a:srgbClr val="FF0000"/>
                </a:solidFill>
              </a:rPr>
              <a:t>Virtual memory </a:t>
            </a:r>
            <a:r>
              <a:rPr lang="en-US" dirty="0" smtClean="0">
                <a:sym typeface="Wingdings" pitchFamily="2" charset="2"/>
              </a:rPr>
              <a:t> OS allows to extend the RAM’s capacity - where, a portion of hard disk is considered as RAM!</a:t>
            </a:r>
          </a:p>
          <a:p>
            <a:pPr>
              <a:buNone/>
            </a:pPr>
            <a:endParaRPr lang="en-US" dirty="0" smtClean="0">
              <a:sym typeface="Wingdings" pitchFamily="2" charset="2"/>
            </a:endParaRPr>
          </a:p>
          <a:p>
            <a:pPr>
              <a:buNone/>
            </a:pPr>
            <a:r>
              <a:rPr lang="en-US" b="1" dirty="0" smtClean="0">
                <a:sym typeface="Wingdings" pitchFamily="2" charset="2"/>
              </a:rPr>
              <a:t>N.B.:</a:t>
            </a:r>
            <a:r>
              <a:rPr lang="en-US" dirty="0" smtClean="0">
                <a:sym typeface="Wingdings" pitchFamily="2" charset="2"/>
              </a:rPr>
              <a:t> Hard drives r much slower than RAM.</a:t>
            </a:r>
          </a:p>
          <a:p>
            <a:pPr>
              <a:buNone/>
            </a:pPr>
            <a:r>
              <a:rPr lang="en-US" dirty="0" smtClean="0">
                <a:sym typeface="Wingdings" pitchFamily="2" charset="2"/>
              </a:rPr>
              <a:t>So excessive use of this mechanism may not be good for overall performances. </a:t>
            </a:r>
          </a:p>
          <a:p>
            <a:pPr>
              <a:buNone/>
            </a:pPr>
            <a:endParaRPr lang="en-US" dirty="0"/>
          </a:p>
        </p:txBody>
      </p:sp>
    </p:spTree>
    <p:extLst>
      <p:ext uri="{BB962C8B-B14F-4D97-AF65-F5344CB8AC3E}">
        <p14:creationId xmlns:p14="http://schemas.microsoft.com/office/powerpoint/2010/main" val="12907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disk</a:t>
            </a:r>
            <a:endParaRPr lang="en-US" dirty="0"/>
          </a:p>
        </p:txBody>
      </p:sp>
      <p:sp>
        <p:nvSpPr>
          <p:cNvPr id="3" name="Content Placeholder 2"/>
          <p:cNvSpPr>
            <a:spLocks noGrp="1"/>
          </p:cNvSpPr>
          <p:nvPr>
            <p:ph idx="1"/>
          </p:nvPr>
        </p:nvSpPr>
        <p:spPr/>
        <p:txBody>
          <a:bodyPr/>
          <a:lstStyle/>
          <a:p>
            <a:r>
              <a:rPr lang="en-US" dirty="0" smtClean="0"/>
              <a:t>Software can "partition" a portion of a computer's RAM, allowing it to act </a:t>
            </a:r>
            <a:r>
              <a:rPr lang="en-US" b="1" i="1" dirty="0" smtClean="0"/>
              <a:t>as</a:t>
            </a:r>
            <a:r>
              <a:rPr lang="en-US" i="1" dirty="0" smtClean="0"/>
              <a:t> a</a:t>
            </a:r>
            <a:r>
              <a:rPr lang="en-US" dirty="0" smtClean="0"/>
              <a:t> </a:t>
            </a:r>
            <a:r>
              <a:rPr lang="en-US" i="1" dirty="0" smtClean="0"/>
              <a:t>much faster hard drive</a:t>
            </a:r>
            <a:r>
              <a:rPr lang="en-US" dirty="0" smtClean="0"/>
              <a:t> that is called a RAM disk. </a:t>
            </a:r>
          </a:p>
          <a:p>
            <a:endParaRPr lang="en-US" dirty="0" smtClean="0"/>
          </a:p>
          <a:p>
            <a:r>
              <a:rPr lang="en-US" dirty="0" smtClean="0"/>
              <a:t>It loses the stored data when the computer is shut down, unless memory is arranged to have a standby battery source.</a:t>
            </a:r>
            <a:endParaRPr lang="en-US" dirty="0"/>
          </a:p>
        </p:txBody>
      </p:sp>
    </p:spTree>
    <p:extLst>
      <p:ext uri="{BB962C8B-B14F-4D97-AF65-F5344CB8AC3E}">
        <p14:creationId xmlns:p14="http://schemas.microsoft.com/office/powerpoint/2010/main" val="313148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EcoRAM</a:t>
            </a:r>
            <a:r>
              <a:rPr lang="en-US" dirty="0" smtClean="0"/>
              <a:t> – Green RAM</a:t>
            </a:r>
            <a:endParaRPr lang="en-US" dirty="0"/>
          </a:p>
        </p:txBody>
      </p:sp>
      <p:sp>
        <p:nvSpPr>
          <p:cNvPr id="3" name="Content Placeholder 2"/>
          <p:cNvSpPr>
            <a:spLocks noGrp="1"/>
          </p:cNvSpPr>
          <p:nvPr>
            <p:ph idx="1"/>
          </p:nvPr>
        </p:nvSpPr>
        <p:spPr/>
        <p:txBody>
          <a:bodyPr>
            <a:normAutofit/>
          </a:bodyPr>
          <a:lstStyle/>
          <a:p>
            <a:r>
              <a:rPr lang="en-US" dirty="0" smtClean="0"/>
              <a:t>Anything that saves/reduces power/energy </a:t>
            </a:r>
            <a:r>
              <a:rPr lang="en-US" dirty="0" smtClean="0">
                <a:sym typeface="Wingdings" pitchFamily="2" charset="2"/>
              </a:rPr>
              <a:t> </a:t>
            </a:r>
            <a:r>
              <a:rPr lang="en-US" b="1" dirty="0" smtClean="0">
                <a:solidFill>
                  <a:srgbClr val="00B050"/>
                </a:solidFill>
                <a:sym typeface="Wingdings" pitchFamily="2" charset="2"/>
              </a:rPr>
              <a:t>GREEN tech.</a:t>
            </a:r>
          </a:p>
          <a:p>
            <a:endParaRPr lang="en-US" dirty="0" smtClean="0"/>
          </a:p>
          <a:p>
            <a:r>
              <a:rPr lang="en-US" dirty="0" err="1" smtClean="0"/>
              <a:t>EcoRAM</a:t>
            </a:r>
            <a:r>
              <a:rPr lang="en-US" dirty="0" smtClean="0"/>
              <a:t> are specifically designed for server farms, where </a:t>
            </a:r>
            <a:r>
              <a:rPr lang="en-US" b="1" dirty="0" smtClean="0"/>
              <a:t>low power consumption</a:t>
            </a:r>
            <a:r>
              <a:rPr lang="en-US" dirty="0" smtClean="0"/>
              <a:t> is more important than speed</a:t>
            </a:r>
          </a:p>
          <a:p>
            <a:endParaRPr lang="en-US" sz="1800" dirty="0" smtClean="0"/>
          </a:p>
          <a:p>
            <a:pPr>
              <a:buNone/>
            </a:pPr>
            <a:r>
              <a:rPr lang="en-US" sz="1800" dirty="0" smtClean="0"/>
              <a:t>Read – </a:t>
            </a:r>
          </a:p>
          <a:p>
            <a:pPr>
              <a:buNone/>
            </a:pPr>
            <a:r>
              <a:rPr lang="en-US" sz="1800" dirty="0" smtClean="0"/>
              <a:t>http://www.zdnet.com/blog/green/news-on-flash-ecoram-held-up-as-less-power-hungry-option-than-dram-for-server-farms/1165</a:t>
            </a:r>
            <a:endParaRPr lang="en-US" b="1" dirty="0" smtClean="0">
              <a:solidFill>
                <a:srgbClr val="00B050"/>
              </a:solidFill>
              <a:sym typeface="Wingdings" pitchFamily="2" charset="2"/>
            </a:endParaRPr>
          </a:p>
        </p:txBody>
      </p:sp>
    </p:spTree>
    <p:extLst>
      <p:ext uri="{BB962C8B-B14F-4D97-AF65-F5344CB8AC3E}">
        <p14:creationId xmlns:p14="http://schemas.microsoft.com/office/powerpoint/2010/main" val="25605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t>
            </a:r>
            <a:endParaRPr lang="en-US" dirty="0"/>
          </a:p>
        </p:txBody>
      </p:sp>
      <p:sp>
        <p:nvSpPr>
          <p:cNvPr id="3" name="Content Placeholder 2"/>
          <p:cNvSpPr>
            <a:spLocks noGrp="1"/>
          </p:cNvSpPr>
          <p:nvPr>
            <p:ph idx="1"/>
          </p:nvPr>
        </p:nvSpPr>
        <p:spPr/>
        <p:txBody>
          <a:bodyPr/>
          <a:lstStyle/>
          <a:p>
            <a:r>
              <a:rPr lang="en-US" dirty="0" smtClean="0"/>
              <a:t>ROM – Read-Only </a:t>
            </a:r>
            <a:r>
              <a:rPr lang="en-US" dirty="0" err="1" smtClean="0"/>
              <a:t>Mem</a:t>
            </a:r>
            <a:endParaRPr lang="en-US" dirty="0" smtClean="0"/>
          </a:p>
          <a:p>
            <a:r>
              <a:rPr lang="en-US" dirty="0" smtClean="0">
                <a:solidFill>
                  <a:srgbClr val="FF0000"/>
                </a:solidFill>
              </a:rPr>
              <a:t>P</a:t>
            </a:r>
            <a:r>
              <a:rPr lang="en-US" dirty="0" smtClean="0"/>
              <a:t>rogrammable ROM – </a:t>
            </a:r>
            <a:r>
              <a:rPr lang="en-US" dirty="0" smtClean="0">
                <a:solidFill>
                  <a:srgbClr val="FF0000"/>
                </a:solidFill>
              </a:rPr>
              <a:t>P</a:t>
            </a:r>
            <a:r>
              <a:rPr lang="en-US" dirty="0" smtClean="0"/>
              <a:t>ROM</a:t>
            </a:r>
          </a:p>
          <a:p>
            <a:r>
              <a:rPr lang="en-US" dirty="0" smtClean="0">
                <a:solidFill>
                  <a:srgbClr val="FF0000"/>
                </a:solidFill>
              </a:rPr>
              <a:t>E</a:t>
            </a:r>
            <a:r>
              <a:rPr lang="en-US" dirty="0" smtClean="0"/>
              <a:t>rasable PROM – </a:t>
            </a:r>
            <a:r>
              <a:rPr lang="en-US" dirty="0" smtClean="0">
                <a:solidFill>
                  <a:srgbClr val="FF0000"/>
                </a:solidFill>
              </a:rPr>
              <a:t>E</a:t>
            </a:r>
            <a:r>
              <a:rPr lang="en-US" dirty="0" smtClean="0"/>
              <a:t>PROM</a:t>
            </a:r>
          </a:p>
          <a:p>
            <a:r>
              <a:rPr lang="en-US" dirty="0" smtClean="0">
                <a:solidFill>
                  <a:srgbClr val="FF0000"/>
                </a:solidFill>
              </a:rPr>
              <a:t>E</a:t>
            </a:r>
            <a:r>
              <a:rPr lang="en-US" dirty="0" smtClean="0"/>
              <a:t>lectrically-EPROM – </a:t>
            </a:r>
            <a:r>
              <a:rPr lang="en-US" dirty="0" smtClean="0">
                <a:solidFill>
                  <a:srgbClr val="FF0000"/>
                </a:solidFill>
              </a:rPr>
              <a:t>E</a:t>
            </a:r>
            <a:r>
              <a:rPr lang="en-US" dirty="0" smtClean="0"/>
              <a:t>EPROM</a:t>
            </a:r>
          </a:p>
          <a:p>
            <a:endParaRPr lang="en-US" dirty="0" smtClean="0"/>
          </a:p>
          <a:p>
            <a:pPr>
              <a:buNone/>
            </a:pPr>
            <a:r>
              <a:rPr lang="en-US" dirty="0" smtClean="0"/>
              <a:t>Other types of memories</a:t>
            </a:r>
            <a:endParaRPr lang="en-US" dirty="0"/>
          </a:p>
        </p:txBody>
      </p:sp>
    </p:spTree>
    <p:extLst>
      <p:ext uri="{BB962C8B-B14F-4D97-AF65-F5344CB8AC3E}">
        <p14:creationId xmlns:p14="http://schemas.microsoft.com/office/powerpoint/2010/main" val="3615636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RAM – </a:t>
            </a:r>
            <a:r>
              <a:rPr lang="en-US" b="1" dirty="0" smtClean="0"/>
              <a:t>Volatile</a:t>
            </a:r>
            <a:r>
              <a:rPr lang="en-US" dirty="0" smtClean="0"/>
              <a:t> </a:t>
            </a:r>
            <a:r>
              <a:rPr lang="en-US" dirty="0" err="1" smtClean="0"/>
              <a:t>mem</a:t>
            </a:r>
            <a:r>
              <a:rPr lang="en-US" dirty="0" smtClean="0"/>
              <a:t> </a:t>
            </a:r>
            <a:r>
              <a:rPr lang="en-US" dirty="0" smtClean="0">
                <a:sym typeface="Wingdings" pitchFamily="2" charset="2"/>
              </a:rPr>
              <a:t> </a:t>
            </a:r>
            <a:r>
              <a:rPr lang="en-US" dirty="0" smtClean="0"/>
              <a:t>its stored information is lost if the power is removed</a:t>
            </a:r>
          </a:p>
          <a:p>
            <a:endParaRPr lang="en-US" dirty="0" smtClean="0"/>
          </a:p>
          <a:p>
            <a:r>
              <a:rPr lang="en-US" dirty="0" smtClean="0"/>
              <a:t>ROM – </a:t>
            </a:r>
            <a:r>
              <a:rPr lang="en-US" b="1" dirty="0" smtClean="0"/>
              <a:t>non-volatile</a:t>
            </a:r>
            <a:r>
              <a:rPr lang="en-US" dirty="0" smtClean="0"/>
              <a:t> </a:t>
            </a:r>
            <a:r>
              <a:rPr lang="en-US" dirty="0" smtClean="0">
                <a:sym typeface="Wingdings" pitchFamily="2" charset="2"/>
              </a:rPr>
              <a:t> </a:t>
            </a:r>
            <a:r>
              <a:rPr lang="en-US" dirty="0" smtClean="0"/>
              <a:t>stores data by permanently enabling or disabling selected transistors, such that the memory cannot be altered.</a:t>
            </a:r>
          </a:p>
          <a:p>
            <a:endParaRPr lang="en-US" dirty="0" smtClean="0"/>
          </a:p>
        </p:txBody>
      </p:sp>
    </p:spTree>
    <p:extLst>
      <p:ext uri="{BB962C8B-B14F-4D97-AF65-F5344CB8AC3E}">
        <p14:creationId xmlns:p14="http://schemas.microsoft.com/office/powerpoint/2010/main" val="2125183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Writeable variants of ROM</a:t>
            </a:r>
            <a:endParaRPr lang="en-US" dirty="0"/>
          </a:p>
        </p:txBody>
      </p:sp>
      <p:sp>
        <p:nvSpPr>
          <p:cNvPr id="3" name="Content Placeholder 2"/>
          <p:cNvSpPr>
            <a:spLocks noGrp="1"/>
          </p:cNvSpPr>
          <p:nvPr>
            <p:ph idx="1"/>
          </p:nvPr>
        </p:nvSpPr>
        <p:spPr/>
        <p:txBody>
          <a:bodyPr>
            <a:normAutofit lnSpcReduction="10000"/>
          </a:bodyPr>
          <a:lstStyle/>
          <a:p>
            <a:r>
              <a:rPr lang="en-US" dirty="0" smtClean="0"/>
              <a:t>Writeable variants of ROM (e.g., EEPROM and flash memory) share properties of both ROM and RAM, </a:t>
            </a:r>
          </a:p>
          <a:p>
            <a:pPr lvl="1"/>
            <a:r>
              <a:rPr lang="en-US" dirty="0" smtClean="0"/>
              <a:t>enabling data to persist without power and </a:t>
            </a:r>
          </a:p>
          <a:p>
            <a:pPr lvl="1"/>
            <a:r>
              <a:rPr lang="en-US" dirty="0" smtClean="0"/>
              <a:t>to be updated without requiring special equipment. </a:t>
            </a:r>
          </a:p>
          <a:p>
            <a:pPr lvl="1">
              <a:buNone/>
            </a:pPr>
            <a:endParaRPr lang="en-US" dirty="0" smtClean="0"/>
          </a:p>
          <a:p>
            <a:pPr lvl="1">
              <a:buNone/>
            </a:pPr>
            <a:r>
              <a:rPr lang="en-US" dirty="0" smtClean="0"/>
              <a:t>These persistent forms of semiconductor ROM include USB flash drives, memory cards for cameras and portable devices, etc. </a:t>
            </a:r>
          </a:p>
        </p:txBody>
      </p:sp>
    </p:spTree>
    <p:extLst>
      <p:ext uri="{BB962C8B-B14F-4D97-AF65-F5344CB8AC3E}">
        <p14:creationId xmlns:p14="http://schemas.microsoft.com/office/powerpoint/2010/main" val="3528960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le:ComputerMemoryHierarchy.svg"/>
          <p:cNvPicPr>
            <a:picLocks noChangeAspect="1" noChangeArrowheads="1"/>
          </p:cNvPicPr>
          <p:nvPr/>
        </p:nvPicPr>
        <p:blipFill>
          <a:blip r:embed="rId2" cstate="print"/>
          <a:srcRect/>
          <a:stretch>
            <a:fillRect/>
          </a:stretch>
        </p:blipFill>
        <p:spPr bwMode="auto">
          <a:xfrm>
            <a:off x="154322" y="0"/>
            <a:ext cx="8913478" cy="6629400"/>
          </a:xfrm>
          <a:prstGeom prst="rect">
            <a:avLst/>
          </a:prstGeom>
          <a:noFill/>
        </p:spPr>
      </p:pic>
    </p:spTree>
    <p:extLst>
      <p:ext uri="{BB962C8B-B14F-4D97-AF65-F5344CB8AC3E}">
        <p14:creationId xmlns:p14="http://schemas.microsoft.com/office/powerpoint/2010/main" val="2308567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Flash Drive</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USB flash drive</a:t>
            </a:r>
            <a:r>
              <a:rPr lang="en-US" dirty="0" smtClean="0"/>
              <a:t> is a data storage device that includes flash memory with an integrated Universal Serial Bus (USB) interface.</a:t>
            </a:r>
          </a:p>
          <a:p>
            <a:r>
              <a:rPr lang="en-US" dirty="0" smtClean="0"/>
              <a:t>Capacity – now up to </a:t>
            </a:r>
            <a:r>
              <a:rPr lang="en-US" dirty="0" err="1" smtClean="0"/>
              <a:t>TeraByte</a:t>
            </a:r>
            <a:endParaRPr lang="en-US" dirty="0" smtClean="0"/>
          </a:p>
          <a:p>
            <a:r>
              <a:rPr lang="en-US" dirty="0" smtClean="0"/>
              <a:t>Some allow up to 100,000 </a:t>
            </a:r>
            <a:r>
              <a:rPr lang="en-US" b="1" dirty="0" smtClean="0"/>
              <a:t>write/erase cycles</a:t>
            </a:r>
            <a:r>
              <a:rPr lang="en-US" dirty="0" smtClean="0"/>
              <a:t>, depending on the exact type of memory chip used, and a 10-year shelf storage time.</a:t>
            </a:r>
          </a:p>
          <a:p>
            <a:r>
              <a:rPr lang="en-US" dirty="0" smtClean="0"/>
              <a:t>Flash memory has a finite number of </a:t>
            </a:r>
            <a:r>
              <a:rPr lang="en-US" b="1" dirty="0" smtClean="0"/>
              <a:t>program-erase cycles </a:t>
            </a:r>
            <a:r>
              <a:rPr lang="en-US" dirty="0" smtClean="0"/>
              <a:t>(typically written as </a:t>
            </a:r>
            <a:r>
              <a:rPr lang="en-US" b="1" dirty="0" smtClean="0"/>
              <a:t>P/E cycles</a:t>
            </a:r>
            <a:r>
              <a:rPr lang="en-US" dirty="0" smtClean="0"/>
              <a:t>). </a:t>
            </a:r>
          </a:p>
          <a:p>
            <a:endParaRPr lang="en-US" dirty="0"/>
          </a:p>
        </p:txBody>
      </p:sp>
    </p:spTree>
    <p:extLst>
      <p:ext uri="{BB962C8B-B14F-4D97-AF65-F5344CB8AC3E}">
        <p14:creationId xmlns:p14="http://schemas.microsoft.com/office/powerpoint/2010/main" val="3343604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http://aa.binbd.com/eee308</a:t>
            </a:r>
            <a:endParaRPr lang="en-US" dirty="0"/>
          </a:p>
        </p:txBody>
      </p:sp>
      <p:sp>
        <p:nvSpPr>
          <p:cNvPr id="3" name="Content Placeholder 2"/>
          <p:cNvSpPr>
            <a:spLocks noGrp="1"/>
          </p:cNvSpPr>
          <p:nvPr>
            <p:ph idx="1"/>
          </p:nvPr>
        </p:nvSpPr>
        <p:spPr/>
        <p:txBody>
          <a:bodyPr>
            <a:noAutofit/>
          </a:bodyPr>
          <a:lstStyle/>
          <a:p>
            <a:r>
              <a:rPr lang="en-US" sz="2400" dirty="0" smtClean="0"/>
              <a:t>Attendance – at the beginning </a:t>
            </a:r>
          </a:p>
          <a:p>
            <a:r>
              <a:rPr lang="en-US" sz="2400" dirty="0" smtClean="0"/>
              <a:t>Late-entry: 10/20/30/ -- </a:t>
            </a:r>
            <a:r>
              <a:rPr lang="en-US" sz="2400" dirty="0" smtClean="0"/>
              <a:t> </a:t>
            </a:r>
            <a:r>
              <a:rPr lang="en-US" sz="2400" dirty="0" smtClean="0"/>
              <a:t>fine &amp; no attendance </a:t>
            </a:r>
          </a:p>
          <a:p>
            <a:r>
              <a:rPr lang="en-US" sz="2400" dirty="0" smtClean="0"/>
              <a:t>No sleeping or disturbance</a:t>
            </a:r>
          </a:p>
          <a:p>
            <a:r>
              <a:rPr lang="en-US" sz="2400" dirty="0" smtClean="0"/>
              <a:t>Mobile phone must be switched </a:t>
            </a:r>
            <a:r>
              <a:rPr lang="en-US" sz="2400" b="1" u="sng" dirty="0" smtClean="0"/>
              <a:t>OFF</a:t>
            </a:r>
            <a:r>
              <a:rPr lang="en-US" sz="2400" dirty="0" smtClean="0"/>
              <a:t> [not silent]</a:t>
            </a:r>
          </a:p>
          <a:p>
            <a:endParaRPr lang="en-US" sz="2400" dirty="0" smtClean="0"/>
          </a:p>
          <a:p>
            <a:r>
              <a:rPr lang="en-US" sz="2400" dirty="0" smtClean="0"/>
              <a:t>No best count on exams </a:t>
            </a:r>
          </a:p>
          <a:p>
            <a:r>
              <a:rPr lang="en-US" sz="2400" dirty="0"/>
              <a:t>Assembly Languages for Intel 8086 and PIC – MUST learn seriously. Recap </a:t>
            </a:r>
            <a:r>
              <a:rPr lang="en-US" sz="2400" b="1" dirty="0"/>
              <a:t>C Programming </a:t>
            </a:r>
            <a:r>
              <a:rPr lang="en-US" sz="2400" dirty="0"/>
              <a:t>[Part of exam]  </a:t>
            </a:r>
            <a:endParaRPr lang="en-US" sz="2400" dirty="0" smtClean="0"/>
          </a:p>
          <a:p>
            <a:r>
              <a:rPr lang="en-US" sz="2400" dirty="0" smtClean="0"/>
              <a:t>10 times more reading</a:t>
            </a:r>
            <a:r>
              <a:rPr lang="en-US" sz="2400" dirty="0"/>
              <a:t> </a:t>
            </a:r>
            <a:r>
              <a:rPr lang="en-US" sz="2400" dirty="0" smtClean="0"/>
              <a:t>at outside the class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9800" y="427037"/>
            <a:ext cx="2743200" cy="6126163"/>
          </a:xfrm>
        </p:spPr>
        <p:txBody>
          <a:bodyPr>
            <a:noAutofit/>
          </a:bodyPr>
          <a:lstStyle/>
          <a:p>
            <a:pPr marL="514350" indent="-514350">
              <a:buFont typeface="+mj-lt"/>
              <a:buAutoNum type="arabicPeriod"/>
            </a:pPr>
            <a:r>
              <a:rPr lang="en-US" sz="2000" dirty="0" smtClean="0"/>
              <a:t>USB standard, A-plug</a:t>
            </a:r>
          </a:p>
          <a:p>
            <a:pPr marL="514350" indent="-514350">
              <a:buFont typeface="+mj-lt"/>
              <a:buAutoNum type="arabicPeriod"/>
            </a:pPr>
            <a:r>
              <a:rPr lang="en-US" sz="2000" dirty="0" smtClean="0"/>
              <a:t>USB mass storage </a:t>
            </a:r>
            <a:r>
              <a:rPr lang="en-US" sz="2000" b="1" dirty="0" smtClean="0"/>
              <a:t>controller </a:t>
            </a:r>
            <a:r>
              <a:rPr lang="en-US" sz="2000" dirty="0" smtClean="0"/>
              <a:t>device</a:t>
            </a:r>
          </a:p>
          <a:p>
            <a:pPr marL="514350" indent="-514350">
              <a:buFont typeface="+mj-lt"/>
              <a:buAutoNum type="arabicPeriod"/>
            </a:pPr>
            <a:r>
              <a:rPr lang="en-US" sz="2000" dirty="0" smtClean="0"/>
              <a:t>Test point</a:t>
            </a:r>
          </a:p>
          <a:p>
            <a:pPr marL="514350" indent="-514350">
              <a:buFont typeface="+mj-lt"/>
              <a:buAutoNum type="arabicPeriod"/>
            </a:pPr>
            <a:r>
              <a:rPr lang="en-US" sz="2000" dirty="0" smtClean="0"/>
              <a:t>Flash </a:t>
            </a:r>
            <a:r>
              <a:rPr lang="en-US" sz="2000" b="1" dirty="0" smtClean="0"/>
              <a:t>memory</a:t>
            </a:r>
            <a:r>
              <a:rPr lang="en-US" sz="2000" dirty="0" smtClean="0"/>
              <a:t> chip</a:t>
            </a:r>
          </a:p>
          <a:p>
            <a:pPr marL="514350" indent="-514350">
              <a:buFont typeface="+mj-lt"/>
              <a:buAutoNum type="arabicPeriod"/>
            </a:pPr>
            <a:r>
              <a:rPr lang="en-US" sz="2000" dirty="0" smtClean="0"/>
              <a:t>Crystal oscillator</a:t>
            </a:r>
          </a:p>
          <a:p>
            <a:pPr marL="514350" indent="-514350">
              <a:buFont typeface="+mj-lt"/>
              <a:buAutoNum type="arabicPeriod"/>
            </a:pPr>
            <a:r>
              <a:rPr lang="en-US" sz="2000" dirty="0" smtClean="0"/>
              <a:t>LED (Optional)</a:t>
            </a:r>
          </a:p>
          <a:p>
            <a:pPr marL="514350" indent="-514350">
              <a:buFont typeface="+mj-lt"/>
              <a:buAutoNum type="arabicPeriod"/>
            </a:pPr>
            <a:r>
              <a:rPr lang="en-US" sz="2000" dirty="0" smtClean="0"/>
              <a:t>Write-protect switch (Optional)</a:t>
            </a:r>
          </a:p>
          <a:p>
            <a:pPr marL="514350" indent="-514350">
              <a:buFont typeface="+mj-lt"/>
              <a:buAutoNum type="arabicPeriod"/>
            </a:pPr>
            <a:r>
              <a:rPr lang="en-US" sz="2000" dirty="0" smtClean="0"/>
              <a:t>Space for second flash memory chip</a:t>
            </a:r>
          </a:p>
        </p:txBody>
      </p:sp>
      <p:pic>
        <p:nvPicPr>
          <p:cNvPr id="25602" name="Picture 2" descr="Usbkey internals.jpg"/>
          <p:cNvPicPr>
            <a:picLocks noChangeAspect="1" noChangeArrowheads="1"/>
          </p:cNvPicPr>
          <p:nvPr/>
        </p:nvPicPr>
        <p:blipFill>
          <a:blip r:embed="rId2" cstate="print"/>
          <a:srcRect/>
          <a:stretch>
            <a:fillRect/>
          </a:stretch>
        </p:blipFill>
        <p:spPr bwMode="auto">
          <a:xfrm>
            <a:off x="0" y="304800"/>
            <a:ext cx="6032498" cy="5791200"/>
          </a:xfrm>
          <a:prstGeom prst="rect">
            <a:avLst/>
          </a:prstGeom>
          <a:noFill/>
        </p:spPr>
      </p:pic>
    </p:spTree>
    <p:extLst>
      <p:ext uri="{BB962C8B-B14F-4D97-AF65-F5344CB8AC3E}">
        <p14:creationId xmlns:p14="http://schemas.microsoft.com/office/powerpoint/2010/main" val="422529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Essential components – </a:t>
            </a:r>
          </a:p>
          <a:p>
            <a:pPr marL="514350" indent="-514350">
              <a:buAutoNum type="arabicPeriod"/>
            </a:pPr>
            <a:r>
              <a:rPr lang="en-US" dirty="0" smtClean="0"/>
              <a:t>Plug</a:t>
            </a:r>
          </a:p>
          <a:p>
            <a:pPr marL="514350" indent="-514350">
              <a:buAutoNum type="arabicPeriod"/>
            </a:pPr>
            <a:r>
              <a:rPr lang="en-US" dirty="0" smtClean="0"/>
              <a:t>USB mass storage </a:t>
            </a:r>
            <a:r>
              <a:rPr lang="en-US" b="1" dirty="0" smtClean="0"/>
              <a:t>controller</a:t>
            </a:r>
            <a:r>
              <a:rPr lang="en-US" dirty="0" smtClean="0"/>
              <a:t> – It is a small </a:t>
            </a:r>
            <a:r>
              <a:rPr lang="en-US" b="1" dirty="0" smtClean="0"/>
              <a:t>microcontroller</a:t>
            </a:r>
            <a:r>
              <a:rPr lang="en-US" dirty="0" smtClean="0"/>
              <a:t> with a small amount of on-chip ROM &amp; RAM.</a:t>
            </a:r>
          </a:p>
          <a:p>
            <a:pPr marL="514350" indent="-514350">
              <a:buAutoNum type="arabicPeriod"/>
            </a:pPr>
            <a:r>
              <a:rPr lang="en-US" sz="1900" dirty="0" smtClean="0"/>
              <a:t>Test point</a:t>
            </a:r>
          </a:p>
          <a:p>
            <a:pPr marL="514350" indent="-514350">
              <a:buAutoNum type="arabicPeriod"/>
            </a:pPr>
            <a:r>
              <a:rPr lang="en-US" dirty="0" smtClean="0"/>
              <a:t>NAND flash </a:t>
            </a:r>
            <a:r>
              <a:rPr lang="en-US" b="1" dirty="0" smtClean="0"/>
              <a:t>memory</a:t>
            </a:r>
            <a:r>
              <a:rPr lang="en-US" dirty="0" smtClean="0"/>
              <a:t> chip(s) – It stores data (NAND flash is typically also used in digital cameras).</a:t>
            </a:r>
          </a:p>
          <a:p>
            <a:pPr marL="514350" indent="-514350">
              <a:buAutoNum type="arabicPeriod"/>
            </a:pPr>
            <a:r>
              <a:rPr lang="en-US" sz="2200" dirty="0" smtClean="0"/>
              <a:t>Crystal oscillator – produces the device's main 12 MHz clock signal and controls the device's data output through a phase-locked loop.</a:t>
            </a:r>
          </a:p>
          <a:p>
            <a:pPr lvl="1"/>
            <a:endParaRPr lang="en-US" dirty="0" smtClean="0"/>
          </a:p>
          <a:p>
            <a:pPr lvl="1"/>
            <a:endParaRPr lang="en-US" dirty="0"/>
          </a:p>
        </p:txBody>
      </p:sp>
    </p:spTree>
    <p:extLst>
      <p:ext uri="{BB962C8B-B14F-4D97-AF65-F5344CB8AC3E}">
        <p14:creationId xmlns:p14="http://schemas.microsoft.com/office/powerpoint/2010/main" val="1815237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Intel 8086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Microprocessor</a:t>
            </a:r>
          </a:p>
          <a:p>
            <a:r>
              <a:rPr lang="en-US" dirty="0" smtClean="0"/>
              <a:t>History a bit</a:t>
            </a:r>
          </a:p>
          <a:p>
            <a:r>
              <a:rPr lang="en-US" dirty="0" smtClean="0"/>
              <a:t>Machine instructions</a:t>
            </a:r>
          </a:p>
          <a:p>
            <a:r>
              <a:rPr lang="en-US" dirty="0" smtClean="0"/>
              <a:t>Moore’s law</a:t>
            </a:r>
          </a:p>
          <a:p>
            <a:r>
              <a:rPr lang="en-US" dirty="0" smtClean="0"/>
              <a:t>Internal organization of 8086 mp.</a:t>
            </a:r>
          </a:p>
          <a:p>
            <a:r>
              <a:rPr lang="en-US" dirty="0" smtClean="0"/>
              <a:t>BIU, EU</a:t>
            </a:r>
          </a:p>
          <a:p>
            <a:r>
              <a:rPr lang="en-US" dirty="0" smtClean="0"/>
              <a:t>8086 – registers </a:t>
            </a:r>
          </a:p>
          <a:p>
            <a:r>
              <a:rPr lang="en-US" dirty="0" smtClean="0"/>
              <a:t>Memory management, Physical address, logical address of 8086 </a:t>
            </a:r>
          </a:p>
          <a:p>
            <a:r>
              <a:rPr lang="en-US" dirty="0" smtClean="0"/>
              <a:t>Addressing modes</a:t>
            </a:r>
          </a:p>
          <a:p>
            <a:r>
              <a:rPr lang="en-US" i="1" dirty="0"/>
              <a:t>Interrupt &amp; interrupt service </a:t>
            </a:r>
            <a:r>
              <a:rPr lang="en-US" i="1" dirty="0" smtClean="0"/>
              <a:t>routines</a:t>
            </a:r>
            <a:r>
              <a:rPr lang="en-US" dirty="0"/>
              <a:t> </a:t>
            </a:r>
            <a:r>
              <a:rPr lang="en-US" dirty="0" smtClean="0"/>
              <a:t>– read </a:t>
            </a:r>
            <a:endParaRPr lang="en-US" i="1" dirty="0"/>
          </a:p>
        </p:txBody>
      </p:sp>
    </p:spTree>
    <p:extLst>
      <p:ext uri="{BB962C8B-B14F-4D97-AF65-F5344CB8AC3E}">
        <p14:creationId xmlns:p14="http://schemas.microsoft.com/office/powerpoint/2010/main" val="205932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Advanced Microprocessors</a:t>
            </a:r>
          </a:p>
        </p:txBody>
      </p:sp>
      <p:sp>
        <p:nvSpPr>
          <p:cNvPr id="3" name="Content Placeholder 2"/>
          <p:cNvSpPr>
            <a:spLocks noGrp="1"/>
          </p:cNvSpPr>
          <p:nvPr>
            <p:ph idx="1"/>
          </p:nvPr>
        </p:nvSpPr>
        <p:spPr/>
        <p:txBody>
          <a:bodyPr/>
          <a:lstStyle/>
          <a:p>
            <a:r>
              <a:rPr lang="en-US" dirty="0" smtClean="0"/>
              <a:t>Internal architecture &amp; memory management of </a:t>
            </a:r>
          </a:p>
          <a:p>
            <a:pPr lvl="1"/>
            <a:r>
              <a:rPr lang="en-US" dirty="0" smtClean="0"/>
              <a:t>80186</a:t>
            </a:r>
          </a:p>
          <a:p>
            <a:pPr lvl="1"/>
            <a:r>
              <a:rPr lang="en-US" dirty="0" smtClean="0"/>
              <a:t>80286</a:t>
            </a:r>
          </a:p>
          <a:p>
            <a:pPr lvl="1"/>
            <a:r>
              <a:rPr lang="en-US" dirty="0" smtClean="0"/>
              <a:t>80386</a:t>
            </a:r>
          </a:p>
          <a:p>
            <a:pPr lvl="2"/>
            <a:r>
              <a:rPr lang="en-US" smtClean="0"/>
              <a:t>Watchdog timers, DMA, SMM</a:t>
            </a:r>
            <a:endParaRPr lang="en-US" dirty="0" smtClean="0"/>
          </a:p>
          <a:p>
            <a:pPr lvl="1"/>
            <a:r>
              <a:rPr lang="en-US" dirty="0" smtClean="0"/>
              <a:t>80486</a:t>
            </a:r>
          </a:p>
          <a:p>
            <a:pPr lvl="1"/>
            <a:endParaRPr lang="en-US" dirty="0"/>
          </a:p>
        </p:txBody>
      </p:sp>
    </p:spTree>
    <p:extLst>
      <p:ext uri="{BB962C8B-B14F-4D97-AF65-F5344CB8AC3E}">
        <p14:creationId xmlns:p14="http://schemas.microsoft.com/office/powerpoint/2010/main" val="1574207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Pentium processor </a:t>
            </a:r>
          </a:p>
          <a:p>
            <a:r>
              <a:rPr lang="en-US" dirty="0" smtClean="0"/>
              <a:t>Co-processor</a:t>
            </a:r>
          </a:p>
          <a:p>
            <a:r>
              <a:rPr lang="en-US" dirty="0" smtClean="0"/>
              <a:t>Alpha processor</a:t>
            </a:r>
          </a:p>
          <a:p>
            <a:r>
              <a:rPr lang="en-US" dirty="0" smtClean="0"/>
              <a:t>Pipeline processor</a:t>
            </a:r>
          </a:p>
          <a:p>
            <a:pPr>
              <a:buNone/>
            </a:pPr>
            <a:endParaRPr lang="en-US" dirty="0"/>
          </a:p>
        </p:txBody>
      </p:sp>
    </p:spTree>
    <p:extLst>
      <p:ext uri="{BB962C8B-B14F-4D97-AF65-F5344CB8AC3E}">
        <p14:creationId xmlns:p14="http://schemas.microsoft.com/office/powerpoint/2010/main" val="150039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Assembly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671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Basics of AL</a:t>
            </a:r>
          </a:p>
          <a:p>
            <a:r>
              <a:rPr lang="en-US" dirty="0" smtClean="0"/>
              <a:t>Program data</a:t>
            </a:r>
          </a:p>
          <a:p>
            <a:r>
              <a:rPr lang="en-US" dirty="0" smtClean="0"/>
              <a:t>Pseudo-ops</a:t>
            </a:r>
          </a:p>
          <a:p>
            <a:r>
              <a:rPr lang="en-US" dirty="0" smtClean="0"/>
              <a:t>Array</a:t>
            </a:r>
          </a:p>
          <a:p>
            <a:r>
              <a:rPr lang="en-US" dirty="0" smtClean="0"/>
              <a:t>Program structures </a:t>
            </a:r>
          </a:p>
          <a:p>
            <a:r>
              <a:rPr lang="en-US" dirty="0" smtClean="0"/>
              <a:t>Data, stack, code segments </a:t>
            </a:r>
          </a:p>
          <a:p>
            <a:endParaRPr lang="en-US" dirty="0" smtClean="0"/>
          </a:p>
        </p:txBody>
      </p:sp>
    </p:spTree>
    <p:extLst>
      <p:ext uri="{BB962C8B-B14F-4D97-AF65-F5344CB8AC3E}">
        <p14:creationId xmlns:p14="http://schemas.microsoft.com/office/powerpoint/2010/main" val="4036349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400" b="1" dirty="0" smtClean="0"/>
              <a:t>Some instructions – </a:t>
            </a:r>
          </a:p>
          <a:p>
            <a:pPr lvl="2"/>
            <a:r>
              <a:rPr lang="en-US" sz="1800" b="1" dirty="0" smtClean="0"/>
              <a:t>MOV, XCHG</a:t>
            </a:r>
          </a:p>
          <a:p>
            <a:pPr lvl="2"/>
            <a:r>
              <a:rPr lang="en-US" sz="1800" b="1" dirty="0" smtClean="0"/>
              <a:t>ADD, SUB</a:t>
            </a:r>
          </a:p>
          <a:p>
            <a:pPr lvl="2"/>
            <a:r>
              <a:rPr lang="en-US" sz="1800" b="1" dirty="0" smtClean="0"/>
              <a:t>INC, DEC</a:t>
            </a:r>
          </a:p>
          <a:p>
            <a:pPr lvl="2"/>
            <a:r>
              <a:rPr lang="en-US" sz="1800" b="1" dirty="0" smtClean="0"/>
              <a:t>NEG</a:t>
            </a:r>
          </a:p>
          <a:p>
            <a:pPr lvl="2"/>
            <a:r>
              <a:rPr lang="en-US" sz="1800" b="1" dirty="0" smtClean="0"/>
              <a:t>I/O instructions</a:t>
            </a:r>
          </a:p>
          <a:p>
            <a:pPr lvl="2"/>
            <a:r>
              <a:rPr lang="en-US" sz="1800" b="1" dirty="0" smtClean="0"/>
              <a:t>INT – interrupt </a:t>
            </a:r>
          </a:p>
          <a:p>
            <a:pPr lvl="2"/>
            <a:r>
              <a:rPr lang="en-US" sz="1800" b="1" dirty="0" smtClean="0"/>
              <a:t>LEA</a:t>
            </a:r>
          </a:p>
          <a:p>
            <a:pPr lvl="2"/>
            <a:r>
              <a:rPr lang="en-US" sz="1800" b="1" dirty="0" smtClean="0"/>
              <a:t>SHIFT, ROTATE </a:t>
            </a:r>
          </a:p>
          <a:p>
            <a:pPr lvl="2"/>
            <a:r>
              <a:rPr lang="en-US" sz="1800" b="1" dirty="0" smtClean="0"/>
              <a:t>JUMP – JMP, </a:t>
            </a:r>
            <a:r>
              <a:rPr lang="en-US" sz="1800" b="1" dirty="0" err="1" smtClean="0"/>
              <a:t>Jxxx</a:t>
            </a:r>
            <a:r>
              <a:rPr lang="en-US" sz="1800" b="1" dirty="0" smtClean="0"/>
              <a:t>, etc.</a:t>
            </a:r>
          </a:p>
          <a:p>
            <a:pPr lvl="2"/>
            <a:r>
              <a:rPr lang="en-US" sz="1800" b="1" dirty="0" smtClean="0"/>
              <a:t>CMP</a:t>
            </a:r>
          </a:p>
          <a:p>
            <a:pPr lvl="2"/>
            <a:r>
              <a:rPr lang="en-US" sz="1800" b="1" dirty="0" smtClean="0"/>
              <a:t>Signed vs. unsigned jumps</a:t>
            </a:r>
          </a:p>
          <a:p>
            <a:pPr lvl="2"/>
            <a:r>
              <a:rPr lang="en-US" sz="1800" b="1" dirty="0" smtClean="0"/>
              <a:t>MUL, IMUL</a:t>
            </a:r>
          </a:p>
          <a:p>
            <a:pPr lvl="2"/>
            <a:r>
              <a:rPr lang="en-US" sz="1800" b="1" dirty="0" smtClean="0"/>
              <a:t>DIV, IDIV</a:t>
            </a:r>
          </a:p>
          <a:p>
            <a:pPr lvl="2"/>
            <a:r>
              <a:rPr lang="en-US" sz="1800" b="1" dirty="0" smtClean="0"/>
              <a:t>DUP </a:t>
            </a:r>
          </a:p>
        </p:txBody>
      </p:sp>
    </p:spTree>
    <p:extLst>
      <p:ext uri="{BB962C8B-B14F-4D97-AF65-F5344CB8AC3E}">
        <p14:creationId xmlns:p14="http://schemas.microsoft.com/office/powerpoint/2010/main" val="2646937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Conditional flow structure</a:t>
            </a:r>
          </a:p>
          <a:p>
            <a:pPr lvl="1"/>
            <a:r>
              <a:rPr lang="en-US" dirty="0" smtClean="0"/>
              <a:t>If – then</a:t>
            </a:r>
          </a:p>
          <a:p>
            <a:pPr lvl="1"/>
            <a:r>
              <a:rPr lang="en-US" dirty="0" smtClean="0"/>
              <a:t>If – then – else</a:t>
            </a:r>
          </a:p>
          <a:p>
            <a:pPr lvl="1"/>
            <a:r>
              <a:rPr lang="en-US" dirty="0" smtClean="0"/>
              <a:t>Case </a:t>
            </a:r>
          </a:p>
          <a:p>
            <a:pPr lvl="1"/>
            <a:endParaRPr lang="en-US" dirty="0" smtClean="0"/>
          </a:p>
          <a:p>
            <a:r>
              <a:rPr lang="en-US" dirty="0" smtClean="0"/>
              <a:t>Control flow structure </a:t>
            </a:r>
          </a:p>
          <a:p>
            <a:pPr lvl="1"/>
            <a:r>
              <a:rPr lang="en-US" dirty="0" smtClean="0"/>
              <a:t>FOR loop</a:t>
            </a:r>
          </a:p>
          <a:p>
            <a:pPr lvl="1"/>
            <a:r>
              <a:rPr lang="en-US" dirty="0" smtClean="0"/>
              <a:t>WHILE loop</a:t>
            </a:r>
          </a:p>
          <a:p>
            <a:pPr lvl="1"/>
            <a:r>
              <a:rPr lang="en-US" dirty="0" smtClean="0"/>
              <a:t>REPEAT-UNTIL loop</a:t>
            </a:r>
          </a:p>
          <a:p>
            <a:endParaRPr lang="en-US" dirty="0"/>
          </a:p>
        </p:txBody>
      </p:sp>
    </p:spTree>
    <p:extLst>
      <p:ext uri="{BB962C8B-B14F-4D97-AF65-F5344CB8AC3E}">
        <p14:creationId xmlns:p14="http://schemas.microsoft.com/office/powerpoint/2010/main" val="3106015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Logic instructions </a:t>
            </a:r>
          </a:p>
          <a:p>
            <a:pPr lvl="1"/>
            <a:r>
              <a:rPr lang="en-US" dirty="0" smtClean="0"/>
              <a:t>AND, OR, XOR, NOT</a:t>
            </a:r>
          </a:p>
          <a:p>
            <a:pPr lvl="1"/>
            <a:r>
              <a:rPr lang="en-US" dirty="0" smtClean="0"/>
              <a:t>TEST</a:t>
            </a:r>
          </a:p>
          <a:p>
            <a:r>
              <a:rPr lang="en-US" dirty="0" smtClean="0"/>
              <a:t>Shift ins., Rotate ins.</a:t>
            </a:r>
          </a:p>
          <a:p>
            <a:pPr lvl="1"/>
            <a:r>
              <a:rPr lang="en-US" dirty="0" smtClean="0"/>
              <a:t>Logical shift/rotate</a:t>
            </a:r>
          </a:p>
          <a:p>
            <a:pPr lvl="1"/>
            <a:r>
              <a:rPr lang="en-US" dirty="0" smtClean="0"/>
              <a:t>Arithmetic shift/rotate</a:t>
            </a:r>
          </a:p>
          <a:p>
            <a:r>
              <a:rPr lang="en-US" dirty="0" smtClean="0"/>
              <a:t>Stack, Queue </a:t>
            </a:r>
          </a:p>
          <a:p>
            <a:r>
              <a:rPr lang="en-US" dirty="0" smtClean="0"/>
              <a:t>PUSH, POP</a:t>
            </a:r>
          </a:p>
        </p:txBody>
      </p:sp>
    </p:spTree>
    <p:extLst>
      <p:ext uri="{BB962C8B-B14F-4D97-AF65-F5344CB8AC3E}">
        <p14:creationId xmlns:p14="http://schemas.microsoft.com/office/powerpoint/2010/main" val="160210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Process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400" dirty="0"/>
              <a:t>Home work – by default, what we cover in the class. If anything else/more, I will inform. </a:t>
            </a:r>
          </a:p>
          <a:p>
            <a:pPr lvl="1"/>
            <a:r>
              <a:rPr lang="en-US" sz="2000" dirty="0"/>
              <a:t>HW seriously -  no copy, no cheating, no </a:t>
            </a:r>
            <a:r>
              <a:rPr lang="en-US" sz="2000" dirty="0" err="1"/>
              <a:t>fakibaji</a:t>
            </a:r>
            <a:r>
              <a:rPr lang="en-US" sz="2000" dirty="0"/>
              <a:t>-submission. </a:t>
            </a:r>
          </a:p>
          <a:p>
            <a:pPr lvl="1"/>
            <a:r>
              <a:rPr lang="en-US" sz="2000" dirty="0"/>
              <a:t>Hand-written in Bangla-English</a:t>
            </a:r>
          </a:p>
          <a:p>
            <a:r>
              <a:rPr lang="en-US" sz="2400" b="1" dirty="0"/>
              <a:t>Project:</a:t>
            </a:r>
            <a:r>
              <a:rPr lang="en-US" sz="2400" dirty="0"/>
              <a:t> Hardware-based using PIC microcontroller: </a:t>
            </a:r>
            <a:r>
              <a:rPr lang="en-US" sz="2400" dirty="0" err="1"/>
              <a:t>Robocar</a:t>
            </a:r>
            <a:r>
              <a:rPr lang="en-US" sz="2400" dirty="0"/>
              <a:t> or an useful </a:t>
            </a:r>
            <a:r>
              <a:rPr lang="en-US" sz="2400" dirty="0" smtClean="0"/>
              <a:t>system</a:t>
            </a:r>
            <a:endParaRPr lang="en-US" sz="2400" dirty="0"/>
          </a:p>
          <a:p>
            <a:pPr lvl="1"/>
            <a:r>
              <a:rPr lang="en-US" sz="2000" dirty="0"/>
              <a:t>Submit proposal by week 2: written proposal – 2 pages: title, purpose, background, what u need, how u do, etc</a:t>
            </a:r>
            <a:r>
              <a:rPr lang="en-US" sz="2000" dirty="0" smtClean="0"/>
              <a:t>.</a:t>
            </a:r>
          </a:p>
          <a:p>
            <a:pPr lvl="1"/>
            <a:r>
              <a:rPr lang="en-US" sz="2000" dirty="0"/>
              <a:t>[submit project at the 1</a:t>
            </a:r>
            <a:r>
              <a:rPr lang="en-US" sz="2000" baseline="30000" dirty="0"/>
              <a:t>st</a:t>
            </a:r>
            <a:r>
              <a:rPr lang="en-US" sz="2000" dirty="0"/>
              <a:t> class </a:t>
            </a:r>
            <a:r>
              <a:rPr lang="en-US" sz="2000" i="1" dirty="0"/>
              <a:t>after Summer vacation: </a:t>
            </a:r>
            <a:r>
              <a:rPr lang="en-US" sz="2000" dirty="0"/>
              <a:t>with HW project, 6~10 pages printed report as per </a:t>
            </a:r>
            <a:r>
              <a:rPr lang="en-US" sz="2000" b="1" i="1" dirty="0"/>
              <a:t>IEEE template</a:t>
            </a:r>
            <a:r>
              <a:rPr lang="en-US" sz="2000" dirty="0"/>
              <a:t> in </a:t>
            </a:r>
            <a:r>
              <a:rPr lang="en-US" sz="2000" b="1" dirty="0" err="1"/>
              <a:t>LaTeX</a:t>
            </a:r>
            <a:r>
              <a:rPr lang="en-US" sz="2000" dirty="0"/>
              <a:t> [now PDF based on MSWord]. Demonstration. </a:t>
            </a:r>
            <a:endParaRPr lang="en-US" sz="2000" dirty="0" smtClean="0"/>
          </a:p>
          <a:p>
            <a:pPr lvl="1"/>
            <a:r>
              <a:rPr lang="en-US" sz="2000" dirty="0" smtClean="0"/>
              <a:t>PPT </a:t>
            </a:r>
            <a:r>
              <a:rPr lang="en-US" sz="2000" dirty="0"/>
              <a:t>presentation w 5 slides.</a:t>
            </a:r>
            <a:r>
              <a:rPr lang="en-US" sz="2000" dirty="0" smtClean="0"/>
              <a:t> </a:t>
            </a:r>
            <a:endParaRPr lang="en-US" sz="2000" dirty="0"/>
          </a:p>
          <a:p>
            <a:r>
              <a:rPr lang="en-US" sz="2400" dirty="0"/>
              <a:t>Class tests – on-the-fly [Open-book exams] &amp; negative-marking </a:t>
            </a:r>
          </a:p>
          <a:p>
            <a:r>
              <a:rPr lang="en-US" sz="2400" dirty="0"/>
              <a:t>Mid-term – 1 [Open-book exams] &amp; negative-marking </a:t>
            </a:r>
          </a:p>
          <a:p>
            <a:r>
              <a:rPr lang="en-US" sz="2400" dirty="0" smtClean="0"/>
              <a:t>Final exam</a:t>
            </a:r>
          </a:p>
        </p:txBody>
      </p:sp>
    </p:spTree>
    <p:extLst>
      <p:ext uri="{BB962C8B-B14F-4D97-AF65-F5344CB8AC3E}">
        <p14:creationId xmlns:p14="http://schemas.microsoft.com/office/powerpoint/2010/main" val="1427219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String data transfers [ch.11 [</a:t>
            </a:r>
            <a:r>
              <a:rPr lang="en-US" dirty="0" err="1" smtClean="0"/>
              <a:t>Marut</a:t>
            </a:r>
            <a:r>
              <a:rPr lang="en-US" dirty="0" smtClean="0"/>
              <a:t>], ch.4 [</a:t>
            </a:r>
            <a:r>
              <a:rPr lang="en-US" dirty="0" err="1" smtClean="0"/>
              <a:t>Brey</a:t>
            </a:r>
            <a:r>
              <a:rPr lang="en-US" dirty="0" smtClean="0"/>
              <a:t>]]</a:t>
            </a:r>
          </a:p>
          <a:p>
            <a:pPr marL="742950" lvl="2" indent="-342900"/>
            <a:r>
              <a:rPr lang="en-US" dirty="0" smtClean="0"/>
              <a:t>LODS, STOS, MOVS, INS and OUTS</a:t>
            </a:r>
          </a:p>
          <a:p>
            <a:endParaRPr lang="en-US" dirty="0" smtClean="0"/>
          </a:p>
          <a:p>
            <a:r>
              <a:rPr lang="en-US" dirty="0" smtClean="0"/>
              <a:t>Addressing modes </a:t>
            </a:r>
            <a:endParaRPr lang="en-US" dirty="0"/>
          </a:p>
        </p:txBody>
      </p:sp>
    </p:spTree>
    <p:extLst>
      <p:ext uri="{BB962C8B-B14F-4D97-AF65-F5344CB8AC3E}">
        <p14:creationId xmlns:p14="http://schemas.microsoft.com/office/powerpoint/2010/main" val="1877182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Content Placeholder 2"/>
          <p:cNvSpPr>
            <a:spLocks noGrp="1"/>
          </p:cNvSpPr>
          <p:nvPr>
            <p:ph idx="1"/>
          </p:nvPr>
        </p:nvSpPr>
        <p:spPr/>
        <p:txBody>
          <a:bodyPr/>
          <a:lstStyle/>
          <a:p>
            <a:r>
              <a:rPr lang="en-US" i="1" dirty="0" smtClean="0"/>
              <a:t>Interrupts</a:t>
            </a:r>
          </a:p>
          <a:p>
            <a:r>
              <a:rPr lang="en-US" i="1" dirty="0" smtClean="0"/>
              <a:t>Procedures &amp; macro</a:t>
            </a:r>
          </a:p>
          <a:p>
            <a:r>
              <a:rPr lang="en-US" i="1" dirty="0" smtClean="0"/>
              <a:t>Virtual memory management</a:t>
            </a:r>
          </a:p>
          <a:p>
            <a:r>
              <a:rPr lang="en-US" i="1" dirty="0" smtClean="0"/>
              <a:t>Cache memory management</a:t>
            </a:r>
          </a:p>
          <a:p>
            <a:r>
              <a:rPr lang="en-US" i="1" smtClean="0"/>
              <a:t>Exception handler</a:t>
            </a:r>
          </a:p>
        </p:txBody>
      </p:sp>
    </p:spTree>
    <p:extLst>
      <p:ext uri="{BB962C8B-B14F-4D97-AF65-F5344CB8AC3E}">
        <p14:creationId xmlns:p14="http://schemas.microsoft.com/office/powerpoint/2010/main" val="1259414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Microcontrollers</a:t>
            </a:r>
          </a:p>
        </p:txBody>
      </p:sp>
      <p:sp>
        <p:nvSpPr>
          <p:cNvPr id="3" name="Content Placeholder 2"/>
          <p:cNvSpPr>
            <a:spLocks noGrp="1"/>
          </p:cNvSpPr>
          <p:nvPr>
            <p:ph idx="1"/>
          </p:nvPr>
        </p:nvSpPr>
        <p:spPr/>
        <p:txBody>
          <a:bodyPr/>
          <a:lstStyle/>
          <a:p>
            <a:r>
              <a:rPr lang="en-US" dirty="0" smtClean="0"/>
              <a:t>Microcontroller [mc] vs. microprocessor</a:t>
            </a:r>
          </a:p>
          <a:p>
            <a:r>
              <a:rPr lang="en-US" dirty="0" smtClean="0"/>
              <a:t>mc of different manufacturers</a:t>
            </a:r>
          </a:p>
          <a:p>
            <a:r>
              <a:rPr lang="en-US" dirty="0" smtClean="0"/>
              <a:t>Classifications of mc</a:t>
            </a:r>
          </a:p>
          <a:p>
            <a:endParaRPr lang="en-US" dirty="0" smtClean="0"/>
          </a:p>
        </p:txBody>
      </p:sp>
    </p:spTree>
    <p:extLst>
      <p:ext uri="{BB962C8B-B14F-4D97-AF65-F5344CB8AC3E}">
        <p14:creationId xmlns:p14="http://schemas.microsoft.com/office/powerpoint/2010/main" val="4078484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PIC 16/18 </a:t>
            </a:r>
            <a:r>
              <a:rPr lang="en-US" dirty="0" smtClean="0"/>
              <a:t> </a:t>
            </a:r>
          </a:p>
          <a:p>
            <a:pPr lvl="1"/>
            <a:r>
              <a:rPr lang="en-US" dirty="0" smtClean="0"/>
              <a:t>Block diagram</a:t>
            </a:r>
          </a:p>
          <a:p>
            <a:pPr lvl="1"/>
            <a:r>
              <a:rPr lang="en-US" dirty="0" smtClean="0"/>
              <a:t>Architecture</a:t>
            </a:r>
          </a:p>
          <a:p>
            <a:pPr lvl="1"/>
            <a:r>
              <a:rPr lang="en-US" dirty="0" smtClean="0"/>
              <a:t>Memory organization</a:t>
            </a:r>
          </a:p>
          <a:p>
            <a:pPr lvl="1"/>
            <a:r>
              <a:rPr lang="en-US" dirty="0" smtClean="0"/>
              <a:t>Special purpose registers</a:t>
            </a:r>
          </a:p>
          <a:p>
            <a:pPr lvl="1"/>
            <a:r>
              <a:rPr lang="en-US" dirty="0" smtClean="0"/>
              <a:t>I/O ports</a:t>
            </a:r>
          </a:p>
          <a:p>
            <a:pPr lvl="1"/>
            <a:r>
              <a:rPr lang="en-US" dirty="0" smtClean="0"/>
              <a:t>Instruction set </a:t>
            </a:r>
          </a:p>
          <a:p>
            <a:pPr lvl="1"/>
            <a:r>
              <a:rPr lang="en-US" dirty="0" smtClean="0"/>
              <a:t>Programming</a:t>
            </a:r>
          </a:p>
          <a:p>
            <a:pPr marL="0" indent="0">
              <a:buNone/>
            </a:pPr>
            <a:r>
              <a:rPr lang="en-US" sz="2600" i="1" dirty="0" smtClean="0"/>
              <a:t>Read - </a:t>
            </a:r>
          </a:p>
          <a:p>
            <a:r>
              <a:rPr lang="en-US" sz="2600" i="1" dirty="0" smtClean="0"/>
              <a:t>Simulation </a:t>
            </a:r>
            <a:r>
              <a:rPr lang="en-US" sz="2600" i="1" dirty="0"/>
              <a:t>using MPLAB</a:t>
            </a:r>
          </a:p>
          <a:p>
            <a:r>
              <a:rPr lang="en-US" sz="2600" i="1" dirty="0"/>
              <a:t>Microcontrollers with internal ADC and </a:t>
            </a:r>
            <a:r>
              <a:rPr lang="en-US" sz="2600" i="1" dirty="0" smtClean="0"/>
              <a:t>DAC</a:t>
            </a:r>
            <a:endParaRPr lang="en-US" sz="2600" i="1" dirty="0"/>
          </a:p>
        </p:txBody>
      </p:sp>
    </p:spTree>
    <p:extLst>
      <p:ext uri="{BB962C8B-B14F-4D97-AF65-F5344CB8AC3E}">
        <p14:creationId xmlns:p14="http://schemas.microsoft.com/office/powerpoint/2010/main" val="230086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mp </a:t>
            </a:r>
          </a:p>
          <a:p>
            <a:r>
              <a:rPr lang="en-US" dirty="0" smtClean="0"/>
              <a:t>mp vs. CPU</a:t>
            </a:r>
          </a:p>
          <a:p>
            <a:r>
              <a:rPr lang="en-US" dirty="0" smtClean="0"/>
              <a:t>Intel family of mp</a:t>
            </a:r>
          </a:p>
          <a:p>
            <a:r>
              <a:rPr lang="en-US" dirty="0" smtClean="0"/>
              <a:t>General purpose mp</a:t>
            </a:r>
          </a:p>
          <a:p>
            <a:r>
              <a:rPr lang="en-US" dirty="0" smtClean="0"/>
              <a:t>Single chip mp</a:t>
            </a:r>
          </a:p>
          <a:p>
            <a:r>
              <a:rPr lang="en-US" dirty="0" smtClean="0"/>
              <a:t>Bit slice mp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 computer's central processing unit (CPU), an </a:t>
            </a:r>
            <a:r>
              <a:rPr lang="en-US" b="1" dirty="0" smtClean="0"/>
              <a:t>accumulator</a:t>
            </a:r>
            <a:r>
              <a:rPr lang="en-US" dirty="0" smtClean="0"/>
              <a:t> is a </a:t>
            </a:r>
            <a:r>
              <a:rPr lang="en-US" i="1" dirty="0" smtClean="0"/>
              <a:t>register</a:t>
            </a:r>
            <a:r>
              <a:rPr lang="en-US" dirty="0" smtClean="0"/>
              <a:t> in which intermediate arithmetic and logic results are stored. </a:t>
            </a:r>
          </a:p>
          <a:p>
            <a:r>
              <a:rPr lang="en-US" b="1" dirty="0" smtClean="0"/>
              <a:t>Without</a:t>
            </a:r>
            <a:r>
              <a:rPr lang="en-US" dirty="0" smtClean="0"/>
              <a:t> an accumulator, it would be necessary to write the result of each calculation (addition, multiplication, shift, etc.) to main memory, perhaps only to be read right back again for use in the next operation. </a:t>
            </a:r>
          </a:p>
          <a:p>
            <a:r>
              <a:rPr lang="en-US" dirty="0" smtClean="0"/>
              <a:t>Access to main memory is slower than access to a register like the accumulator because the technology used for the large main memory is slower (but cheaper) than that used for a register.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Early electronic computer systems were often split into two groups, </a:t>
            </a:r>
          </a:p>
          <a:p>
            <a:r>
              <a:rPr lang="en-US" dirty="0" smtClean="0"/>
              <a:t>those with </a:t>
            </a:r>
            <a:r>
              <a:rPr lang="en-US" b="1" dirty="0" smtClean="0"/>
              <a:t>accumulators</a:t>
            </a:r>
            <a:r>
              <a:rPr lang="en-US" dirty="0" smtClean="0"/>
              <a:t> and </a:t>
            </a:r>
          </a:p>
          <a:p>
            <a:r>
              <a:rPr lang="en-US" dirty="0" smtClean="0"/>
              <a:t>those without. </a:t>
            </a:r>
          </a:p>
          <a:p>
            <a:pPr>
              <a:buNone/>
            </a:pPr>
            <a:endParaRPr lang="en-US" dirty="0" smtClean="0"/>
          </a:p>
          <a:p>
            <a:pPr>
              <a:buNone/>
            </a:pPr>
            <a:r>
              <a:rPr lang="en-US" dirty="0" smtClean="0"/>
              <a:t>Modern computer systems often have multiple general purpose registers that operate as </a:t>
            </a:r>
            <a:r>
              <a:rPr lang="en-US" b="1" dirty="0" smtClean="0"/>
              <a:t>accumulator</a:t>
            </a:r>
            <a:r>
              <a:rPr lang="en-US" b="1" dirty="0" smtClean="0">
                <a:solidFill>
                  <a:srgbClr val="FF0000"/>
                </a:solidFill>
              </a:rPr>
              <a:t>s</a:t>
            </a:r>
            <a:r>
              <a:rPr lang="en-US" dirty="0" smtClean="0"/>
              <a:t>. </a:t>
            </a:r>
          </a:p>
          <a:p>
            <a:pPr>
              <a:buNone/>
            </a:pPr>
            <a:r>
              <a:rPr lang="en-US" dirty="0" smtClean="0"/>
              <a:t>However, a number of </a:t>
            </a:r>
            <a:r>
              <a:rPr lang="en-US" i="1" dirty="0" smtClean="0"/>
              <a:t>special-purpose processors </a:t>
            </a:r>
            <a:r>
              <a:rPr lang="en-US" dirty="0" smtClean="0"/>
              <a:t>still use a </a:t>
            </a:r>
            <a:r>
              <a:rPr lang="en-US" b="1" dirty="0" smtClean="0"/>
              <a:t>single accumulator</a:t>
            </a:r>
            <a:r>
              <a:rPr lang="en-US" dirty="0" smtClean="0"/>
              <a:t> for their work, to simplify their design.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An accumulator machine, also called a 1-operand machine, or a CPU with </a:t>
            </a:r>
            <a:r>
              <a:rPr lang="en-US" b="1" u="sng" dirty="0" smtClean="0"/>
              <a:t>accumulator-based </a:t>
            </a:r>
            <a:r>
              <a:rPr lang="en-US" b="1" dirty="0" smtClean="0"/>
              <a:t>architecture</a:t>
            </a:r>
            <a:r>
              <a:rPr lang="en-US" dirty="0" smtClean="0"/>
              <a:t>, is a kind of CPU where, although it may have several registers, </a:t>
            </a:r>
            <a:r>
              <a:rPr lang="en-US" u="sng" dirty="0" smtClean="0"/>
              <a:t>the CPU mostly stores the results of calculations in one special register</a:t>
            </a:r>
            <a:r>
              <a:rPr lang="en-US" dirty="0" smtClean="0"/>
              <a:t>, typically called "the accumulator". </a:t>
            </a:r>
          </a:p>
          <a:p>
            <a:r>
              <a:rPr lang="en-US" dirty="0" smtClean="0"/>
              <a:t>Almost </a:t>
            </a:r>
            <a:r>
              <a:rPr lang="en-US" b="1" dirty="0" smtClean="0"/>
              <a:t>all early</a:t>
            </a:r>
            <a:r>
              <a:rPr lang="en-US" dirty="0" smtClean="0"/>
              <a:t> computers were accumulator machines</a:t>
            </a:r>
          </a:p>
          <a:p>
            <a:r>
              <a:rPr lang="en-US" dirty="0" smtClean="0"/>
              <a:t>Only the high-performance "supercomputers" would have multiple registers. </a:t>
            </a:r>
          </a:p>
          <a:p>
            <a:r>
              <a:rPr lang="en-US" dirty="0" smtClean="0"/>
              <a:t>As of 2010, 68HC12, </a:t>
            </a:r>
            <a:r>
              <a:rPr lang="en-US" dirty="0" err="1" smtClean="0"/>
              <a:t>PICmicro</a:t>
            </a:r>
            <a:r>
              <a:rPr lang="en-US" dirty="0" smtClean="0"/>
              <a:t>, and 8051 among others, are basically accumulator machines.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Modern CPUs are typically 2-operand or 3-operand machines—the additional operands specify which one of many general purpose registers are used as the source and destination for calculations. </a:t>
            </a:r>
          </a:p>
          <a:p>
            <a:r>
              <a:rPr lang="en-US" dirty="0" smtClean="0"/>
              <a:t>These CPUs are not considered "accumulator machines".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1390</Words>
  <Application>Microsoft Office PowerPoint</Application>
  <PresentationFormat>On-screen Show (4:3)</PresentationFormat>
  <Paragraphs>243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Office Theme</vt:lpstr>
      <vt:lpstr>1. Microprocessor</vt:lpstr>
      <vt:lpstr>Must buy &amp; have during classes</vt:lpstr>
      <vt:lpstr>http://aa.binbd.com/eee308</vt:lpstr>
      <vt:lpstr>Evaluation Process</vt:lpstr>
      <vt:lpstr>PowerPoint Presentation</vt:lpstr>
      <vt:lpstr>Accumulator</vt:lpstr>
      <vt:lpstr>PowerPoint Presentation</vt:lpstr>
      <vt:lpstr>PowerPoint Presentation</vt:lpstr>
      <vt:lpstr>PowerPoint Presentation</vt:lpstr>
      <vt:lpstr>PowerPoint Presentation</vt:lpstr>
      <vt:lpstr>Moore’s Law</vt:lpstr>
      <vt:lpstr>Multi-core processor</vt:lpstr>
      <vt:lpstr>PowerPoint Presentation</vt:lpstr>
      <vt:lpstr>Multi-core  Dual-core, …</vt:lpstr>
      <vt:lpstr>Bit-slicing…</vt:lpstr>
      <vt:lpstr>PowerPoint Presentation</vt:lpstr>
      <vt:lpstr>PowerPoint Presentation</vt:lpstr>
      <vt:lpstr>2. Memory</vt:lpstr>
      <vt:lpstr>Organization of RAM</vt:lpstr>
      <vt:lpstr>RAM</vt:lpstr>
      <vt:lpstr>RAM</vt:lpstr>
      <vt:lpstr>Virtual mem</vt:lpstr>
      <vt:lpstr>RAM disk</vt:lpstr>
      <vt:lpstr>EcoRAM – Green RAM</vt:lpstr>
      <vt:lpstr>ROM</vt:lpstr>
      <vt:lpstr>PowerPoint Presentation</vt:lpstr>
      <vt:lpstr>Writeable variants of ROM</vt:lpstr>
      <vt:lpstr>PowerPoint Presentation</vt:lpstr>
      <vt:lpstr>USB Flash Drive</vt:lpstr>
      <vt:lpstr>PowerPoint Presentation</vt:lpstr>
      <vt:lpstr>PowerPoint Presentation</vt:lpstr>
      <vt:lpstr>3. Intel 8086</vt:lpstr>
      <vt:lpstr>4. Advanced Microprocessors</vt:lpstr>
      <vt:lpstr>PowerPoint Presentation</vt:lpstr>
      <vt:lpstr>5. Assembly Language</vt:lpstr>
      <vt:lpstr>PowerPoint Presentation</vt:lpstr>
      <vt:lpstr>PowerPoint Presentation</vt:lpstr>
      <vt:lpstr>PowerPoint Presentation</vt:lpstr>
      <vt:lpstr>PowerPoint Presentation</vt:lpstr>
      <vt:lpstr>PowerPoint Presentation</vt:lpstr>
      <vt:lpstr>Read</vt:lpstr>
      <vt:lpstr>6. Microcontrollers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dc:title>
  <dc:creator>Rumaisa</dc:creator>
  <cp:lastModifiedBy>Rumaisa Fatima</cp:lastModifiedBy>
  <cp:revision>40</cp:revision>
  <dcterms:created xsi:type="dcterms:W3CDTF">2006-08-16T00:00:00Z</dcterms:created>
  <dcterms:modified xsi:type="dcterms:W3CDTF">2016-01-24T17:24:03Z</dcterms:modified>
</cp:coreProperties>
</file>