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Proxima Nova Semibold"/>
      <p:regular r:id="rId28"/>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roximaNovaSemibold-regular.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Semibold-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ProximaNova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3ef478c2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3ef478c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3ef478c2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3ef478c2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3ef478c2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3ef478c2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3ef478c2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3ef478c2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4012b6a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4012b6a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3ef478c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3ef478c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3ef478c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3ef478c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3ef478c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3ef478c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3ef478c2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3ef478c2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3ef478c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3ef478c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3ef478c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3ef478c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3ef478c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3ef478c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www.kaggle.com/mlg-ulb/creditcardfrau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Credit Card Fraud Detection</a:t>
            </a:r>
            <a:endParaRPr>
              <a:latin typeface="Proxima Nova Semibold"/>
              <a:ea typeface="Proxima Nova Semibold"/>
              <a:cs typeface="Proxima Nova Semibold"/>
              <a:sym typeface="Proxima Nova Semibold"/>
            </a:endParaRPr>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1705064 Md. Tanvir Raihan</a:t>
            </a:r>
            <a:endParaRPr/>
          </a:p>
          <a:p>
            <a:pPr indent="0" lvl="0" marL="0" rtl="0" algn="l">
              <a:spcBef>
                <a:spcPts val="0"/>
              </a:spcBef>
              <a:spcAft>
                <a:spcPts val="0"/>
              </a:spcAft>
              <a:buNone/>
            </a:pPr>
            <a:r>
              <a:rPr lang="en"/>
              <a:t>1705084 Asif Ahmed Utsa</a:t>
            </a:r>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Experimental Results(testing data)</a:t>
            </a:r>
            <a:endParaRPr sz="3600">
              <a:latin typeface="Proxima Nova Semibold"/>
              <a:ea typeface="Proxima Nova Semibold"/>
              <a:cs typeface="Proxima Nova Semibold"/>
              <a:sym typeface="Proxima Nova Semibold"/>
            </a:endParaRPr>
          </a:p>
        </p:txBody>
      </p:sp>
      <p:pic>
        <p:nvPicPr>
          <p:cNvPr id="169" name="Google Shape;169;p34"/>
          <p:cNvPicPr preferRelativeResize="0"/>
          <p:nvPr/>
        </p:nvPicPr>
        <p:blipFill>
          <a:blip r:embed="rId3">
            <a:alphaModFix/>
          </a:blip>
          <a:stretch>
            <a:fillRect/>
          </a:stretch>
        </p:blipFill>
        <p:spPr>
          <a:xfrm>
            <a:off x="1112900" y="1148500"/>
            <a:ext cx="6629400" cy="292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13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Implementation(LSTM+ATTENTION)</a:t>
            </a:r>
            <a:endParaRPr sz="3600">
              <a:latin typeface="Proxima Nova Semibold"/>
              <a:ea typeface="Proxima Nova Semibold"/>
              <a:cs typeface="Proxima Nova Semibold"/>
              <a:sym typeface="Proxima Nova Semibold"/>
            </a:endParaRPr>
          </a:p>
        </p:txBody>
      </p:sp>
      <p:sp>
        <p:nvSpPr>
          <p:cNvPr id="175" name="Google Shape;175;p35"/>
          <p:cNvSpPr txBox="1"/>
          <p:nvPr>
            <p:ph idx="1" type="body"/>
          </p:nvPr>
        </p:nvSpPr>
        <p:spPr>
          <a:xfrm>
            <a:off x="311700" y="710750"/>
            <a:ext cx="8701500" cy="89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For implementing LSTM, we followed the paper cited below. Our model looks like:</a:t>
            </a:r>
            <a:endParaRPr sz="2400"/>
          </a:p>
        </p:txBody>
      </p:sp>
      <p:sp>
        <p:nvSpPr>
          <p:cNvPr id="176" name="Google Shape;176;p35"/>
          <p:cNvSpPr txBox="1"/>
          <p:nvPr/>
        </p:nvSpPr>
        <p:spPr>
          <a:xfrm>
            <a:off x="515025" y="4259550"/>
            <a:ext cx="841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Benchaji, I., Douzi, S., El Ouahidi, B. et al. Enhanced credit card fraud detection based on attention mechanism and LSTM deep model. J Big Data 8, 151 (2021). https://doi.org/10.1186/s40537-021-00541-8</a:t>
            </a:r>
            <a:endParaRPr>
              <a:latin typeface="Proxima Nova"/>
              <a:ea typeface="Proxima Nova"/>
              <a:cs typeface="Proxima Nova"/>
              <a:sym typeface="Proxima Nova"/>
            </a:endParaRPr>
          </a:p>
        </p:txBody>
      </p:sp>
      <p:pic>
        <p:nvPicPr>
          <p:cNvPr id="177" name="Google Shape;177;p35"/>
          <p:cNvPicPr preferRelativeResize="0"/>
          <p:nvPr/>
        </p:nvPicPr>
        <p:blipFill>
          <a:blip r:embed="rId3">
            <a:alphaModFix/>
          </a:blip>
          <a:stretch>
            <a:fillRect/>
          </a:stretch>
        </p:blipFill>
        <p:spPr>
          <a:xfrm>
            <a:off x="1634900" y="1760150"/>
            <a:ext cx="5280750" cy="234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Experimental Results(validation data)</a:t>
            </a:r>
            <a:endParaRPr sz="3600">
              <a:latin typeface="Proxima Nova Semibold"/>
              <a:ea typeface="Proxima Nova Semibold"/>
              <a:cs typeface="Proxima Nova Semibold"/>
              <a:sym typeface="Proxima Nova Semibold"/>
            </a:endParaRPr>
          </a:p>
        </p:txBody>
      </p:sp>
      <p:pic>
        <p:nvPicPr>
          <p:cNvPr id="183" name="Google Shape;183;p36"/>
          <p:cNvPicPr preferRelativeResize="0"/>
          <p:nvPr/>
        </p:nvPicPr>
        <p:blipFill>
          <a:blip r:embed="rId3">
            <a:alphaModFix/>
          </a:blip>
          <a:stretch>
            <a:fillRect/>
          </a:stretch>
        </p:blipFill>
        <p:spPr>
          <a:xfrm>
            <a:off x="441625" y="1317525"/>
            <a:ext cx="4152745" cy="3249000"/>
          </a:xfrm>
          <a:prstGeom prst="rect">
            <a:avLst/>
          </a:prstGeom>
          <a:noFill/>
          <a:ln>
            <a:noFill/>
          </a:ln>
        </p:spPr>
      </p:pic>
      <p:pic>
        <p:nvPicPr>
          <p:cNvPr id="184" name="Google Shape;184;p36"/>
          <p:cNvPicPr preferRelativeResize="0"/>
          <p:nvPr/>
        </p:nvPicPr>
        <p:blipFill>
          <a:blip r:embed="rId4">
            <a:alphaModFix/>
          </a:blip>
          <a:stretch>
            <a:fillRect/>
          </a:stretch>
        </p:blipFill>
        <p:spPr>
          <a:xfrm>
            <a:off x="4746770" y="1317525"/>
            <a:ext cx="4085524" cy="32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Experimental Results(test data)</a:t>
            </a:r>
            <a:endParaRPr sz="3600">
              <a:latin typeface="Proxima Nova Semibold"/>
              <a:ea typeface="Proxima Nova Semibold"/>
              <a:cs typeface="Proxima Nova Semibold"/>
              <a:sym typeface="Proxima Nova Semibold"/>
            </a:endParaRPr>
          </a:p>
        </p:txBody>
      </p:sp>
      <p:sp>
        <p:nvSpPr>
          <p:cNvPr id="190" name="Google Shape;190;p37"/>
          <p:cNvSpPr txBox="1"/>
          <p:nvPr>
            <p:ph idx="1" type="body"/>
          </p:nvPr>
        </p:nvSpPr>
        <p:spPr>
          <a:xfrm>
            <a:off x="311700" y="1017000"/>
            <a:ext cx="86391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Without using Attention Mechanism</a:t>
            </a:r>
            <a:endParaRPr sz="2400"/>
          </a:p>
        </p:txBody>
      </p:sp>
      <p:pic>
        <p:nvPicPr>
          <p:cNvPr id="191" name="Google Shape;191;p37"/>
          <p:cNvPicPr preferRelativeResize="0"/>
          <p:nvPr/>
        </p:nvPicPr>
        <p:blipFill>
          <a:blip r:embed="rId3">
            <a:alphaModFix/>
          </a:blip>
          <a:stretch>
            <a:fillRect/>
          </a:stretch>
        </p:blipFill>
        <p:spPr>
          <a:xfrm>
            <a:off x="918025" y="2571750"/>
            <a:ext cx="2508375" cy="1028025"/>
          </a:xfrm>
          <a:prstGeom prst="rect">
            <a:avLst/>
          </a:prstGeom>
          <a:noFill/>
          <a:ln>
            <a:noFill/>
          </a:ln>
        </p:spPr>
      </p:pic>
      <p:pic>
        <p:nvPicPr>
          <p:cNvPr id="192" name="Google Shape;192;p37"/>
          <p:cNvPicPr preferRelativeResize="0"/>
          <p:nvPr/>
        </p:nvPicPr>
        <p:blipFill>
          <a:blip r:embed="rId4">
            <a:alphaModFix/>
          </a:blip>
          <a:stretch>
            <a:fillRect/>
          </a:stretch>
        </p:blipFill>
        <p:spPr>
          <a:xfrm>
            <a:off x="3557925" y="1742100"/>
            <a:ext cx="3807111" cy="324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Experimental Results(test data)</a:t>
            </a:r>
            <a:endParaRPr sz="3600">
              <a:latin typeface="Proxima Nova Semibold"/>
              <a:ea typeface="Proxima Nova Semibold"/>
              <a:cs typeface="Proxima Nova Semibold"/>
              <a:sym typeface="Proxima Nova Semibold"/>
            </a:endParaRPr>
          </a:p>
        </p:txBody>
      </p:sp>
      <p:sp>
        <p:nvSpPr>
          <p:cNvPr id="198" name="Google Shape;198;p38"/>
          <p:cNvSpPr txBox="1"/>
          <p:nvPr>
            <p:ph idx="1" type="body"/>
          </p:nvPr>
        </p:nvSpPr>
        <p:spPr>
          <a:xfrm>
            <a:off x="311700" y="1017000"/>
            <a:ext cx="86391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U</a:t>
            </a:r>
            <a:r>
              <a:rPr lang="en" sz="2400"/>
              <a:t>sing Attention Mechanism</a:t>
            </a:r>
            <a:endParaRPr sz="2400"/>
          </a:p>
        </p:txBody>
      </p:sp>
      <p:pic>
        <p:nvPicPr>
          <p:cNvPr id="199" name="Google Shape;199;p38"/>
          <p:cNvPicPr preferRelativeResize="0"/>
          <p:nvPr/>
        </p:nvPicPr>
        <p:blipFill>
          <a:blip r:embed="rId3">
            <a:alphaModFix/>
          </a:blip>
          <a:stretch>
            <a:fillRect/>
          </a:stretch>
        </p:blipFill>
        <p:spPr>
          <a:xfrm>
            <a:off x="931925" y="2571750"/>
            <a:ext cx="2506350" cy="880475"/>
          </a:xfrm>
          <a:prstGeom prst="rect">
            <a:avLst/>
          </a:prstGeom>
          <a:noFill/>
          <a:ln>
            <a:noFill/>
          </a:ln>
        </p:spPr>
      </p:pic>
      <p:pic>
        <p:nvPicPr>
          <p:cNvPr id="200" name="Google Shape;200;p38"/>
          <p:cNvPicPr preferRelativeResize="0"/>
          <p:nvPr/>
        </p:nvPicPr>
        <p:blipFill>
          <a:blip r:embed="rId4">
            <a:alphaModFix/>
          </a:blip>
          <a:stretch>
            <a:fillRect/>
          </a:stretch>
        </p:blipFill>
        <p:spPr>
          <a:xfrm>
            <a:off x="3614700" y="1742100"/>
            <a:ext cx="3807111" cy="324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16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Intuition</a:t>
            </a:r>
            <a:endParaRPr sz="3600">
              <a:latin typeface="Proxima Nova Semibold"/>
              <a:ea typeface="Proxima Nova Semibold"/>
              <a:cs typeface="Proxima Nova Semibold"/>
              <a:sym typeface="Proxima Nova Semibold"/>
            </a:endParaRPr>
          </a:p>
        </p:txBody>
      </p:sp>
      <p:sp>
        <p:nvSpPr>
          <p:cNvPr id="206" name="Google Shape;206;p39"/>
          <p:cNvSpPr txBox="1"/>
          <p:nvPr>
            <p:ph idx="1" type="body"/>
          </p:nvPr>
        </p:nvSpPr>
        <p:spPr>
          <a:xfrm>
            <a:off x="311700" y="860450"/>
            <a:ext cx="8520600" cy="414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 reason why SMOTE may perform better than LSTM in credit card fraud detection is the handling of class imbalance issue</a:t>
            </a:r>
            <a:endParaRPr sz="2200"/>
          </a:p>
          <a:p>
            <a:pPr indent="-368300" lvl="0" marL="457200" rtl="0" algn="l">
              <a:spcBef>
                <a:spcPts val="0"/>
              </a:spcBef>
              <a:spcAft>
                <a:spcPts val="0"/>
              </a:spcAft>
              <a:buSzPts val="2200"/>
              <a:buChar char="❖"/>
            </a:pPr>
            <a:r>
              <a:rPr lang="en" sz="2200"/>
              <a:t>SMOTE helps to address this problem by generating synthetic examples of the minority class, which can help to balance the class distribution and make it easier for the algorithm to learn the patterns associated with fraud. In contrast, LSTM may struggle with class imbalance because it is designed to process sequences of data and may not be as effective at detecting rare events.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212" name="Google Shape;212;p40"/>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CNN implemented with SMOTE performs better with highly imbalanced dataset like the one we used. But LSTM can still be a useful technique in credit card fraud detection, particularly when combined with other techniques such as SMOTE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4294967295" type="title"/>
          </p:nvPr>
        </p:nvSpPr>
        <p:spPr>
          <a:xfrm>
            <a:off x="311700" y="709050"/>
            <a:ext cx="8367600" cy="3725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b="1" lang="en" sz="3600"/>
              <a:t>THANK Y</a:t>
            </a:r>
            <a:r>
              <a:rPr b="1" lang="en" sz="3600"/>
              <a:t>OU!</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5274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Problem Scope</a:t>
            </a:r>
            <a:endParaRPr sz="3600">
              <a:latin typeface="Proxima Nova Semibold"/>
              <a:ea typeface="Proxima Nova Semibold"/>
              <a:cs typeface="Proxima Nova Semibold"/>
              <a:sym typeface="Proxima Nova Semibold"/>
            </a:endParaRPr>
          </a:p>
        </p:txBody>
      </p:sp>
      <p:sp>
        <p:nvSpPr>
          <p:cNvPr id="113" name="Google Shape;113;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Identify and prevent fraudulent transactions made using credit cards</a:t>
            </a:r>
            <a:endParaRPr sz="2400"/>
          </a:p>
          <a:p>
            <a:pPr indent="-381000" lvl="0" marL="457200" rtl="0" algn="l">
              <a:spcBef>
                <a:spcPts val="0"/>
              </a:spcBef>
              <a:spcAft>
                <a:spcPts val="0"/>
              </a:spcAft>
              <a:buSzPts val="2400"/>
              <a:buChar char="❖"/>
            </a:pPr>
            <a:r>
              <a:rPr lang="en" sz="2400"/>
              <a:t>Improving the accuracy and speed of fraud detection</a:t>
            </a:r>
            <a:endParaRPr sz="2400"/>
          </a:p>
          <a:p>
            <a:pPr indent="-381000" lvl="0" marL="457200" rtl="0" algn="l">
              <a:spcBef>
                <a:spcPts val="0"/>
              </a:spcBef>
              <a:spcAft>
                <a:spcPts val="0"/>
              </a:spcAft>
              <a:buSzPts val="2400"/>
              <a:buChar char="❖"/>
            </a:pPr>
            <a:r>
              <a:rPr lang="en" sz="2400"/>
              <a:t>Reducing false positives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DataSet Description</a:t>
            </a:r>
            <a:endParaRPr sz="3600">
              <a:latin typeface="Proxima Nova Semibold"/>
              <a:ea typeface="Proxima Nova Semibold"/>
              <a:cs typeface="Proxima Nova Semibold"/>
              <a:sym typeface="Proxima Nova Semibold"/>
            </a:endParaRPr>
          </a:p>
        </p:txBody>
      </p:sp>
      <p:sp>
        <p:nvSpPr>
          <p:cNvPr id="119" name="Google Shape;119;p27"/>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dataset we used for the can be found here: </a:t>
            </a:r>
            <a:r>
              <a:rPr lang="en" sz="2400" u="sng">
                <a:solidFill>
                  <a:schemeClr val="hlink"/>
                </a:solidFill>
                <a:hlinkClick r:id="rId3"/>
              </a:rPr>
              <a:t>fraud_detection</a:t>
            </a:r>
            <a:r>
              <a:rPr lang="en" sz="2400"/>
              <a:t> </a:t>
            </a:r>
            <a:endParaRPr sz="2400"/>
          </a:p>
          <a:p>
            <a:pPr indent="-381000" lvl="0" marL="457200" rtl="0" algn="l">
              <a:spcBef>
                <a:spcPts val="0"/>
              </a:spcBef>
              <a:spcAft>
                <a:spcPts val="0"/>
              </a:spcAft>
              <a:buSzPts val="2400"/>
              <a:buChar char="❖"/>
            </a:pPr>
            <a:r>
              <a:rPr lang="en" sz="2400"/>
              <a:t>This dataset is </a:t>
            </a:r>
            <a:r>
              <a:rPr lang="en" sz="2400"/>
              <a:t>imbalanced</a:t>
            </a:r>
            <a:r>
              <a:rPr lang="en" sz="2400"/>
              <a:t> as it contains 284315 non-fraud transactions and only 492 fraud transactions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Implementation</a:t>
            </a:r>
            <a:endParaRPr sz="3600">
              <a:latin typeface="Proxima Nova Semibold"/>
              <a:ea typeface="Proxima Nova Semibold"/>
              <a:cs typeface="Proxima Nova Semibold"/>
              <a:sym typeface="Proxima Nova Semibold"/>
            </a:endParaRPr>
          </a:p>
        </p:txBody>
      </p:sp>
      <p:sp>
        <p:nvSpPr>
          <p:cNvPr id="125" name="Google Shape;125;p28"/>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this project, we used two techniques for Fraud Detection. These are:</a:t>
            </a:r>
            <a:endParaRPr sz="2400"/>
          </a:p>
          <a:p>
            <a:pPr indent="-381000" lvl="0" marL="457200" rtl="0" algn="l">
              <a:spcBef>
                <a:spcPts val="1600"/>
              </a:spcBef>
              <a:spcAft>
                <a:spcPts val="0"/>
              </a:spcAft>
              <a:buSzPts val="2400"/>
              <a:buAutoNum type="arabicPeriod"/>
            </a:pPr>
            <a:r>
              <a:rPr lang="en" sz="2400"/>
              <a:t>CNN with SMOTE</a:t>
            </a:r>
            <a:endParaRPr sz="2400"/>
          </a:p>
          <a:p>
            <a:pPr indent="-381000" lvl="0" marL="457200" rtl="0" algn="l">
              <a:spcBef>
                <a:spcPts val="0"/>
              </a:spcBef>
              <a:spcAft>
                <a:spcPts val="0"/>
              </a:spcAft>
              <a:buSzPts val="2400"/>
              <a:buAutoNum type="arabicPeriod"/>
            </a:pPr>
            <a:r>
              <a:rPr lang="en" sz="2400"/>
              <a:t>LSTM-Attention Mechanism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13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Implementation(CNN+SMOTE)</a:t>
            </a:r>
            <a:endParaRPr sz="3600">
              <a:latin typeface="Proxima Nova Semibold"/>
              <a:ea typeface="Proxima Nova Semibold"/>
              <a:cs typeface="Proxima Nova Semibold"/>
              <a:sym typeface="Proxima Nova Semibold"/>
            </a:endParaRPr>
          </a:p>
        </p:txBody>
      </p:sp>
      <p:sp>
        <p:nvSpPr>
          <p:cNvPr id="131" name="Google Shape;131;p29"/>
          <p:cNvSpPr txBox="1"/>
          <p:nvPr>
            <p:ph idx="1" type="body"/>
          </p:nvPr>
        </p:nvSpPr>
        <p:spPr>
          <a:xfrm>
            <a:off x="311700" y="710750"/>
            <a:ext cx="8701500" cy="89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For implementing CNN,we followed the paper cited below. The model and hyperparameters we used are mentioned here:</a:t>
            </a:r>
            <a:endParaRPr sz="2400"/>
          </a:p>
        </p:txBody>
      </p:sp>
      <p:sp>
        <p:nvSpPr>
          <p:cNvPr id="132" name="Google Shape;132;p29"/>
          <p:cNvSpPr txBox="1"/>
          <p:nvPr/>
        </p:nvSpPr>
        <p:spPr>
          <a:xfrm>
            <a:off x="515025" y="4259550"/>
            <a:ext cx="841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 L. Gambo, A. Zainal and M. N. Kassim, "A Convolutional Neural Network Model for Credit Card Fraud Detection," 2022 International Conference on Data Science and Its Applications (ICoDSA), Bandung, Indonesia, 2022, pp. 198-202, doi: 10.1109/ICoDSA55874.2022.9862930.</a:t>
            </a:r>
            <a:endParaRPr>
              <a:latin typeface="Proxima Nova"/>
              <a:ea typeface="Proxima Nova"/>
              <a:cs typeface="Proxima Nova"/>
              <a:sym typeface="Proxima Nova"/>
            </a:endParaRPr>
          </a:p>
        </p:txBody>
      </p:sp>
      <p:pic>
        <p:nvPicPr>
          <p:cNvPr id="133" name="Google Shape;133;p29"/>
          <p:cNvPicPr preferRelativeResize="0"/>
          <p:nvPr/>
        </p:nvPicPr>
        <p:blipFill>
          <a:blip r:embed="rId3">
            <a:alphaModFix/>
          </a:blip>
          <a:stretch>
            <a:fillRect/>
          </a:stretch>
        </p:blipFill>
        <p:spPr>
          <a:xfrm>
            <a:off x="1322425" y="1607750"/>
            <a:ext cx="3138174" cy="2701675"/>
          </a:xfrm>
          <a:prstGeom prst="rect">
            <a:avLst/>
          </a:prstGeom>
          <a:noFill/>
          <a:ln>
            <a:noFill/>
          </a:ln>
        </p:spPr>
      </p:pic>
      <p:pic>
        <p:nvPicPr>
          <p:cNvPr id="134" name="Google Shape;134;p29"/>
          <p:cNvPicPr preferRelativeResize="0"/>
          <p:nvPr/>
        </p:nvPicPr>
        <p:blipFill>
          <a:blip r:embed="rId4">
            <a:alphaModFix/>
          </a:blip>
          <a:stretch>
            <a:fillRect/>
          </a:stretch>
        </p:blipFill>
        <p:spPr>
          <a:xfrm>
            <a:off x="5007200" y="2262025"/>
            <a:ext cx="2920300" cy="165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13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Implementation(CNN+SMOTE)</a:t>
            </a:r>
            <a:endParaRPr sz="3600">
              <a:latin typeface="Proxima Nova Semibold"/>
              <a:ea typeface="Proxima Nova Semibold"/>
              <a:cs typeface="Proxima Nova Semibold"/>
              <a:sym typeface="Proxima Nova Semibold"/>
            </a:endParaRPr>
          </a:p>
        </p:txBody>
      </p:sp>
      <p:sp>
        <p:nvSpPr>
          <p:cNvPr id="140" name="Google Shape;140;p30"/>
          <p:cNvSpPr txBox="1"/>
          <p:nvPr>
            <p:ph idx="1" type="body"/>
          </p:nvPr>
        </p:nvSpPr>
        <p:spPr>
          <a:xfrm>
            <a:off x="311700" y="808200"/>
            <a:ext cx="8639100" cy="4126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SMOTE (Synthetic Minority Over-sampling Technique) is a data augmentation technique to address class imbalance in datasets.</a:t>
            </a:r>
            <a:endParaRPr sz="2400"/>
          </a:p>
          <a:p>
            <a:pPr indent="-381000" lvl="0" marL="457200" rtl="0" algn="l">
              <a:spcBef>
                <a:spcPts val="0"/>
              </a:spcBef>
              <a:spcAft>
                <a:spcPts val="0"/>
              </a:spcAft>
              <a:buSzPts val="2400"/>
              <a:buChar char="❖"/>
            </a:pPr>
            <a:r>
              <a:rPr lang="en" sz="2400"/>
              <a:t>SMOTE generates synthetic data for the minority class by creating new data points along the line segments connecting minority class instances</a:t>
            </a:r>
            <a:endParaRPr sz="2400"/>
          </a:p>
          <a:p>
            <a:pPr indent="-381000" lvl="0" marL="457200" rtl="0" algn="l">
              <a:spcBef>
                <a:spcPts val="0"/>
              </a:spcBef>
              <a:spcAft>
                <a:spcPts val="0"/>
              </a:spcAft>
              <a:buSzPts val="2400"/>
              <a:buChar char="❖"/>
            </a:pPr>
            <a:r>
              <a:rPr lang="en" sz="2400"/>
              <a:t>As our dataset was highly imbalanced, we used SMOTE to balance the non-fraud and fraud transactions.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Testing</a:t>
            </a:r>
            <a:endParaRPr sz="3600">
              <a:latin typeface="Proxima Nova Semibold"/>
              <a:ea typeface="Proxima Nova Semibold"/>
              <a:cs typeface="Proxima Nova Semibold"/>
              <a:sym typeface="Proxima Nova Semibold"/>
            </a:endParaRPr>
          </a:p>
        </p:txBody>
      </p:sp>
      <p:sp>
        <p:nvSpPr>
          <p:cNvPr id="146" name="Google Shape;146;p31"/>
          <p:cNvSpPr txBox="1"/>
          <p:nvPr>
            <p:ph idx="1" type="body"/>
          </p:nvPr>
        </p:nvSpPr>
        <p:spPr>
          <a:xfrm>
            <a:off x="311700" y="1017000"/>
            <a:ext cx="8639100" cy="4126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 used 70% of our dataset for training the model and remaining 30% for testing. Again, we used 20% of the training data for validation</a:t>
            </a:r>
            <a:endParaRPr sz="2400"/>
          </a:p>
          <a:p>
            <a:pPr indent="-381000" lvl="0" marL="457200" rtl="0" algn="l">
              <a:spcBef>
                <a:spcPts val="0"/>
              </a:spcBef>
              <a:spcAft>
                <a:spcPts val="0"/>
              </a:spcAft>
              <a:buSzPts val="2400"/>
              <a:buChar char="❖"/>
            </a:pPr>
            <a:r>
              <a:rPr lang="en" sz="2400"/>
              <a:t>This standard was used for testing both the techniques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Experimental Results(validation data)</a:t>
            </a:r>
            <a:endParaRPr sz="3600">
              <a:latin typeface="Proxima Nova Semibold"/>
              <a:ea typeface="Proxima Nova Semibold"/>
              <a:cs typeface="Proxima Nova Semibold"/>
              <a:sym typeface="Proxima Nova Semibold"/>
            </a:endParaRPr>
          </a:p>
        </p:txBody>
      </p:sp>
      <p:sp>
        <p:nvSpPr>
          <p:cNvPr id="152" name="Google Shape;152;p32"/>
          <p:cNvSpPr txBox="1"/>
          <p:nvPr>
            <p:ph idx="1" type="body"/>
          </p:nvPr>
        </p:nvSpPr>
        <p:spPr>
          <a:xfrm>
            <a:off x="311700" y="1017000"/>
            <a:ext cx="86391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Before adding the Maxpooling Layer:</a:t>
            </a:r>
            <a:endParaRPr sz="2400"/>
          </a:p>
        </p:txBody>
      </p:sp>
      <p:pic>
        <p:nvPicPr>
          <p:cNvPr id="153" name="Google Shape;153;p32"/>
          <p:cNvPicPr preferRelativeResize="0"/>
          <p:nvPr/>
        </p:nvPicPr>
        <p:blipFill>
          <a:blip r:embed="rId3">
            <a:alphaModFix/>
          </a:blip>
          <a:stretch>
            <a:fillRect/>
          </a:stretch>
        </p:blipFill>
        <p:spPr>
          <a:xfrm>
            <a:off x="152400" y="1742100"/>
            <a:ext cx="4113020" cy="3249000"/>
          </a:xfrm>
          <a:prstGeom prst="rect">
            <a:avLst/>
          </a:prstGeom>
          <a:noFill/>
          <a:ln>
            <a:noFill/>
          </a:ln>
        </p:spPr>
      </p:pic>
      <p:pic>
        <p:nvPicPr>
          <p:cNvPr id="154" name="Google Shape;154;p32"/>
          <p:cNvPicPr preferRelativeResize="0"/>
          <p:nvPr/>
        </p:nvPicPr>
        <p:blipFill>
          <a:blip r:embed="rId4">
            <a:alphaModFix/>
          </a:blip>
          <a:stretch>
            <a:fillRect/>
          </a:stretch>
        </p:blipFill>
        <p:spPr>
          <a:xfrm>
            <a:off x="4417820" y="1742100"/>
            <a:ext cx="4113020" cy="324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Experimental Results</a:t>
            </a:r>
            <a:endParaRPr sz="3600">
              <a:latin typeface="Proxima Nova Semibold"/>
              <a:ea typeface="Proxima Nova Semibold"/>
              <a:cs typeface="Proxima Nova Semibold"/>
              <a:sym typeface="Proxima Nova Semibold"/>
            </a:endParaRPr>
          </a:p>
        </p:txBody>
      </p:sp>
      <p:sp>
        <p:nvSpPr>
          <p:cNvPr id="160" name="Google Shape;160;p33"/>
          <p:cNvSpPr txBox="1"/>
          <p:nvPr>
            <p:ph idx="1" type="body"/>
          </p:nvPr>
        </p:nvSpPr>
        <p:spPr>
          <a:xfrm>
            <a:off x="311700" y="1017000"/>
            <a:ext cx="86391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After </a:t>
            </a:r>
            <a:r>
              <a:rPr lang="en" sz="2400"/>
              <a:t>adding the Maxpooling Layer:</a:t>
            </a:r>
            <a:endParaRPr sz="2400"/>
          </a:p>
        </p:txBody>
      </p:sp>
      <p:pic>
        <p:nvPicPr>
          <p:cNvPr id="161" name="Google Shape;161;p33"/>
          <p:cNvPicPr preferRelativeResize="0"/>
          <p:nvPr/>
        </p:nvPicPr>
        <p:blipFill>
          <a:blip r:embed="rId3">
            <a:alphaModFix/>
          </a:blip>
          <a:stretch>
            <a:fillRect/>
          </a:stretch>
        </p:blipFill>
        <p:spPr>
          <a:xfrm>
            <a:off x="152400" y="1742100"/>
            <a:ext cx="4113020" cy="3249000"/>
          </a:xfrm>
          <a:prstGeom prst="rect">
            <a:avLst/>
          </a:prstGeom>
          <a:noFill/>
          <a:ln>
            <a:noFill/>
          </a:ln>
        </p:spPr>
      </p:pic>
      <p:pic>
        <p:nvPicPr>
          <p:cNvPr id="162" name="Google Shape;162;p33"/>
          <p:cNvPicPr preferRelativeResize="0"/>
          <p:nvPr/>
        </p:nvPicPr>
        <p:blipFill>
          <a:blip r:embed="rId4">
            <a:alphaModFix/>
          </a:blip>
          <a:stretch>
            <a:fillRect/>
          </a:stretch>
        </p:blipFill>
        <p:spPr>
          <a:xfrm>
            <a:off x="4417820" y="1742100"/>
            <a:ext cx="4113020" cy="3249000"/>
          </a:xfrm>
          <a:prstGeom prst="rect">
            <a:avLst/>
          </a:prstGeom>
          <a:noFill/>
          <a:ln>
            <a:noFill/>
          </a:ln>
        </p:spPr>
      </p:pic>
      <p:sp>
        <p:nvSpPr>
          <p:cNvPr id="163" name="Google Shape;163;p33"/>
          <p:cNvSpPr txBox="1"/>
          <p:nvPr>
            <p:ph type="title"/>
          </p:nvPr>
        </p:nvSpPr>
        <p:spPr>
          <a:xfrm>
            <a:off x="311700" y="2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Semibold"/>
                <a:ea typeface="Proxima Nova Semibold"/>
                <a:cs typeface="Proxima Nova Semibold"/>
                <a:sym typeface="Proxima Nova Semibold"/>
              </a:rPr>
              <a:t>Experimental Results(validation data)</a:t>
            </a:r>
            <a:endParaRPr sz="3600">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