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FB9D88-9FF1-4511-A2D3-ECD6806279A6}">
  <a:tblStyle styleId="{6DFB9D88-9FF1-4511-A2D3-ECD680627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395225039_2_3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395225039_2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395225039_2_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395225039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395225039_2_4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395225039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395225039_2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395225039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0c5777c18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0c5777c1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0c5777c18_1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0c5777c1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395225039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39522503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5395225039_2_5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5395225039_2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50c5777c18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50c5777c1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0c5777c18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50c5777c18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1a2064c0b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1a2064c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395225039_2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5395225039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0c5777c18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50c5777c1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5395225039_2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5395225039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5395225039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539522503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51a2064c0b_0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51a2064c0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1a2064c0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1a2064c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0c5777c18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0c5777c1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0c5777c18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0c5777c1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0c5777c18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0c5777c18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c5777c18_1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c5777c18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395225039_2_3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395225039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00"/>
              <a:buNone/>
              <a:defRPr i="1" sz="12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se">
  <p:cSld name="BLANK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558125" y="550425"/>
            <a:ext cx="8028198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⊡"/>
              <a:defRPr>
                <a:solidFill>
                  <a:schemeClr val="lt1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□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1">
  <p:cSld name="TITLE_1_2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75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79671" y="245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Google Shape;19;p4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818063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Char char="⊡"/>
              <a:defRPr i="1" sz="1800">
                <a:solidFill>
                  <a:srgbClr val="CCCCCC"/>
                </a:solidFill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□"/>
              <a:defRPr i="1" sz="1800">
                <a:solidFill>
                  <a:srgbClr val="CCCCCC"/>
                </a:solidFill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 sz="1800">
                <a:solidFill>
                  <a:srgbClr val="CCCCCC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231539" y="75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b="1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b="1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lideplayer.com/slide/2749665" TargetMode="External"/><Relationship Id="rId4" Type="http://schemas.openxmlformats.org/officeDocument/2006/relationships/hyperlink" Target="https://slidetodoc.com/bigtable-a-distributed-storage-system-for-structured-data-3" TargetMode="External"/><Relationship Id="rId5" Type="http://schemas.openxmlformats.org/officeDocument/2006/relationships/hyperlink" Target="https://slideplayer.com/slide/7934078" TargetMode="External"/><Relationship Id="rId6" Type="http://schemas.openxmlformats.org/officeDocument/2006/relationships/hyperlink" Target="https://slideplayer.com/slide/623037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987900" y="1504925"/>
            <a:ext cx="7168200" cy="101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BigTable: </a:t>
            </a:r>
            <a:r>
              <a:rPr b="0" lang="en"/>
              <a:t>A Distributed Storage System for Structured Data</a:t>
            </a:r>
            <a:endParaRPr b="0"/>
          </a:p>
        </p:txBody>
      </p:sp>
      <p:sp>
        <p:nvSpPr>
          <p:cNvPr id="74" name="Google Shape;74;p15"/>
          <p:cNvSpPr txBox="1"/>
          <p:nvPr/>
        </p:nvSpPr>
        <p:spPr>
          <a:xfrm>
            <a:off x="5715000" y="3380025"/>
            <a:ext cx="24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Information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Tanvir Rahman - 19101268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Group - 5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87900" y="3380025"/>
            <a:ext cx="24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Information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DCS HPC - CSE449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Summer 2022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4207375" y="468817"/>
            <a:ext cx="729249" cy="6551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  <a:reflection blurRad="0" dir="5400000" dist="38100" endA="0" endPos="30000" fadeDir="5400012" kx="0" rotWithShape="0" algn="bl" stA="86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CLIENT FINDS </a:t>
            </a:r>
            <a:r>
              <a:rPr lang="en" sz="1800">
                <a:solidFill>
                  <a:schemeClr val="dk1"/>
                </a:solidFill>
              </a:rPr>
              <a:t>TABLET</a:t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477250" y="2611100"/>
            <a:ext cx="1670400" cy="4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Chubby File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2392750" y="2611100"/>
            <a:ext cx="16704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>
            <a:off x="2392750" y="2796650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4"/>
          <p:cNvCxnSpPr/>
          <p:nvPr/>
        </p:nvCxnSpPr>
        <p:spPr>
          <a:xfrm>
            <a:off x="2409400" y="2723750"/>
            <a:ext cx="163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/>
          <p:nvPr/>
        </p:nvCxnSpPr>
        <p:spPr>
          <a:xfrm>
            <a:off x="3068875" y="2869575"/>
            <a:ext cx="3447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4"/>
          <p:cNvCxnSpPr/>
          <p:nvPr/>
        </p:nvCxnSpPr>
        <p:spPr>
          <a:xfrm>
            <a:off x="2392750" y="2968925"/>
            <a:ext cx="167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0" name="Google Shape;250;p24"/>
          <p:cNvSpPr/>
          <p:nvPr/>
        </p:nvSpPr>
        <p:spPr>
          <a:xfrm>
            <a:off x="4361400" y="1437875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4"/>
          <p:cNvCxnSpPr/>
          <p:nvPr/>
        </p:nvCxnSpPr>
        <p:spPr>
          <a:xfrm>
            <a:off x="4361400" y="160690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4"/>
          <p:cNvCxnSpPr/>
          <p:nvPr/>
        </p:nvCxnSpPr>
        <p:spPr>
          <a:xfrm>
            <a:off x="4377057" y="1534000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4"/>
          <p:cNvCxnSpPr/>
          <p:nvPr/>
        </p:nvCxnSpPr>
        <p:spPr>
          <a:xfrm>
            <a:off x="4997210" y="1679825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4361400" y="1779175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5" name="Google Shape;255;p24"/>
          <p:cNvSpPr/>
          <p:nvPr/>
        </p:nvSpPr>
        <p:spPr>
          <a:xfrm>
            <a:off x="4361400" y="1971425"/>
            <a:ext cx="1570800" cy="4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4377057" y="2143750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4997210" y="2060975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4373800" y="221665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4361400" y="187530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/>
          <p:nvPr/>
        </p:nvCxnSpPr>
        <p:spPr>
          <a:xfrm>
            <a:off x="4997210" y="2289550"/>
            <a:ext cx="365100" cy="16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1" name="Google Shape;261;p24"/>
          <p:cNvSpPr/>
          <p:nvPr/>
        </p:nvSpPr>
        <p:spPr>
          <a:xfrm>
            <a:off x="4361400" y="2406563"/>
            <a:ext cx="1570800" cy="8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 flipH="1">
            <a:off x="5151750" y="2528025"/>
            <a:ext cx="3300" cy="537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361400" y="3232925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368000" y="340196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4383657" y="3329063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5017760" y="3532863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4368000" y="367036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Google Shape;268;p24"/>
          <p:cNvSpPr/>
          <p:nvPr/>
        </p:nvSpPr>
        <p:spPr>
          <a:xfrm>
            <a:off x="6777400" y="818325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4"/>
          <p:cNvCxnSpPr/>
          <p:nvPr/>
        </p:nvCxnSpPr>
        <p:spPr>
          <a:xfrm>
            <a:off x="6784000" y="98736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/>
          <p:nvPr/>
        </p:nvCxnSpPr>
        <p:spPr>
          <a:xfrm>
            <a:off x="6799657" y="914463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4"/>
          <p:cNvCxnSpPr/>
          <p:nvPr/>
        </p:nvCxnSpPr>
        <p:spPr>
          <a:xfrm>
            <a:off x="7433760" y="1118263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4"/>
          <p:cNvCxnSpPr/>
          <p:nvPr/>
        </p:nvCxnSpPr>
        <p:spPr>
          <a:xfrm>
            <a:off x="6784000" y="125576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3" name="Google Shape;273;p24"/>
          <p:cNvSpPr/>
          <p:nvPr/>
        </p:nvSpPr>
        <p:spPr>
          <a:xfrm>
            <a:off x="6774100" y="1355075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24"/>
          <p:cNvCxnSpPr/>
          <p:nvPr/>
        </p:nvCxnSpPr>
        <p:spPr>
          <a:xfrm>
            <a:off x="6780700" y="152411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4"/>
          <p:cNvCxnSpPr/>
          <p:nvPr/>
        </p:nvCxnSpPr>
        <p:spPr>
          <a:xfrm>
            <a:off x="6796357" y="1451213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4"/>
          <p:cNvCxnSpPr/>
          <p:nvPr/>
        </p:nvCxnSpPr>
        <p:spPr>
          <a:xfrm>
            <a:off x="7430460" y="1655013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6780700" y="1792513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8" name="Google Shape;278;p24"/>
          <p:cNvSpPr/>
          <p:nvPr/>
        </p:nvSpPr>
        <p:spPr>
          <a:xfrm>
            <a:off x="6774100" y="1891821"/>
            <a:ext cx="1570800" cy="5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24"/>
          <p:cNvCxnSpPr/>
          <p:nvPr/>
        </p:nvCxnSpPr>
        <p:spPr>
          <a:xfrm flipH="1">
            <a:off x="7558750" y="1961621"/>
            <a:ext cx="1500" cy="43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0" name="Google Shape;280;p24"/>
          <p:cNvSpPr/>
          <p:nvPr/>
        </p:nvSpPr>
        <p:spPr>
          <a:xfrm>
            <a:off x="6805400" y="2974263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24"/>
          <p:cNvCxnSpPr/>
          <p:nvPr/>
        </p:nvCxnSpPr>
        <p:spPr>
          <a:xfrm>
            <a:off x="6812000" y="314330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4"/>
          <p:cNvCxnSpPr/>
          <p:nvPr/>
        </p:nvCxnSpPr>
        <p:spPr>
          <a:xfrm>
            <a:off x="6827657" y="3070400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4"/>
          <p:cNvCxnSpPr/>
          <p:nvPr/>
        </p:nvCxnSpPr>
        <p:spPr>
          <a:xfrm>
            <a:off x="7461760" y="3274200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4"/>
          <p:cNvCxnSpPr/>
          <p:nvPr/>
        </p:nvCxnSpPr>
        <p:spPr>
          <a:xfrm>
            <a:off x="6812000" y="341170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Google Shape;285;p24"/>
          <p:cNvSpPr/>
          <p:nvPr/>
        </p:nvSpPr>
        <p:spPr>
          <a:xfrm>
            <a:off x="6805400" y="3511009"/>
            <a:ext cx="1570800" cy="5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24"/>
          <p:cNvCxnSpPr/>
          <p:nvPr/>
        </p:nvCxnSpPr>
        <p:spPr>
          <a:xfrm flipH="1">
            <a:off x="7590050" y="3580809"/>
            <a:ext cx="1500" cy="43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7" name="Google Shape;287;p24"/>
          <p:cNvSpPr/>
          <p:nvPr/>
        </p:nvSpPr>
        <p:spPr>
          <a:xfrm>
            <a:off x="6808700" y="4088313"/>
            <a:ext cx="1570800" cy="5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>
            <a:off x="6815300" y="425735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4"/>
          <p:cNvCxnSpPr/>
          <p:nvPr/>
        </p:nvCxnSpPr>
        <p:spPr>
          <a:xfrm>
            <a:off x="6830957" y="4184450"/>
            <a:ext cx="153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4"/>
          <p:cNvCxnSpPr/>
          <p:nvPr/>
        </p:nvCxnSpPr>
        <p:spPr>
          <a:xfrm>
            <a:off x="7465060" y="4388250"/>
            <a:ext cx="324000" cy="6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4"/>
          <p:cNvCxnSpPr/>
          <p:nvPr/>
        </p:nvCxnSpPr>
        <p:spPr>
          <a:xfrm>
            <a:off x="6815300" y="4525750"/>
            <a:ext cx="157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4"/>
          <p:cNvCxnSpPr>
            <a:stCxn id="244" idx="3"/>
            <a:endCxn id="245" idx="1"/>
          </p:cNvCxnSpPr>
          <p:nvPr/>
        </p:nvCxnSpPr>
        <p:spPr>
          <a:xfrm>
            <a:off x="2147650" y="2829800"/>
            <a:ext cx="245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4"/>
          <p:cNvCxnSpPr>
            <a:endCxn id="250" idx="1"/>
          </p:cNvCxnSpPr>
          <p:nvPr/>
        </p:nvCxnSpPr>
        <p:spPr>
          <a:xfrm flipH="1" rot="10800000">
            <a:off x="4010100" y="1706225"/>
            <a:ext cx="351300" cy="9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>
            <a:stCxn id="245" idx="3"/>
            <a:endCxn id="261" idx="1"/>
          </p:cNvCxnSpPr>
          <p:nvPr/>
        </p:nvCxnSpPr>
        <p:spPr>
          <a:xfrm flipH="1" rot="10800000">
            <a:off x="4063150" y="2817500"/>
            <a:ext cx="2982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>
            <a:endCxn id="263" idx="1"/>
          </p:cNvCxnSpPr>
          <p:nvPr/>
        </p:nvCxnSpPr>
        <p:spPr>
          <a:xfrm>
            <a:off x="4029900" y="3048575"/>
            <a:ext cx="331500" cy="45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4"/>
          <p:cNvCxnSpPr>
            <a:endCxn id="268" idx="1"/>
          </p:cNvCxnSpPr>
          <p:nvPr/>
        </p:nvCxnSpPr>
        <p:spPr>
          <a:xfrm flipH="1" rot="10800000">
            <a:off x="5952100" y="1086675"/>
            <a:ext cx="8253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4"/>
          <p:cNvCxnSpPr>
            <a:stCxn id="250" idx="3"/>
            <a:endCxn id="273" idx="1"/>
          </p:cNvCxnSpPr>
          <p:nvPr/>
        </p:nvCxnSpPr>
        <p:spPr>
          <a:xfrm flipH="1" rot="10800000">
            <a:off x="5932200" y="1623425"/>
            <a:ext cx="841800" cy="8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4"/>
          <p:cNvCxnSpPr>
            <a:endCxn id="280" idx="1"/>
          </p:cNvCxnSpPr>
          <p:nvPr/>
        </p:nvCxnSpPr>
        <p:spPr>
          <a:xfrm>
            <a:off x="5925500" y="1842813"/>
            <a:ext cx="879900" cy="139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4"/>
          <p:cNvCxnSpPr>
            <a:stCxn id="255" idx="3"/>
            <a:endCxn id="287" idx="1"/>
          </p:cNvCxnSpPr>
          <p:nvPr/>
        </p:nvCxnSpPr>
        <p:spPr>
          <a:xfrm>
            <a:off x="5932200" y="2190125"/>
            <a:ext cx="876600" cy="216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4"/>
          <p:cNvSpPr txBox="1"/>
          <p:nvPr/>
        </p:nvSpPr>
        <p:spPr>
          <a:xfrm>
            <a:off x="2750725" y="2223925"/>
            <a:ext cx="98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Droid Serif"/>
                <a:ea typeface="Droid Serif"/>
                <a:cs typeface="Droid Serif"/>
                <a:sym typeface="Droid Serif"/>
              </a:rPr>
              <a:t>Root Tablet</a:t>
            </a:r>
            <a:endParaRPr b="1"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634500" y="931325"/>
            <a:ext cx="10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Droid Serif"/>
                <a:ea typeface="Droid Serif"/>
                <a:cs typeface="Droid Serif"/>
                <a:sym typeface="Droid Serif"/>
              </a:rPr>
              <a:t>METADATA TABLETS</a:t>
            </a:r>
            <a:endParaRPr b="1"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7055450" y="518475"/>
            <a:ext cx="109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Droid Serif"/>
                <a:ea typeface="Droid Serif"/>
                <a:cs typeface="Droid Serif"/>
                <a:sym typeface="Droid Serif"/>
              </a:rPr>
              <a:t>UserTable 1</a:t>
            </a:r>
            <a:endParaRPr b="1"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7055450" y="2609663"/>
            <a:ext cx="109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Droid Serif"/>
                <a:ea typeface="Droid Serif"/>
                <a:cs typeface="Droid Serif"/>
                <a:sym typeface="Droid Serif"/>
              </a:rPr>
              <a:t>UserTable N</a:t>
            </a:r>
            <a:endParaRPr b="1" sz="9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TABLET SERVER</a:t>
            </a:r>
            <a:endParaRPr/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780475" y="978600"/>
            <a:ext cx="7582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Manages a set of tablets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Handles read and write operations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Splits tablets if grown too large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Aims for ~100MB to 200MB  of data per tablet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Responsible for ~100 tablets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Fine-grainer load balancing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6894700" y="2980375"/>
            <a:ext cx="1268275" cy="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TABLET SERVING</a:t>
            </a:r>
            <a:endParaRPr/>
          </a:p>
        </p:txBody>
      </p:sp>
      <p:sp>
        <p:nvSpPr>
          <p:cNvPr id="317" name="Google Shape;317;p2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2010489" y="2881779"/>
            <a:ext cx="2036700" cy="3711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Commit Log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2010489" y="3432021"/>
            <a:ext cx="1484400" cy="371100"/>
          </a:xfrm>
          <a:prstGeom prst="flowChartAlternateProcess">
            <a:avLst/>
          </a:prstGeom>
          <a:solidFill>
            <a:srgbClr val="8520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Write Operations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20" name="Google Shape;320;p26"/>
          <p:cNvCxnSpPr>
            <a:stCxn id="319" idx="3"/>
          </p:cNvCxnSpPr>
          <p:nvPr/>
        </p:nvCxnSpPr>
        <p:spPr>
          <a:xfrm flipH="1" rot="10800000">
            <a:off x="3494889" y="2993571"/>
            <a:ext cx="270000" cy="624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26"/>
          <p:cNvCxnSpPr>
            <a:stCxn id="322" idx="0"/>
            <a:endCxn id="323" idx="2"/>
          </p:cNvCxnSpPr>
          <p:nvPr/>
        </p:nvCxnSpPr>
        <p:spPr>
          <a:xfrm flipH="1" rot="5400000">
            <a:off x="2876742" y="2139587"/>
            <a:ext cx="1315500" cy="45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4" name="Google Shape;324;p26"/>
          <p:cNvSpPr/>
          <p:nvPr/>
        </p:nvSpPr>
        <p:spPr>
          <a:xfrm>
            <a:off x="4311054" y="2881780"/>
            <a:ext cx="790500" cy="3711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4864200" y="3320428"/>
            <a:ext cx="1484400" cy="37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SSTable Files</a:t>
            </a:r>
            <a:endParaRPr b="1" sz="1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2562642" y="1340387"/>
            <a:ext cx="1484400" cy="3711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Memtable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26" name="Google Shape;326;p26"/>
          <p:cNvCxnSpPr/>
          <p:nvPr/>
        </p:nvCxnSpPr>
        <p:spPr>
          <a:xfrm flipH="1" rot="10800000">
            <a:off x="2037734" y="2465545"/>
            <a:ext cx="5478900" cy="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6"/>
          <p:cNvSpPr txBox="1"/>
          <p:nvPr/>
        </p:nvSpPr>
        <p:spPr>
          <a:xfrm>
            <a:off x="2037734" y="2098065"/>
            <a:ext cx="7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Memory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2010489" y="2472145"/>
            <a:ext cx="45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GFS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29" name="Google Shape;329;p26"/>
          <p:cNvCxnSpPr>
            <a:endCxn id="319" idx="1"/>
          </p:cNvCxnSpPr>
          <p:nvPr/>
        </p:nvCxnSpPr>
        <p:spPr>
          <a:xfrm flipH="1" rot="10800000">
            <a:off x="1627389" y="3617571"/>
            <a:ext cx="383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6"/>
          <p:cNvSpPr/>
          <p:nvPr/>
        </p:nvSpPr>
        <p:spPr>
          <a:xfrm>
            <a:off x="4921585" y="1340394"/>
            <a:ext cx="1484400" cy="371100"/>
          </a:xfrm>
          <a:prstGeom prst="flowChartAlternateProcess">
            <a:avLst/>
          </a:prstGeom>
          <a:solidFill>
            <a:srgbClr val="8520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Read Operations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31" name="Google Shape;331;p26"/>
          <p:cNvCxnSpPr>
            <a:stCxn id="323" idx="3"/>
            <a:endCxn id="330" idx="1"/>
          </p:cNvCxnSpPr>
          <p:nvPr/>
        </p:nvCxnSpPr>
        <p:spPr>
          <a:xfrm>
            <a:off x="4047042" y="1525937"/>
            <a:ext cx="87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6"/>
          <p:cNvCxnSpPr>
            <a:stCxn id="330" idx="3"/>
          </p:cNvCxnSpPr>
          <p:nvPr/>
        </p:nvCxnSpPr>
        <p:spPr>
          <a:xfrm>
            <a:off x="6405985" y="1525944"/>
            <a:ext cx="475200" cy="1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6"/>
          <p:cNvSpPr/>
          <p:nvPr/>
        </p:nvSpPr>
        <p:spPr>
          <a:xfrm>
            <a:off x="5268513" y="2881780"/>
            <a:ext cx="790500" cy="3711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6225973" y="2881780"/>
            <a:ext cx="790500" cy="3711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35" name="Google Shape;335;p26"/>
          <p:cNvCxnSpPr>
            <a:stCxn id="324" idx="0"/>
          </p:cNvCxnSpPr>
          <p:nvPr/>
        </p:nvCxnSpPr>
        <p:spPr>
          <a:xfrm flipH="1" rot="10800000">
            <a:off x="4706304" y="1718980"/>
            <a:ext cx="514800" cy="116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6"/>
          <p:cNvCxnSpPr>
            <a:stCxn id="333" idx="0"/>
            <a:endCxn id="330" idx="2"/>
          </p:cNvCxnSpPr>
          <p:nvPr/>
        </p:nvCxnSpPr>
        <p:spPr>
          <a:xfrm rot="10800000">
            <a:off x="5663763" y="1711480"/>
            <a:ext cx="0" cy="117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6"/>
          <p:cNvCxnSpPr>
            <a:stCxn id="334" idx="0"/>
          </p:cNvCxnSpPr>
          <p:nvPr/>
        </p:nvCxnSpPr>
        <p:spPr>
          <a:xfrm rot="10800000">
            <a:off x="6175123" y="1711180"/>
            <a:ext cx="446100" cy="1170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/>
          <p:nvPr/>
        </p:nvSpPr>
        <p:spPr>
          <a:xfrm>
            <a:off x="5951250" y="934600"/>
            <a:ext cx="2634000" cy="55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558750" y="934600"/>
            <a:ext cx="2585100" cy="55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3255000" y="934600"/>
            <a:ext cx="2585100" cy="550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GOOGLE CLUSTER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0" y="4604100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623175" y="2227075"/>
            <a:ext cx="2260200" cy="21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729225" y="2425925"/>
            <a:ext cx="868200" cy="3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User App 1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729225" y="2803700"/>
            <a:ext cx="868200" cy="3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User App 2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50" name="Google Shape;350;p27"/>
          <p:cNvCxnSpPr>
            <a:stCxn id="347" idx="1"/>
            <a:endCxn id="347" idx="3"/>
          </p:cNvCxnSpPr>
          <p:nvPr/>
        </p:nvCxnSpPr>
        <p:spPr>
          <a:xfrm>
            <a:off x="623175" y="3294175"/>
            <a:ext cx="22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1" name="Google Shape;351;p27"/>
          <p:cNvSpPr/>
          <p:nvPr/>
        </p:nvSpPr>
        <p:spPr>
          <a:xfrm>
            <a:off x="1822875" y="2425925"/>
            <a:ext cx="941100" cy="709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BigTable Server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729225" y="3360475"/>
            <a:ext cx="8682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Scheduler Slave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1822875" y="3360475"/>
            <a:ext cx="9810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GFS Chunkserver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735975" y="3877525"/>
            <a:ext cx="20346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Linux</a:t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3022550" y="2227075"/>
            <a:ext cx="2260200" cy="21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3118713" y="2614775"/>
            <a:ext cx="868200" cy="33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User App 1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57" name="Google Shape;357;p27"/>
          <p:cNvCxnSpPr>
            <a:stCxn id="355" idx="1"/>
            <a:endCxn id="355" idx="3"/>
          </p:cNvCxnSpPr>
          <p:nvPr/>
        </p:nvCxnSpPr>
        <p:spPr>
          <a:xfrm>
            <a:off x="3022550" y="3294175"/>
            <a:ext cx="22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8" name="Google Shape;358;p27"/>
          <p:cNvSpPr/>
          <p:nvPr/>
        </p:nvSpPr>
        <p:spPr>
          <a:xfrm>
            <a:off x="4222250" y="2425925"/>
            <a:ext cx="941100" cy="709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BigTable Server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59" name="Google Shape;359;p27"/>
          <p:cNvSpPr/>
          <p:nvPr/>
        </p:nvSpPr>
        <p:spPr>
          <a:xfrm>
            <a:off x="3128600" y="3360475"/>
            <a:ext cx="8682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Scheduler Slave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0" name="Google Shape;360;p27"/>
          <p:cNvSpPr/>
          <p:nvPr/>
        </p:nvSpPr>
        <p:spPr>
          <a:xfrm>
            <a:off x="4222250" y="3360475"/>
            <a:ext cx="9810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GFS Chunkserver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1" name="Google Shape;361;p27"/>
          <p:cNvSpPr/>
          <p:nvPr/>
        </p:nvSpPr>
        <p:spPr>
          <a:xfrm>
            <a:off x="3135350" y="3877525"/>
            <a:ext cx="20346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Linux</a:t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2" name="Google Shape;362;p27"/>
          <p:cNvSpPr/>
          <p:nvPr/>
        </p:nvSpPr>
        <p:spPr>
          <a:xfrm>
            <a:off x="6469150" y="2227075"/>
            <a:ext cx="2260200" cy="21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7"/>
          <p:cNvCxnSpPr>
            <a:stCxn id="362" idx="1"/>
            <a:endCxn id="362" idx="3"/>
          </p:cNvCxnSpPr>
          <p:nvPr/>
        </p:nvCxnSpPr>
        <p:spPr>
          <a:xfrm>
            <a:off x="6469150" y="3294175"/>
            <a:ext cx="226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4" name="Google Shape;364;p27"/>
          <p:cNvSpPr/>
          <p:nvPr/>
        </p:nvSpPr>
        <p:spPr>
          <a:xfrm>
            <a:off x="6581950" y="2425925"/>
            <a:ext cx="2028000" cy="709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Droid Serif"/>
                <a:ea typeface="Droid Serif"/>
                <a:cs typeface="Droid Serif"/>
                <a:sym typeface="Droid Serif"/>
              </a:rPr>
              <a:t>BigTable Master</a:t>
            </a:r>
            <a:endParaRPr sz="13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6575200" y="3360475"/>
            <a:ext cx="8682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Scheduler Slave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7668850" y="3360475"/>
            <a:ext cx="9810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GFS Chunkserver</a:t>
            </a:r>
            <a:endParaRPr sz="9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6581950" y="3877525"/>
            <a:ext cx="2034600" cy="424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Linux</a:t>
            </a:r>
            <a:endParaRPr sz="13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68" name="Google Shape;368;p27"/>
          <p:cNvCxnSpPr/>
          <p:nvPr/>
        </p:nvCxnSpPr>
        <p:spPr>
          <a:xfrm>
            <a:off x="5415250" y="3294175"/>
            <a:ext cx="934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369" name="Google Shape;369;p27"/>
          <p:cNvSpPr/>
          <p:nvPr/>
        </p:nvSpPr>
        <p:spPr>
          <a:xfrm>
            <a:off x="598525" y="970150"/>
            <a:ext cx="2497500" cy="47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Cluster Scheduling System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298800" y="970150"/>
            <a:ext cx="2497500" cy="47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Lock Service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5999075" y="970150"/>
            <a:ext cx="2540100" cy="477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GFS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1319175" y="1888375"/>
            <a:ext cx="8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Machine 1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3718550" y="1888375"/>
            <a:ext cx="8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Machine 2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7165150" y="1888375"/>
            <a:ext cx="86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roid Serif"/>
                <a:ea typeface="Droid Serif"/>
                <a:cs typeface="Droid Serif"/>
                <a:sym typeface="Droid Serif"/>
              </a:rPr>
              <a:t>Machine N</a:t>
            </a:r>
            <a:endParaRPr sz="9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CLIENT API</a:t>
            </a:r>
            <a:endParaRPr/>
          </a:p>
        </p:txBody>
      </p:sp>
      <p:sp>
        <p:nvSpPr>
          <p:cNvPr id="380" name="Google Shape;380;p28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780475" y="978600"/>
            <a:ext cx="7582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Function for tables, columns families to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create or delete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Function for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changing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 cluster, table, column family metadata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Supports for single row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transactions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Allows cells to be used as integer counters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Clients can execute scripts in server side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UPDATE ROW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3">
            <a:alphaModFix/>
          </a:blip>
          <a:srcRect b="14288" l="0" r="0" t="0"/>
          <a:stretch/>
        </p:blipFill>
        <p:spPr>
          <a:xfrm>
            <a:off x="504200" y="951975"/>
            <a:ext cx="4860700" cy="30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/>
          <p:nvPr/>
        </p:nvSpPr>
        <p:spPr>
          <a:xfrm>
            <a:off x="682800" y="2227700"/>
            <a:ext cx="33846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682800" y="2558075"/>
            <a:ext cx="39207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2500" y="2227700"/>
            <a:ext cx="28773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Mutating the row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5762400" y="2570525"/>
            <a:ext cx="28773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Storing new item under column key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92" name="Google Shape;392;p29"/>
          <p:cNvCxnSpPr>
            <a:stCxn id="388" idx="3"/>
            <a:endCxn id="390" idx="1"/>
          </p:cNvCxnSpPr>
          <p:nvPr/>
        </p:nvCxnSpPr>
        <p:spPr>
          <a:xfrm>
            <a:off x="4067400" y="2364800"/>
            <a:ext cx="169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9"/>
          <p:cNvCxnSpPr>
            <a:stCxn id="389" idx="3"/>
            <a:endCxn id="391" idx="1"/>
          </p:cNvCxnSpPr>
          <p:nvPr/>
        </p:nvCxnSpPr>
        <p:spPr>
          <a:xfrm>
            <a:off x="4603500" y="2695175"/>
            <a:ext cx="1158900" cy="1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29"/>
          <p:cNvSpPr/>
          <p:nvPr/>
        </p:nvSpPr>
        <p:spPr>
          <a:xfrm>
            <a:off x="682800" y="2874150"/>
            <a:ext cx="32904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2400" y="2874150"/>
            <a:ext cx="28773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Deleting an item under column key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96" name="Google Shape;396;p29"/>
          <p:cNvCxnSpPr>
            <a:stCxn id="394" idx="3"/>
            <a:endCxn id="395" idx="1"/>
          </p:cNvCxnSpPr>
          <p:nvPr/>
        </p:nvCxnSpPr>
        <p:spPr>
          <a:xfrm>
            <a:off x="3973200" y="3011250"/>
            <a:ext cx="178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29"/>
          <p:cNvSpPr/>
          <p:nvPr/>
        </p:nvSpPr>
        <p:spPr>
          <a:xfrm>
            <a:off x="682800" y="3442025"/>
            <a:ext cx="1695000" cy="31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2500" y="3461963"/>
            <a:ext cx="2877300" cy="2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Atomic the mutation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399" name="Google Shape;399;p29"/>
          <p:cNvCxnSpPr>
            <a:stCxn id="397" idx="3"/>
            <a:endCxn id="398" idx="1"/>
          </p:cNvCxnSpPr>
          <p:nvPr/>
        </p:nvCxnSpPr>
        <p:spPr>
          <a:xfrm>
            <a:off x="2377800" y="3599075"/>
            <a:ext cx="338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2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ITERATE TABLE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3">
            <a:alphaModFix/>
          </a:blip>
          <a:srcRect b="10722" l="4278" r="0" t="0"/>
          <a:stretch/>
        </p:blipFill>
        <p:spPr>
          <a:xfrm>
            <a:off x="460675" y="795425"/>
            <a:ext cx="5488976" cy="35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0"/>
          <p:cNvSpPr/>
          <p:nvPr/>
        </p:nvSpPr>
        <p:spPr>
          <a:xfrm>
            <a:off x="549425" y="1354450"/>
            <a:ext cx="53502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6794825" y="1354450"/>
            <a:ext cx="18885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Access column family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09" name="Google Shape;409;p30"/>
          <p:cNvCxnSpPr>
            <a:stCxn id="407" idx="3"/>
            <a:endCxn id="408" idx="1"/>
          </p:cNvCxnSpPr>
          <p:nvPr/>
        </p:nvCxnSpPr>
        <p:spPr>
          <a:xfrm>
            <a:off x="5899625" y="1490500"/>
            <a:ext cx="895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0"/>
          <p:cNvSpPr/>
          <p:nvPr/>
        </p:nvSpPr>
        <p:spPr>
          <a:xfrm>
            <a:off x="549425" y="1645600"/>
            <a:ext cx="38343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6794825" y="1645600"/>
            <a:ext cx="18885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Specify return version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12" name="Google Shape;412;p30"/>
          <p:cNvCxnSpPr>
            <a:stCxn id="410" idx="3"/>
            <a:endCxn id="411" idx="1"/>
          </p:cNvCxnSpPr>
          <p:nvPr/>
        </p:nvCxnSpPr>
        <p:spPr>
          <a:xfrm>
            <a:off x="4383725" y="1781650"/>
            <a:ext cx="241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0"/>
          <p:cNvSpPr/>
          <p:nvPr/>
        </p:nvSpPr>
        <p:spPr>
          <a:xfrm>
            <a:off x="549425" y="1936750"/>
            <a:ext cx="38343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30"/>
          <p:cNvCxnSpPr>
            <a:stCxn id="413" idx="3"/>
            <a:endCxn id="415" idx="1"/>
          </p:cNvCxnSpPr>
          <p:nvPr/>
        </p:nvCxnSpPr>
        <p:spPr>
          <a:xfrm>
            <a:off x="4383725" y="2072800"/>
            <a:ext cx="241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0"/>
          <p:cNvSpPr/>
          <p:nvPr/>
        </p:nvSpPr>
        <p:spPr>
          <a:xfrm>
            <a:off x="6794825" y="1936750"/>
            <a:ext cx="18885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Specify row key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5471650" y="2303475"/>
            <a:ext cx="300600" cy="174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6794825" y="3028125"/>
            <a:ext cx="1888500" cy="27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Iterate over rows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18" name="Google Shape;418;p30"/>
          <p:cNvCxnSpPr>
            <a:stCxn id="416" idx="1"/>
            <a:endCxn id="417" idx="1"/>
          </p:cNvCxnSpPr>
          <p:nvPr/>
        </p:nvCxnSpPr>
        <p:spPr>
          <a:xfrm flipH="1" rot="10800000">
            <a:off x="5772250" y="3164325"/>
            <a:ext cx="10227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0"/>
          <p:cNvSpPr txBox="1"/>
          <p:nvPr>
            <p:ph idx="12" type="sldNum"/>
          </p:nvPr>
        </p:nvSpPr>
        <p:spPr>
          <a:xfrm>
            <a:off x="0" y="4869300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848200" y="1481563"/>
            <a:ext cx="36219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Minor Compaction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Memtables freeze, new ones get created, and writes content to SSTables that are kept in GFS whenever the in-memory state exceeds limit.</a:t>
            </a:r>
            <a:endParaRPr sz="1400"/>
          </a:p>
        </p:txBody>
      </p:sp>
      <p:sp>
        <p:nvSpPr>
          <p:cNvPr id="425" name="Google Shape;425;p31"/>
          <p:cNvSpPr txBox="1"/>
          <p:nvPr>
            <p:ph idx="2" type="body"/>
          </p:nvPr>
        </p:nvSpPr>
        <p:spPr>
          <a:xfrm>
            <a:off x="4688850" y="1481563"/>
            <a:ext cx="36219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Major Compaction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Occasionally consolidates associated SSTables into a new version of SSTable on GFS. And, from the deletions process storage gets recovered.</a:t>
            </a:r>
            <a:endParaRPr/>
          </a:p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COMPACTIONS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885925" y="730438"/>
            <a:ext cx="73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Tablet state is represented as a collection of SSTable files that have been compressed and are immutable.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6891650" y="4086975"/>
            <a:ext cx="181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*GFS = Google File System</a:t>
            </a:r>
            <a:endParaRPr sz="1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30" name="Google Shape;430;p31"/>
          <p:cNvCxnSpPr/>
          <p:nvPr/>
        </p:nvCxnSpPr>
        <p:spPr>
          <a:xfrm flipH="1">
            <a:off x="4467400" y="2128475"/>
            <a:ext cx="2700" cy="1384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COMPACTIONS </a:t>
            </a:r>
            <a:r>
              <a:rPr lang="en" sz="1800">
                <a:solidFill>
                  <a:schemeClr val="dk1"/>
                </a:solidFill>
              </a:rPr>
              <a:t>(cont.)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6" name="Google Shape;436;p32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542000" y="2921000"/>
            <a:ext cx="1881900" cy="3165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Commit Log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542000" y="3390131"/>
            <a:ext cx="1371600" cy="316500"/>
          </a:xfrm>
          <a:prstGeom prst="flowChartAlternateProcess">
            <a:avLst/>
          </a:prstGeom>
          <a:solidFill>
            <a:srgbClr val="8520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Write Operations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39" name="Google Shape;439;p32"/>
          <p:cNvCxnSpPr>
            <a:stCxn id="438" idx="3"/>
            <a:endCxn id="440" idx="4"/>
          </p:cNvCxnSpPr>
          <p:nvPr/>
        </p:nvCxnSpPr>
        <p:spPr>
          <a:xfrm flipH="1" rot="10800000">
            <a:off x="1913600" y="3113681"/>
            <a:ext cx="248400" cy="434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0" name="Google Shape;440;p32"/>
          <p:cNvSpPr/>
          <p:nvPr/>
        </p:nvSpPr>
        <p:spPr>
          <a:xfrm>
            <a:off x="2120096" y="3044904"/>
            <a:ext cx="84000" cy="68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32"/>
          <p:cNvCxnSpPr>
            <a:stCxn id="440" idx="0"/>
            <a:endCxn id="442" idx="2"/>
          </p:cNvCxnSpPr>
          <p:nvPr/>
        </p:nvCxnSpPr>
        <p:spPr>
          <a:xfrm flipH="1" rot="5400000">
            <a:off x="1389296" y="2272104"/>
            <a:ext cx="1121700" cy="4239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3" name="Google Shape;443;p32"/>
          <p:cNvSpPr/>
          <p:nvPr/>
        </p:nvSpPr>
        <p:spPr>
          <a:xfrm>
            <a:off x="2857328" y="2920994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2896808" y="2954446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2937326" y="2985966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2978509" y="3023242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7" name="Google Shape;447;p32"/>
          <p:cNvSpPr/>
          <p:nvPr/>
        </p:nvSpPr>
        <p:spPr>
          <a:xfrm>
            <a:off x="3019776" y="3050212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SSTable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1052194" y="1606825"/>
            <a:ext cx="1371747" cy="316501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Memtable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2162133" y="1380966"/>
            <a:ext cx="555306" cy="434723"/>
          </a:xfrm>
          <a:prstGeom prst="irregularSeal2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4846551" y="2986138"/>
            <a:ext cx="1881900" cy="3165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Commit Log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4846551" y="3455269"/>
            <a:ext cx="1371600" cy="316500"/>
          </a:xfrm>
          <a:prstGeom prst="flowChartAlternateProcess">
            <a:avLst/>
          </a:prstGeom>
          <a:solidFill>
            <a:srgbClr val="85200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Write Operations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51" name="Google Shape;451;p32"/>
          <p:cNvCxnSpPr>
            <a:stCxn id="450" idx="3"/>
            <a:endCxn id="452" idx="2"/>
          </p:cNvCxnSpPr>
          <p:nvPr/>
        </p:nvCxnSpPr>
        <p:spPr>
          <a:xfrm rot="10800000">
            <a:off x="6042651" y="1988419"/>
            <a:ext cx="175500" cy="1625100"/>
          </a:xfrm>
          <a:prstGeom prst="bentConnector4">
            <a:avLst>
              <a:gd fmla="val -135684" name="adj1"/>
              <a:gd fmla="val 5486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3" name="Google Shape;453;p32"/>
          <p:cNvSpPr/>
          <p:nvPr/>
        </p:nvSpPr>
        <p:spPr>
          <a:xfrm>
            <a:off x="7212677" y="2986151"/>
            <a:ext cx="1371600" cy="31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SSTable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5356756" y="1671954"/>
            <a:ext cx="1371600" cy="3165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Memtable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 flipH="1">
            <a:off x="4568425" y="1485463"/>
            <a:ext cx="7200" cy="2357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/>
          <p:nvPr/>
        </p:nvCxnSpPr>
        <p:spPr>
          <a:xfrm>
            <a:off x="567175" y="2571750"/>
            <a:ext cx="367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4752700" y="2574150"/>
            <a:ext cx="38877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2"/>
          <p:cNvSpPr txBox="1"/>
          <p:nvPr/>
        </p:nvSpPr>
        <p:spPr>
          <a:xfrm>
            <a:off x="567175" y="2252813"/>
            <a:ext cx="7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Memory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4752700" y="2238450"/>
            <a:ext cx="7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Memory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542000" y="2571750"/>
            <a:ext cx="42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GFS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4777225" y="2612300"/>
            <a:ext cx="51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GFS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1881325" y="1146775"/>
            <a:ext cx="128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A9999"/>
                </a:solidFill>
                <a:latin typeface="Droid Serif"/>
                <a:ea typeface="Droid Serif"/>
                <a:cs typeface="Droid Serif"/>
                <a:sym typeface="Droid Serif"/>
              </a:rPr>
              <a:t>Limit reached</a:t>
            </a:r>
            <a:endParaRPr b="1" sz="1000">
              <a:solidFill>
                <a:srgbClr val="EA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7212675" y="3339750"/>
            <a:ext cx="137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Major Compaction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63" name="Google Shape;463;p32"/>
          <p:cNvCxnSpPr/>
          <p:nvPr/>
        </p:nvCxnSpPr>
        <p:spPr>
          <a:xfrm>
            <a:off x="2423941" y="1765075"/>
            <a:ext cx="945300" cy="147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REFINEMENTS</a:t>
            </a:r>
            <a:endParaRPr/>
          </a:p>
        </p:txBody>
      </p:sp>
      <p:sp>
        <p:nvSpPr>
          <p:cNvPr id="469" name="Google Shape;469;p3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780600" y="730425"/>
            <a:ext cx="7582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Group multiple column families together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Compress locality groups using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Bentley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McIlroy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 scheme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Bloom filters allows to ask existence of data into a specific row/column pair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Caching for read performance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892500" y="2587348"/>
            <a:ext cx="3501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Scan Cache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higher level cache that stores key-value pairs which are returned by the SSTable interface to the tablet server code</a:t>
            </a:r>
            <a:endParaRPr sz="1400"/>
          </a:p>
        </p:txBody>
      </p:sp>
      <p:sp>
        <p:nvSpPr>
          <p:cNvPr id="472" name="Google Shape;472;p33"/>
          <p:cNvSpPr txBox="1"/>
          <p:nvPr>
            <p:ph idx="2" type="body"/>
          </p:nvPr>
        </p:nvSpPr>
        <p:spPr>
          <a:xfrm>
            <a:off x="4862400" y="2587348"/>
            <a:ext cx="3501000" cy="20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Block Cache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lower level cache that stores SSTable blocks which are read from GFS.</a:t>
            </a:r>
            <a:endParaRPr/>
          </a:p>
        </p:txBody>
      </p:sp>
      <p:cxnSp>
        <p:nvCxnSpPr>
          <p:cNvPr id="473" name="Google Shape;473;p33"/>
          <p:cNvCxnSpPr/>
          <p:nvPr/>
        </p:nvCxnSpPr>
        <p:spPr>
          <a:xfrm flipH="1">
            <a:off x="4570650" y="3008025"/>
            <a:ext cx="2700" cy="1384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438050" y="1589500"/>
            <a:ext cx="6267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Instead of fighting other woman for a seat at the table,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DEMAND A </a:t>
            </a:r>
            <a:r>
              <a:rPr b="1" lang="en">
                <a:solidFill>
                  <a:schemeClr val="accent1"/>
                </a:solidFill>
              </a:rPr>
              <a:t>BIGGER TABLE</a:t>
            </a:r>
            <a:endParaRPr b="1">
              <a:solidFill>
                <a:schemeClr val="accent1"/>
              </a:solidFill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4169399" y="2646589"/>
            <a:ext cx="805189" cy="819902"/>
            <a:chOff x="4263650" y="3963700"/>
            <a:chExt cx="298550" cy="295375"/>
          </a:xfrm>
        </p:grpSpPr>
        <p:sp>
          <p:nvSpPr>
            <p:cNvPr id="83" name="Google Shape;83;p16"/>
            <p:cNvSpPr/>
            <p:nvPr/>
          </p:nvSpPr>
          <p:spPr>
            <a:xfrm>
              <a:off x="4384950" y="3963700"/>
              <a:ext cx="53575" cy="51225"/>
            </a:xfrm>
            <a:custGeom>
              <a:rect b="b" l="l" r="r" t="t"/>
              <a:pathLst>
                <a:path extrusionOk="0" h="2049" w="2143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3156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455850" y="4136975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263650" y="4085000"/>
              <a:ext cx="298550" cy="122100"/>
            </a:xfrm>
            <a:custGeom>
              <a:rect b="b" l="l" r="r" t="t"/>
              <a:pathLst>
                <a:path extrusionOk="0" h="4884" w="11942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431425" y="4196825"/>
              <a:ext cx="104000" cy="62250"/>
            </a:xfrm>
            <a:custGeom>
              <a:rect b="b" l="l" r="r" t="t"/>
              <a:pathLst>
                <a:path extrusionOk="0" h="2490" w="416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359750" y="4022775"/>
              <a:ext cx="104775" cy="44125"/>
            </a:xfrm>
            <a:custGeom>
              <a:rect b="b" l="l" r="r" t="t"/>
              <a:pathLst>
                <a:path extrusionOk="0" h="1765" w="4191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291225" y="4196825"/>
              <a:ext cx="102425" cy="62250"/>
            </a:xfrm>
            <a:custGeom>
              <a:rect b="b" l="l" r="r" t="t"/>
              <a:pathLst>
                <a:path extrusionOk="0" h="2490" w="4097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reflection blurRad="0" dir="5400000" dist="38100" endA="0" endPos="27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SINGLE TABLET SERVER</a:t>
            </a:r>
            <a:endParaRPr sz="1000"/>
          </a:p>
        </p:txBody>
      </p:sp>
      <p:sp>
        <p:nvSpPr>
          <p:cNvPr id="479" name="Google Shape;479;p34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0" name="Google Shape;480;p34"/>
          <p:cNvGraphicFramePr/>
          <p:nvPr/>
        </p:nvGraphicFramePr>
        <p:xfrm>
          <a:off x="533125" y="11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{6DFB9D88-9FF1-4511-A2D3-ECD6806279A6}</a:tableStyleId>
              </a:tblPr>
              <a:tblGrid>
                <a:gridCol w="1814350"/>
                <a:gridCol w="1416650"/>
                <a:gridCol w="1615500"/>
                <a:gridCol w="1615500"/>
                <a:gridCol w="1615500"/>
              </a:tblGrid>
              <a:tr h="34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Experiment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Table Server Count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46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50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250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500</a:t>
                      </a:r>
                      <a:endParaRPr b="1"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Random</a:t>
                      </a: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reads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1212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593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479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241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Random reads (mem)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10811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8511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8000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6250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Random writes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8850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3745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3425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2000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Sequential reads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4425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2463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2625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2469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Sequential writes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8547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3623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2451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1905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Scans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15385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10526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9524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7843</a:t>
                      </a:r>
                      <a:endParaRPr sz="1200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34"/>
          <p:cNvSpPr txBox="1"/>
          <p:nvPr/>
        </p:nvSpPr>
        <p:spPr>
          <a:xfrm>
            <a:off x="451650" y="672388"/>
            <a:ext cx="6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erif"/>
                <a:ea typeface="Droid Serif"/>
                <a:cs typeface="Droid Serif"/>
                <a:sym typeface="Droid Serif"/>
              </a:rPr>
              <a:t>Number of 1000-byte values are read/write per second.</a:t>
            </a:r>
            <a:endParaRPr sz="12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482" name="Google Shape;482;p34"/>
          <p:cNvCxnSpPr/>
          <p:nvPr/>
        </p:nvCxnSpPr>
        <p:spPr>
          <a:xfrm>
            <a:off x="3612375" y="2724200"/>
            <a:ext cx="444000" cy="6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FUTURE PLANS</a:t>
            </a:r>
            <a:endParaRPr/>
          </a:p>
        </p:txBody>
      </p:sp>
      <p:sp>
        <p:nvSpPr>
          <p:cNvPr id="488" name="Google Shape;488;p35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765450" y="829850"/>
            <a:ext cx="758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➔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Multi row transaction support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➔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Performance enhancing for large cells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➔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Resource fairness, performance, isolation, prioritization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across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different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clients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➔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More expressive data manipulation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➔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Support advanced indexing like secondary indices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CONCLUSIONS</a:t>
            </a:r>
            <a:endParaRPr/>
          </a:p>
        </p:txBody>
      </p:sp>
      <p:sp>
        <p:nvSpPr>
          <p:cNvPr id="495" name="Google Shape;495;p36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36"/>
          <p:cNvSpPr txBox="1"/>
          <p:nvPr/>
        </p:nvSpPr>
        <p:spPr>
          <a:xfrm>
            <a:off x="780475" y="978600"/>
            <a:ext cx="7582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Provides high performance storage system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Data model applicable to broad range of clients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Advantages of building own storage system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ble to handle such a wide array of requirements and workloads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REFERENCES</a:t>
            </a:r>
            <a:endParaRPr/>
          </a:p>
        </p:txBody>
      </p:sp>
      <p:sp>
        <p:nvSpPr>
          <p:cNvPr id="502" name="Google Shape;502;p3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765450" y="829850"/>
            <a:ext cx="7582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Chang F., Dean J., Ghemawat S., Hsieh W.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C.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, Deborah A. Wallach, Burrows M., Chandra T., Fikes A., &amp; Gruber 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R.E. 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(2006). Bigtable: A Distributed Storage System for Structured Data. In 7th USENIX Symposium on Operating Systems Design and Implementation (OSDI) (pp. 205–218).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Joen K. (2012). 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Bigtable: A Distributed Storage System for Structured Data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. Web-scale Data Management. </a:t>
            </a:r>
            <a:r>
              <a:rPr lang="en" sz="10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https://slideplayer.com/slide/2749665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.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Pirzadeh P., Ayyalasomayajula V. (2017). 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Bigtable: A Distributed Storage System for Structured Data. </a:t>
            </a:r>
            <a:r>
              <a:rPr lang="en" sz="10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https://slidetodoc.com/bigtable-a-distributed-storage-system-for-structured-data-3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.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Habibi B., Habibi S., Forouzandeh S. (2016). Bigtable: A Distributed Storage System for Structured Data. </a:t>
            </a:r>
            <a:r>
              <a:rPr lang="en" sz="10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https://slideplayer.com/slide/7934078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.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roid Serif"/>
              <a:buAutoNum type="arabicPeriod"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Fawad A. (2015). BigTable and Google File System (GFS). </a:t>
            </a:r>
            <a:r>
              <a:rPr lang="en" sz="10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6"/>
              </a:rPr>
              <a:t>https://slideplayer.com/slide/6230378</a:t>
            </a: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.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/>
          <p:nvPr>
            <p:ph type="ctrTitle"/>
          </p:nvPr>
        </p:nvSpPr>
        <p:spPr>
          <a:xfrm>
            <a:off x="1933200" y="2347949"/>
            <a:ext cx="5277600" cy="4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509" name="Google Shape;509;p38"/>
          <p:cNvSpPr txBox="1"/>
          <p:nvPr>
            <p:ph idx="12" type="sldNum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6450" y="567175"/>
            <a:ext cx="39357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BigTable?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 NoSQL database services for 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large analytical and </a:t>
            </a: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operational workloads 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Designed to scale large size data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Fault-tolerant, flexible and high performance solution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Self-managed database system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Used in Web Indexing, Personalized Search, Google Map-Earth-Analytics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35875" y="567175"/>
            <a:ext cx="39357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Related Works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Apache Cassandra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Apache HBase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➔"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Apache Ignite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Amazon SimpleDB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Char char="➔"/>
            </a:pPr>
            <a:r>
              <a:rPr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Couchbase Server</a:t>
            </a:r>
            <a:endParaRPr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 flipH="1">
            <a:off x="4549650" y="851300"/>
            <a:ext cx="14400" cy="3655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lgDash"/>
            <a:round/>
            <a:headEnd len="med" w="med" type="none"/>
            <a:tailEnd len="med" w="med" type="none"/>
          </a:ln>
        </p:spPr>
      </p:cxnSp>
      <p:grpSp>
        <p:nvGrpSpPr>
          <p:cNvPr id="98" name="Google Shape;98;p17"/>
          <p:cNvGrpSpPr/>
          <p:nvPr/>
        </p:nvGrpSpPr>
        <p:grpSpPr>
          <a:xfrm>
            <a:off x="8176780" y="4036283"/>
            <a:ext cx="450498" cy="470518"/>
            <a:chOff x="8095060" y="5664590"/>
            <a:chExt cx="497404" cy="594389"/>
          </a:xfrm>
        </p:grpSpPr>
        <p:grpSp>
          <p:nvGrpSpPr>
            <p:cNvPr id="99" name="Google Shape;99;p1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4" name="Google Shape;104;p1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1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8" name="Google Shape;108;p1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1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rotWithShape="0" algn="bl" dir="5400000" dist="47625">
                  <a:schemeClr val="accent3">
                    <a:alpha val="50000"/>
                  </a:schemeClr>
                </a:outerShdw>
              </a:effectLst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MOTIVATION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0" y="49121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07374" y="1574325"/>
            <a:ext cx="2493900" cy="20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Need of storage </a:t>
            </a:r>
            <a:r>
              <a:rPr lang="en" sz="1400"/>
              <a:t>expansion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Low level storage optimization</a:t>
            </a:r>
            <a:endParaRPr sz="1400"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3049613" y="1565288"/>
            <a:ext cx="2733600" cy="20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Wide scalability and applicability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High performance and availability</a:t>
            </a:r>
            <a:endParaRPr sz="1400"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6003263" y="1551713"/>
            <a:ext cx="2733600" cy="20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Cost of commercial databases can be reduced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lang="en" sz="1400"/>
              <a:t>Internal system building cost can be decreased</a:t>
            </a:r>
            <a:endParaRPr sz="1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88" y="1224073"/>
            <a:ext cx="217797" cy="2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088" y="1180504"/>
            <a:ext cx="283464" cy="30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400" y="1219838"/>
            <a:ext cx="258175" cy="25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 flipH="1">
            <a:off x="2901275" y="1769438"/>
            <a:ext cx="7200" cy="11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 txBox="1"/>
          <p:nvPr/>
        </p:nvSpPr>
        <p:spPr>
          <a:xfrm>
            <a:off x="763475" y="1168500"/>
            <a:ext cx="14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Requirement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3468625" y="1150713"/>
            <a:ext cx="14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368575" y="1164275"/>
            <a:ext cx="10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</a:t>
            </a:r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 flipH="1">
            <a:off x="5866163" y="1765238"/>
            <a:ext cx="7200" cy="11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8"/>
          <p:cNvPicPr preferRelativeResize="0"/>
          <p:nvPr/>
        </p:nvPicPr>
        <p:blipFill>
          <a:blip r:embed="rId6">
            <a:alphaModFix amt="34000"/>
          </a:blip>
          <a:stretch>
            <a:fillRect/>
          </a:stretch>
        </p:blipFill>
        <p:spPr>
          <a:xfrm>
            <a:off x="7527399" y="3534818"/>
            <a:ext cx="885326" cy="105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MODEL</a:t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855775" y="921000"/>
            <a:ext cx="74322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Row and Column keys known as Tablets and Column Families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Uses load balancing and units of distribution for Tablets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Timestamps are 64-bit integers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Does not support relational data model completely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Allows for dynamic control over data layout and format</a:t>
            </a:r>
            <a:endParaRPr sz="1500">
              <a:latin typeface="Droid Serif"/>
              <a:ea typeface="Droid Serif"/>
              <a:cs typeface="Droid Serif"/>
              <a:sym typeface="Droid Serif"/>
            </a:endParaRPr>
          </a:p>
          <a:p>
            <a:pPr indent="-3238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roid Serif"/>
              <a:buChar char="➔"/>
            </a:pPr>
            <a:r>
              <a:rPr lang="en" sz="1500">
                <a:latin typeface="Droid Serif"/>
                <a:ea typeface="Droid Serif"/>
                <a:cs typeface="Droid Serif"/>
                <a:sym typeface="Droid Serif"/>
              </a:rPr>
              <a:t>Allows clients to manage locality of their data through a particular schema</a:t>
            </a:r>
            <a:endParaRPr sz="24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DATA MODEL (cont.)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00" y="1695650"/>
            <a:ext cx="6800976" cy="17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492" y="1554875"/>
            <a:ext cx="854000" cy="9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5848" y="3374550"/>
            <a:ext cx="1019225" cy="7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9300" y="2962575"/>
            <a:ext cx="942100" cy="8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2944700" y="1787025"/>
            <a:ext cx="942000" cy="274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944700" y="2672750"/>
            <a:ext cx="768600" cy="274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3991400" y="2758225"/>
            <a:ext cx="271800" cy="240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1219825" y="2525125"/>
            <a:ext cx="1269600" cy="274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190625" y="2482075"/>
            <a:ext cx="1333500" cy="360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304375" y="1768950"/>
            <a:ext cx="3385800" cy="160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4340100" y="1658175"/>
            <a:ext cx="1468500" cy="160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83F0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7242" y="3263775"/>
            <a:ext cx="1094050" cy="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BUILDING BLOCKS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4" name="Google Shape;164;p21"/>
          <p:cNvGraphicFramePr/>
          <p:nvPr/>
        </p:nvGraphicFramePr>
        <p:xfrm>
          <a:off x="548350" y="71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{6DFB9D88-9FF1-4511-A2D3-ECD6806279A6}</a:tableStyleId>
              </a:tblPr>
              <a:tblGrid>
                <a:gridCol w="2682350"/>
                <a:gridCol w="2682350"/>
                <a:gridCol w="2682350"/>
              </a:tblGrid>
              <a:tr h="52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Name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Services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Processes</a:t>
                      </a:r>
                      <a:endParaRPr b="1"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8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Google File System (GFS)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Raw Storage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Conserves persistent state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Lock Service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Manages distributed locks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Does master selection and bootstrapping for locations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MapReduce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Easy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processing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 for large-scale data 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U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ses frequently to read/write BigTable data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0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Scheduler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Job scheduling for machines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chedules BigTable serving jobs</a:t>
                      </a:r>
                      <a:endParaRPr sz="1200">
                        <a:solidFill>
                          <a:schemeClr val="dk1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GOOGLE FILE SYSTEM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721200" y="3314125"/>
            <a:ext cx="2036100" cy="11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816737" y="3512975"/>
            <a:ext cx="782100" cy="331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C0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816737" y="3890750"/>
            <a:ext cx="782100" cy="331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C5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1849733" y="3512975"/>
            <a:ext cx="782100" cy="3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C1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849722" y="3890750"/>
            <a:ext cx="782100" cy="331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C2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289299" y="3314125"/>
            <a:ext cx="1770900" cy="11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372400" y="3890750"/>
            <a:ext cx="680400" cy="331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C5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270923" y="3512975"/>
            <a:ext cx="680400" cy="33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C1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4270914" y="3890750"/>
            <a:ext cx="680400" cy="331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C3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 flipH="1" rot="-5400000">
            <a:off x="69550" y="3699400"/>
            <a:ext cx="112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Chunkserver 1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 flipH="1" rot="-5400000">
            <a:off x="2625687" y="3702775"/>
            <a:ext cx="112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Chunkserver 2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902353" y="3309100"/>
            <a:ext cx="1540500" cy="11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960078" y="3509600"/>
            <a:ext cx="591600" cy="331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C0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721250" y="3509600"/>
            <a:ext cx="591600" cy="3315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C5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721241" y="3887375"/>
            <a:ext cx="591600" cy="331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C2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 flipH="1" rot="-5400000">
            <a:off x="5238421" y="3699400"/>
            <a:ext cx="1120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Chunkserver N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2"/>
          <p:cNvCxnSpPr>
            <a:endCxn id="185" idx="0"/>
          </p:cNvCxnSpPr>
          <p:nvPr/>
        </p:nvCxnSpPr>
        <p:spPr>
          <a:xfrm>
            <a:off x="5302471" y="3857650"/>
            <a:ext cx="334500" cy="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/>
          <p:nvPr/>
        </p:nvSpPr>
        <p:spPr>
          <a:xfrm>
            <a:off x="721200" y="821750"/>
            <a:ext cx="2260200" cy="11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259236" y="921275"/>
            <a:ext cx="1642500" cy="331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GFS Master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259236" y="1458100"/>
            <a:ext cx="1642500" cy="331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GFS Master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2"/>
          <p:cNvCxnSpPr>
            <a:stCxn id="188" idx="2"/>
            <a:endCxn id="189" idx="0"/>
          </p:cNvCxnSpPr>
          <p:nvPr/>
        </p:nvCxnSpPr>
        <p:spPr>
          <a:xfrm>
            <a:off x="2080486" y="1252775"/>
            <a:ext cx="0" cy="20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2"/>
          <p:cNvSpPr txBox="1"/>
          <p:nvPr/>
        </p:nvSpPr>
        <p:spPr>
          <a:xfrm rot="-5400000">
            <a:off x="520225" y="1155275"/>
            <a:ext cx="10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Replicas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739075" y="459400"/>
            <a:ext cx="72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Masters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2"/>
          <p:cNvCxnSpPr>
            <a:stCxn id="189" idx="2"/>
            <a:endCxn id="170" idx="0"/>
          </p:cNvCxnSpPr>
          <p:nvPr/>
        </p:nvCxnSpPr>
        <p:spPr>
          <a:xfrm flipH="1">
            <a:off x="1739386" y="1789600"/>
            <a:ext cx="341100" cy="15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>
            <a:stCxn id="189" idx="2"/>
            <a:endCxn id="175" idx="0"/>
          </p:cNvCxnSpPr>
          <p:nvPr/>
        </p:nvCxnSpPr>
        <p:spPr>
          <a:xfrm>
            <a:off x="2080486" y="1789600"/>
            <a:ext cx="2094300" cy="15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2"/>
          <p:cNvSpPr/>
          <p:nvPr/>
        </p:nvSpPr>
        <p:spPr>
          <a:xfrm>
            <a:off x="7072561" y="921213"/>
            <a:ext cx="1642500" cy="331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7072561" y="1458038"/>
            <a:ext cx="1642500" cy="3315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22"/>
          <p:cNvCxnSpPr>
            <a:stCxn id="188" idx="3"/>
            <a:endCxn id="195" idx="1"/>
          </p:cNvCxnSpPr>
          <p:nvPr/>
        </p:nvCxnSpPr>
        <p:spPr>
          <a:xfrm>
            <a:off x="2901736" y="1087025"/>
            <a:ext cx="41709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>
            <a:stCxn id="195" idx="1"/>
            <a:endCxn id="170" idx="0"/>
          </p:cNvCxnSpPr>
          <p:nvPr/>
        </p:nvCxnSpPr>
        <p:spPr>
          <a:xfrm flipH="1">
            <a:off x="1739161" y="1086963"/>
            <a:ext cx="5333400" cy="22272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>
            <a:stCxn id="195" idx="1"/>
            <a:endCxn id="181" idx="0"/>
          </p:cNvCxnSpPr>
          <p:nvPr/>
        </p:nvCxnSpPr>
        <p:spPr>
          <a:xfrm flipH="1">
            <a:off x="6672661" y="1086963"/>
            <a:ext cx="399900" cy="222210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>
            <a:stCxn id="196" idx="1"/>
            <a:endCxn id="175" idx="0"/>
          </p:cNvCxnSpPr>
          <p:nvPr/>
        </p:nvCxnSpPr>
        <p:spPr>
          <a:xfrm flipH="1">
            <a:off x="4174861" y="1623788"/>
            <a:ext cx="2897700" cy="1690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>
            <a:stCxn id="196" idx="1"/>
            <a:endCxn id="181" idx="0"/>
          </p:cNvCxnSpPr>
          <p:nvPr/>
        </p:nvCxnSpPr>
        <p:spPr>
          <a:xfrm flipH="1">
            <a:off x="6672661" y="1623788"/>
            <a:ext cx="399900" cy="1685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7552400" y="582575"/>
            <a:ext cx="68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Servers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-125" y="4869225"/>
            <a:ext cx="91440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3241650" y="99105"/>
            <a:ext cx="2660700" cy="36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632725" y="1196525"/>
            <a:ext cx="24939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Client Library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Master Server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/>
              <a:t>Tablet Servers</a:t>
            </a:r>
            <a:endParaRPr sz="1400"/>
          </a:p>
        </p:txBody>
      </p:sp>
      <p:sp>
        <p:nvSpPr>
          <p:cNvPr id="210" name="Google Shape;210;p23"/>
          <p:cNvSpPr txBox="1"/>
          <p:nvPr/>
        </p:nvSpPr>
        <p:spPr>
          <a:xfrm>
            <a:off x="632725" y="748975"/>
            <a:ext cx="27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Consists of </a:t>
            </a: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three 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major parts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7078900" y="868300"/>
            <a:ext cx="1146600" cy="274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BigTable Client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7319225" y="1262250"/>
            <a:ext cx="1146600" cy="360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Droid Serif"/>
                <a:ea typeface="Droid Serif"/>
                <a:cs typeface="Droid Serif"/>
                <a:sym typeface="Droid Serif"/>
              </a:rPr>
              <a:t>BigTable Client Library</a:t>
            </a:r>
            <a:endParaRPr sz="10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613175" y="1409075"/>
            <a:ext cx="1219500" cy="2742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BigTable Master</a:t>
            </a:r>
            <a:endParaRPr sz="10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578250" y="2436400"/>
            <a:ext cx="1590900" cy="274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BigTable Tablet Server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427475" y="2436400"/>
            <a:ext cx="1590900" cy="274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BigTable Tablet Server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6276700" y="2436400"/>
            <a:ext cx="1590900" cy="274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roid Serif"/>
                <a:ea typeface="Droid Serif"/>
                <a:cs typeface="Droid Serif"/>
                <a:sym typeface="Droid Serif"/>
              </a:rPr>
              <a:t>BigTable Tablet Server</a:t>
            </a:r>
            <a:endParaRPr sz="1000">
              <a:solidFill>
                <a:schemeClr val="l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217" name="Google Shape;217;p23"/>
          <p:cNvCxnSpPr/>
          <p:nvPr/>
        </p:nvCxnSpPr>
        <p:spPr>
          <a:xfrm>
            <a:off x="1935450" y="2916425"/>
            <a:ext cx="644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3"/>
          <p:cNvSpPr/>
          <p:nvPr/>
        </p:nvSpPr>
        <p:spPr>
          <a:xfrm>
            <a:off x="4208831" y="3072800"/>
            <a:ext cx="2062500" cy="4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1922175" y="3071450"/>
            <a:ext cx="2176500" cy="4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959850" y="3099725"/>
            <a:ext cx="2101200" cy="37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roid Serif"/>
                <a:ea typeface="Droid Serif"/>
                <a:cs typeface="Droid Serif"/>
                <a:sym typeface="Droid Serif"/>
              </a:rPr>
              <a:t>Cluster Scheduling System</a:t>
            </a:r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4246281" y="3101063"/>
            <a:ext cx="1989000" cy="37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roid Serif"/>
                <a:ea typeface="Droid Serif"/>
                <a:cs typeface="Droid Serif"/>
                <a:sym typeface="Droid Serif"/>
              </a:rPr>
              <a:t>GFS</a:t>
            </a:r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347240" y="3072125"/>
            <a:ext cx="2024400" cy="437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6381539" y="3100388"/>
            <a:ext cx="1955700" cy="3795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Droid Serif"/>
                <a:ea typeface="Droid Serif"/>
                <a:cs typeface="Droid Serif"/>
                <a:sym typeface="Droid Serif"/>
              </a:rPr>
              <a:t>Lock Service</a:t>
            </a:r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cxnSp>
        <p:nvCxnSpPr>
          <p:cNvPr id="224" name="Google Shape;224;p23"/>
          <p:cNvCxnSpPr>
            <a:stCxn id="211" idx="1"/>
            <a:endCxn id="213" idx="0"/>
          </p:cNvCxnSpPr>
          <p:nvPr/>
        </p:nvCxnSpPr>
        <p:spPr>
          <a:xfrm flipH="1">
            <a:off x="5222800" y="1005400"/>
            <a:ext cx="1856100" cy="40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3"/>
          <p:cNvCxnSpPr>
            <a:stCxn id="211" idx="1"/>
            <a:endCxn id="215" idx="0"/>
          </p:cNvCxnSpPr>
          <p:nvPr/>
        </p:nvCxnSpPr>
        <p:spPr>
          <a:xfrm flipH="1">
            <a:off x="5222800" y="1005400"/>
            <a:ext cx="1856100" cy="14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3"/>
          <p:cNvCxnSpPr>
            <a:stCxn id="211" idx="1"/>
            <a:endCxn id="216" idx="0"/>
          </p:cNvCxnSpPr>
          <p:nvPr/>
        </p:nvCxnSpPr>
        <p:spPr>
          <a:xfrm flipH="1">
            <a:off x="7072000" y="1005400"/>
            <a:ext cx="6900" cy="143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3"/>
          <p:cNvCxnSpPr>
            <a:stCxn id="212" idx="3"/>
            <a:endCxn id="223" idx="3"/>
          </p:cNvCxnSpPr>
          <p:nvPr/>
        </p:nvCxnSpPr>
        <p:spPr>
          <a:xfrm flipH="1">
            <a:off x="8337125" y="1442400"/>
            <a:ext cx="128700" cy="1847700"/>
          </a:xfrm>
          <a:prstGeom prst="curvedConnector3">
            <a:avLst>
              <a:gd fmla="val -18502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8" name="Google Shape;228;p23"/>
          <p:cNvSpPr txBox="1"/>
          <p:nvPr/>
        </p:nvSpPr>
        <p:spPr>
          <a:xfrm>
            <a:off x="6379363" y="1609050"/>
            <a:ext cx="87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read/write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179125" y="2082763"/>
            <a:ext cx="484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open()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121474" y="1625425"/>
            <a:ext cx="19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performs metadata operations &amp; load balancing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626600" y="922150"/>
            <a:ext cx="104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</a:t>
            </a:r>
            <a:r>
              <a:rPr lang="en" sz="7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etadata ops</a:t>
            </a:r>
            <a:endParaRPr sz="1100"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2888900" y="2614288"/>
            <a:ext cx="9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serves data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4738125" y="2614288"/>
            <a:ext cx="9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serves data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590650" y="2614288"/>
            <a:ext cx="96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serves data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1960000" y="3457575"/>
            <a:ext cx="213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Monitors and </a:t>
            </a: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h</a:t>
            </a: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andles failover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4170763" y="3457575"/>
            <a:ext cx="213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h</a:t>
            </a: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olds tablet data, logs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6290038" y="3457575"/>
            <a:ext cx="213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h</a:t>
            </a:r>
            <a:r>
              <a:rPr lang="en" sz="700">
                <a:solidFill>
                  <a:srgbClr val="999999"/>
                </a:solidFill>
                <a:latin typeface="Droid Serif"/>
                <a:ea typeface="Droid Serif"/>
                <a:cs typeface="Droid Serif"/>
                <a:sym typeface="Droid Serif"/>
              </a:rPr>
              <a:t>olds metadata, handles master-election</a:t>
            </a:r>
            <a:endParaRPr sz="700">
              <a:solidFill>
                <a:srgbClr val="999999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C5A497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