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310" r:id="rId4"/>
    <p:sldId id="309" r:id="rId5"/>
    <p:sldId id="308" r:id="rId6"/>
    <p:sldId id="300" r:id="rId7"/>
    <p:sldId id="289" r:id="rId8"/>
    <p:sldId id="305" r:id="rId9"/>
    <p:sldId id="306" r:id="rId10"/>
    <p:sldId id="307" r:id="rId11"/>
    <p:sldId id="311" r:id="rId12"/>
    <p:sldId id="314" r:id="rId13"/>
    <p:sldId id="312" r:id="rId14"/>
    <p:sldId id="325" r:id="rId15"/>
    <p:sldId id="327" r:id="rId16"/>
    <p:sldId id="328" r:id="rId17"/>
    <p:sldId id="330" r:id="rId18"/>
    <p:sldId id="332" r:id="rId19"/>
    <p:sldId id="331" r:id="rId20"/>
    <p:sldId id="292" r:id="rId21"/>
    <p:sldId id="304" r:id="rId22"/>
    <p:sldId id="303" r:id="rId23"/>
    <p:sldId id="313" r:id="rId24"/>
    <p:sldId id="315" r:id="rId25"/>
    <p:sldId id="291" r:id="rId26"/>
    <p:sldId id="320" r:id="rId27"/>
    <p:sldId id="321" r:id="rId28"/>
    <p:sldId id="322" r:id="rId29"/>
    <p:sldId id="316" r:id="rId30"/>
    <p:sldId id="323" r:id="rId31"/>
    <p:sldId id="318" r:id="rId32"/>
    <p:sldId id="317" r:id="rId33"/>
    <p:sldId id="324" r:id="rId34"/>
    <p:sldId id="3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06"/>
  </p:normalViewPr>
  <p:slideViewPr>
    <p:cSldViewPr snapToGrid="0" snapToObjects="1">
      <p:cViewPr>
        <p:scale>
          <a:sx n="84" d="100"/>
          <a:sy n="84" d="100"/>
        </p:scale>
        <p:origin x="6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3D4-6473-9D40-9C69-4A7F1AE1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395E3-48C0-4642-8B0D-5EF1C30D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DFAE-A2E0-314A-9065-BABDD429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1186-D672-584F-80E9-C92C4467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387C-4886-EE4B-AA4B-3CFD7E2B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F4B0-EE04-9B4F-8E82-875D2A9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F921-AB3D-B546-A280-747FF945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CDF6-1D9C-644B-872E-EF9EE305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F8C4-5252-AC4B-9BDF-A7369A62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96D-4C4C-0844-866F-DFB8D899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899D0-15F5-C143-A689-BB791C922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FA74F-347B-644E-91D6-A9CFDD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D59D-3E9C-294D-941E-E7B89D2C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E39D-7772-8B47-8443-8CE7F11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E8E6-AAAC-4145-8216-1B7C71E8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343B-A81E-DF44-AE37-2C30230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E6F2-660B-E045-A00F-6F60BEB8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11D5-8F05-6143-8CA5-75232C3A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33BA-C50E-A449-926C-924B02E0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78F1-16E8-0640-85A3-7DB4147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ED12-8100-9C48-BE29-68C32A7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E9F67-A153-BB44-BA80-4D667592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BE34-D18D-B745-84F5-4A9A6FCC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96E5-B398-7C41-BAD6-B2DF5146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67CD-92DC-0049-A28B-3E9F3D1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D6FD-1715-FD46-959E-C6299E3C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174D-5704-7F41-95D6-503C42C88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EE903-68C5-1B4B-B44A-4CC208CF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C0AE-6BDF-D743-9E9B-CA3E019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1CA99-DB66-674B-8D8B-2CAEE28C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E970-6DD8-0047-86E0-F861D71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3DC9-6131-754F-95E7-5DCCA807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EA5B-0E1B-C14B-BBBA-324C5E22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15F00-3771-DF44-9996-09C8DD4C4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9DAE6-280B-6B48-9D54-7E41176A3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49FA7-AD2A-B74B-8BEB-2C3AC4B5A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B5E68-E07A-024C-80BA-208C2E9D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1D1F2-8A06-2F44-95A5-34DF6FA4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443BE-FC9B-444D-A0A5-A2AF5F0C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3825-86D8-174D-9262-265AC767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6469B-2429-A04D-AEBD-5083E581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3886-BC4C-3344-A72A-02C31D5E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8CFD0-B098-AF41-B843-82064F6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411B4-C5A6-954B-BE7B-0383596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A37CA-A00C-534A-A0EB-5F0C6DAD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A0281-7185-AC4D-86AE-8C24E5D6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DC12-CA33-2548-A842-0160807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66DC-74BD-D94E-9C2D-7DD170F4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41EE7-BD08-324F-8495-A7F840CB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540E-2406-324B-82F4-C7BB7F8C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162C-827C-5248-A2F5-486262F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68F2-7898-214D-B6C5-54D4F765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0E40-52D4-6A48-B958-3F5CABBA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74699-1B3C-8245-B2CE-DCE64AA6C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110CF-75A9-214F-8708-FE3848B7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91AC-931E-7F43-BF59-4766470D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3C98D-8CC9-F148-95D8-D891A1EF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B599-8411-7543-B80B-6D5C7EEB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0FEB7-907A-9247-80FF-9A6E5AE7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EBA1-4A9E-8A4B-8D58-008A54BC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2378-9C45-A341-B6EA-3A2BF7EF9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42B2-9926-0143-8359-659D6F49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6688-3C8B-414F-83D0-9AA2523A9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797-1BB2-31B8-A6AB-0D14C90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Declarations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0EF3-41DC-DEAB-A00E-BF3D9216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Read from </a:t>
            </a:r>
            <a:r>
              <a:rPr lang="en-US" altLang="en-US" i="1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right</a:t>
            </a:r>
            <a:r>
              <a:rPr lang="en-US" altLang="en-US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to </a:t>
            </a:r>
            <a:r>
              <a:rPr lang="en-US" altLang="en-US" i="1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left</a:t>
            </a:r>
            <a:endParaRPr lang="en-US" altLang="en-US" dirty="0">
              <a:solidFill>
                <a:srgbClr val="C00000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	char   *cp;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int    *</a:t>
            </a:r>
            <a:r>
              <a:rPr lang="en-US" dirty="0" err="1">
                <a:latin typeface="Courier" pitchFamily="2" charset="0"/>
              </a:rPr>
              <a:t>ip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float  *</a:t>
            </a:r>
            <a:r>
              <a:rPr lang="en-US" dirty="0" err="1">
                <a:latin typeface="Courier" pitchFamily="2" charset="0"/>
              </a:rPr>
              <a:t>fp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int    **q;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struct *</a:t>
            </a:r>
            <a:r>
              <a:rPr lang="en-US" dirty="0" err="1">
                <a:latin typeface="Courier" pitchFamily="2" charset="0"/>
              </a:rPr>
              <a:t>xp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587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A8B-4190-3793-DCC4-6268CCC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0AAF-02F5-7667-39BD-C7A3E0E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are strongly related</a:t>
            </a:r>
          </a:p>
          <a:p>
            <a:pPr marL="457200" lvl="1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a[5];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*pa;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 = &amp;a[0]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x = *pa;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y = *(pa+2); // y = a[2]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C9DB59-92C4-9619-F1BC-CFFCC4A5E99F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55DDF4-D332-5EF3-AD3D-2EFD88E8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C72287-D124-2208-3D2E-4624464DF35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DE4EEE-9055-01B2-93D3-453CE6EEC4D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E2D96B-7D77-0697-2537-2A677266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116382-0AD1-31E0-134E-00FFC72E46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E2E6E9-FB08-BC1B-C664-0C5AC4698DFD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3DBC04-9174-0654-0A11-E5EB1B81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5188B1-E17E-92AF-3ECF-BD3BC1E57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5F88EE7-915C-0C32-9238-A411A74A3B6A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84FBC1-B8FB-B549-BE6D-AD04707E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DBF13F-26A1-E1C2-EEA6-2107B921B2A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72AD27-BABB-711E-0C76-D74BF325382E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621B26-62F3-6EFC-29F1-1F703862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C08AE2-C7FE-C7C6-B9A3-0343416EE1D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2940A8-EC54-E908-303D-088EFEC29C39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90D3A7-96B8-127B-01FC-032B040C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AA56FD-04CE-8E65-9E37-7A28F64FA2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D80D57-22BD-4E53-D9C1-639E5D11D05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1B90EE-CA3E-E17D-418D-ECC5ED15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7F8DA3-A258-E097-81B8-3F692E0C493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2C1FDB-F0A1-80E7-6303-C789A49A586C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D1E07E-E67D-636C-C789-8CB7DC03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34C644-7782-E325-4702-8EC88316E66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D7F6ABB-BB62-75C5-3913-A58CA56CF35E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F83BCC-6E97-39C6-25C6-A581949EE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11F9AC-247C-5DEE-8B82-09DFE9402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969C112-4AFE-A11A-4252-F8EF170C7730}"/>
              </a:ext>
            </a:extLst>
          </p:cNvPr>
          <p:cNvSpPr txBox="1"/>
          <p:nvPr/>
        </p:nvSpPr>
        <p:spPr>
          <a:xfrm>
            <a:off x="7410481" y="2589548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a[4]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A96F70-49FA-CDAD-8CDC-648BBFD009B4}"/>
              </a:ext>
            </a:extLst>
          </p:cNvPr>
          <p:cNvSpPr txBox="1"/>
          <p:nvPr/>
        </p:nvSpPr>
        <p:spPr>
          <a:xfrm>
            <a:off x="7399745" y="4035619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467531-AA1D-A7BC-DAC7-8C2E40468497}"/>
              </a:ext>
            </a:extLst>
          </p:cNvPr>
          <p:cNvSpPr txBox="1"/>
          <p:nvPr/>
        </p:nvSpPr>
        <p:spPr>
          <a:xfrm>
            <a:off x="7399744" y="3672381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1E23C3-2C84-D807-2958-A603E58E30CE}"/>
              </a:ext>
            </a:extLst>
          </p:cNvPr>
          <p:cNvSpPr txBox="1"/>
          <p:nvPr/>
        </p:nvSpPr>
        <p:spPr>
          <a:xfrm>
            <a:off x="7767492" y="29588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45F258-FDF3-B359-EEB8-E5DACD3BADF5}"/>
              </a:ext>
            </a:extLst>
          </p:cNvPr>
          <p:cNvSpPr txBox="1"/>
          <p:nvPr/>
        </p:nvSpPr>
        <p:spPr>
          <a:xfrm>
            <a:off x="7399744" y="5091114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431B9-25D0-10A0-A5CA-45366FDEC9FA}"/>
              </a:ext>
            </a:extLst>
          </p:cNvPr>
          <p:cNvSpPr txBox="1"/>
          <p:nvPr/>
        </p:nvSpPr>
        <p:spPr>
          <a:xfrm>
            <a:off x="1158172" y="5833671"/>
            <a:ext cx="925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pa+i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is the address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of a[</a:t>
            </a:r>
            <a:r>
              <a:rPr lang="en-US" sz="2800" dirty="0" err="1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], *(</a:t>
            </a:r>
            <a:r>
              <a:rPr lang="en-US" sz="2800" dirty="0" err="1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pa+i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 is the contents of a[</a:t>
            </a:r>
            <a:r>
              <a:rPr lang="en-US" sz="2800" dirty="0" err="1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6778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A8B-4190-3793-DCC4-6268CCC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0AAF-02F5-7667-39BD-C7A3E0E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are strongly related</a:t>
            </a:r>
          </a:p>
          <a:p>
            <a:pPr marL="457200" lvl="1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a[5];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*pa;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 = a; // same as before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C9DB59-92C4-9619-F1BC-CFFCC4A5E99F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55DDF4-D332-5EF3-AD3D-2EFD88E8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C72287-D124-2208-3D2E-4624464DF35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DE4EEE-9055-01B2-93D3-453CE6EEC4D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E2D96B-7D77-0697-2537-2A677266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116382-0AD1-31E0-134E-00FFC72E46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E2E6E9-FB08-BC1B-C664-0C5AC4698DFD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3DBC04-9174-0654-0A11-E5EB1B81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5188B1-E17E-92AF-3ECF-BD3BC1E57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5F88EE7-915C-0C32-9238-A411A74A3B6A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84FBC1-B8FB-B549-BE6D-AD04707E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DBF13F-26A1-E1C2-EEA6-2107B921B2A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72AD27-BABB-711E-0C76-D74BF325382E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621B26-62F3-6EFC-29F1-1F703862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C08AE2-C7FE-C7C6-B9A3-0343416EE1D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2940A8-EC54-E908-303D-088EFEC29C39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90D3A7-96B8-127B-01FC-032B040C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AA56FD-04CE-8E65-9E37-7A28F64FA2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D80D57-22BD-4E53-D9C1-639E5D11D05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1B90EE-CA3E-E17D-418D-ECC5ED15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7F8DA3-A258-E097-81B8-3F692E0C493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2C1FDB-F0A1-80E7-6303-C789A49A586C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D1E07E-E67D-636C-C789-8CB7DC03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34C644-7782-E325-4702-8EC88316E66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D7F6ABB-BB62-75C5-3913-A58CA56CF35E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F83BCC-6E97-39C6-25C6-A581949EE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11F9AC-247C-5DEE-8B82-09DFE9402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969C112-4AFE-A11A-4252-F8EF170C7730}"/>
              </a:ext>
            </a:extLst>
          </p:cNvPr>
          <p:cNvSpPr txBox="1"/>
          <p:nvPr/>
        </p:nvSpPr>
        <p:spPr>
          <a:xfrm>
            <a:off x="7410481" y="2589548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a[4]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A96F70-49FA-CDAD-8CDC-648BBFD009B4}"/>
              </a:ext>
            </a:extLst>
          </p:cNvPr>
          <p:cNvSpPr txBox="1"/>
          <p:nvPr/>
        </p:nvSpPr>
        <p:spPr>
          <a:xfrm>
            <a:off x="7399744" y="405688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467531-AA1D-A7BC-DAC7-8C2E40468497}"/>
              </a:ext>
            </a:extLst>
          </p:cNvPr>
          <p:cNvSpPr txBox="1"/>
          <p:nvPr/>
        </p:nvSpPr>
        <p:spPr>
          <a:xfrm>
            <a:off x="7399744" y="3672381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1E23C3-2C84-D807-2958-A603E58E30CE}"/>
              </a:ext>
            </a:extLst>
          </p:cNvPr>
          <p:cNvSpPr txBox="1"/>
          <p:nvPr/>
        </p:nvSpPr>
        <p:spPr>
          <a:xfrm>
            <a:off x="7767492" y="29588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45F258-FDF3-B359-EEB8-E5DACD3BADF5}"/>
              </a:ext>
            </a:extLst>
          </p:cNvPr>
          <p:cNvSpPr txBox="1"/>
          <p:nvPr/>
        </p:nvSpPr>
        <p:spPr>
          <a:xfrm>
            <a:off x="7399744" y="5091114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49CA4-855E-D335-A59D-E87DED3A174A}"/>
              </a:ext>
            </a:extLst>
          </p:cNvPr>
          <p:cNvSpPr txBox="1"/>
          <p:nvPr/>
        </p:nvSpPr>
        <p:spPr>
          <a:xfrm>
            <a:off x="807458" y="5042987"/>
            <a:ext cx="608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a[</a:t>
            </a:r>
            <a:r>
              <a:rPr lang="en-US" sz="2800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</a:t>
            </a:r>
            <a:r>
              <a:rPr lang="en-US" sz="28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] </a:t>
            </a:r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can also be written as </a:t>
            </a:r>
            <a:r>
              <a:rPr lang="en-US" sz="28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*(</a:t>
            </a:r>
            <a:r>
              <a:rPr lang="en-US" sz="2800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a+i</a:t>
            </a:r>
            <a:r>
              <a:rPr lang="en-US" sz="28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EE03CF-8BF2-DBF4-6F9F-0C89BBBD23AA}"/>
              </a:ext>
            </a:extLst>
          </p:cNvPr>
          <p:cNvSpPr txBox="1"/>
          <p:nvPr/>
        </p:nvSpPr>
        <p:spPr>
          <a:xfrm>
            <a:off x="807458" y="5872285"/>
            <a:ext cx="11242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Array-and-index expression is the same as pointer and offset expression</a:t>
            </a:r>
          </a:p>
        </p:txBody>
      </p:sp>
    </p:spTree>
    <p:extLst>
      <p:ext uri="{BB962C8B-B14F-4D97-AF65-F5344CB8AC3E}">
        <p14:creationId xmlns:p14="http://schemas.microsoft.com/office/powerpoint/2010/main" val="217433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3FDC-116C-7999-B67B-B10368FE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9BE6-04A8-A6A3-9190-44981C57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ourier" pitchFamily="2" charset="0"/>
              </a:rPr>
              <a:t>int a[10]; </a:t>
            </a:r>
            <a:r>
              <a:rPr lang="en-US" sz="3200" dirty="0"/>
              <a:t>vs </a:t>
            </a:r>
            <a:r>
              <a:rPr lang="en-US" sz="3200" dirty="0">
                <a:latin typeface="Courier" pitchFamily="2" charset="0"/>
              </a:rPr>
              <a:t>int *a</a:t>
            </a:r>
            <a:r>
              <a:rPr lang="en-US" sz="3200" dirty="0"/>
              <a:t>;</a:t>
            </a:r>
          </a:p>
          <a:p>
            <a:endParaRPr lang="en-US" sz="3200" dirty="0"/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int a[10]</a:t>
            </a:r>
            <a:r>
              <a:rPr lang="en-US" altLang="en-US" sz="2800" dirty="0"/>
              <a:t> sets aside </a:t>
            </a:r>
            <a:r>
              <a:rPr lang="en-US" altLang="en-US" sz="2800" i="1" dirty="0"/>
              <a:t>ten</a:t>
            </a:r>
            <a:r>
              <a:rPr lang="en-US" altLang="en-US" sz="2800" dirty="0"/>
              <a:t> units of memory, and</a:t>
            </a:r>
            <a:r>
              <a:rPr lang="en-US" altLang="en-US" b="1" dirty="0">
                <a:latin typeface="Courier New" panose="02070309020205020404" pitchFamily="49" charset="0"/>
              </a:rPr>
              <a:t> a</a:t>
            </a:r>
            <a:r>
              <a:rPr lang="en-US" altLang="en-US" sz="2800" dirty="0"/>
              <a:t> is initialized to point to the zeroth unit</a:t>
            </a:r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int *a</a:t>
            </a:r>
            <a:r>
              <a:rPr lang="en-US" altLang="en-US" sz="2800" dirty="0"/>
              <a:t> sets aside </a:t>
            </a:r>
            <a:r>
              <a:rPr lang="en-US" altLang="en-US" sz="2800" i="1" dirty="0"/>
              <a:t>one</a:t>
            </a:r>
            <a:r>
              <a:rPr lang="en-US" altLang="en-US" sz="2800" dirty="0"/>
              <a:t> pointer-sized unit of memory, not initialized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1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3FDC-116C-7999-B67B-B10368FE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Character Pointers for String Manipulation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9BE6-04A8-A6A3-9190-44981C57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string is an array of characters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char am[] = “hello”;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char *pm;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pm = &amp;am;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33F3A-55ED-0DAD-091E-65664A9DA14B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4EA489-48EA-851B-F080-6A8B0F38C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586430-1DB4-9060-9479-A94A7D0A77C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CEF34-9E45-2922-604A-9A1800BC1A1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690BD5-A35E-6228-B2A2-3990173BD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1A011D-1B3D-7974-0BA7-68FBC16DE02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C6E9CD-789A-E68E-CD6B-465AC54ACD9C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10D2F7-AF15-0F09-FE07-C6153E1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7D55A3-00A1-D02D-A9E5-CEB8C36DB0D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B31376-49E3-DB29-AA46-4D231D3896F8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5AAFC4-E745-34A2-31AE-88858A15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6C52F2-7786-B0B8-0F09-921094D25834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A642ED-0A20-7E76-34BD-8477EBDD69B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84636-7CC0-5F72-BD53-224D592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E2E6C9-2B43-80E0-25E0-EE824F83D5D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F1C14-E3BA-2D4C-1252-559824A43DFD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DD1109-B49F-A956-B765-D7AAA9F9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17AB0A-3DDE-D00F-2DF8-C1865D597E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7B452B-2F0C-9C73-C8CC-5B643D970E2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96B258-29CF-908E-0AD7-78FD1ADF5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\0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8023DF-9A9F-A848-31F8-B89AAFF9A1F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BE1281-B46D-72B7-5DF6-C951A8B3EFBF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0036FE-85E4-F7D0-086C-6D11DA9B5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D09F85-5FFD-DC1F-B4C8-20B42BD0BA64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8D077D-9806-312E-430A-74341B736D47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B25DC9-4996-D3E2-E198-B38F4C32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2B9994-3446-95A5-F96D-74F38A62A69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EFE00D-1F45-5BB9-4C6B-CB4E25AF36AE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4C8F14-AD42-0DBA-A88F-D80F15C945A9}"/>
              </a:ext>
            </a:extLst>
          </p:cNvPr>
          <p:cNvSpPr txBox="1"/>
          <p:nvPr/>
        </p:nvSpPr>
        <p:spPr>
          <a:xfrm>
            <a:off x="9905800" y="291815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3172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3FDC-116C-7999-B67B-B10368FE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Character Pointers for String Manipulation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9BE6-04A8-A6A3-9190-44981C57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string is an array of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char am[] = “hello”;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char *pm;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pm = &amp;am[0];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char *pm = “hello”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33F3A-55ED-0DAD-091E-65664A9DA14B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4EA489-48EA-851B-F080-6A8B0F38C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586430-1DB4-9060-9479-A94A7D0A77C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CEF34-9E45-2922-604A-9A1800BC1A1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690BD5-A35E-6228-B2A2-3990173BD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1A011D-1B3D-7974-0BA7-68FBC16DE02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C6E9CD-789A-E68E-CD6B-465AC54ACD9C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10D2F7-AF15-0F09-FE07-C6153E1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7D55A3-00A1-D02D-A9E5-CEB8C36DB0D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B31376-49E3-DB29-AA46-4D231D3896F8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5AAFC4-E745-34A2-31AE-88858A15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6C52F2-7786-B0B8-0F09-921094D25834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A642ED-0A20-7E76-34BD-8477EBDD69B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84636-7CC0-5F72-BD53-224D592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E2E6C9-2B43-80E0-25E0-EE824F83D5D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F1C14-E3BA-2D4C-1252-559824A43DFD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DD1109-B49F-A956-B765-D7AAA9F98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17AB0A-3DDE-D00F-2DF8-C1865D597E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7B452B-2F0C-9C73-C8CC-5B643D970E2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96B258-29CF-908E-0AD7-78FD1ADF5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\0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8023DF-9A9F-A848-31F8-B89AAFF9A1F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BE1281-B46D-72B7-5DF6-C951A8B3EFBF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0036FE-85E4-F7D0-086C-6D11DA9B5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D09F85-5FFD-DC1F-B4C8-20B42BD0BA64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8D077D-9806-312E-430A-74341B736D47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B25DC9-4996-D3E2-E198-B38F4C32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2B9994-3446-95A5-F96D-74F38A62A69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EFE00D-1F45-5BB9-4C6B-CB4E25AF36AE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4C8F14-AD42-0DBA-A88F-D80F15C945A9}"/>
              </a:ext>
            </a:extLst>
          </p:cNvPr>
          <p:cNvSpPr txBox="1"/>
          <p:nvPr/>
        </p:nvSpPr>
        <p:spPr>
          <a:xfrm>
            <a:off x="9905800" y="291815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38562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3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C9C7-791E-9AA8-E90E-A1A1A0E1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127E-9F59-7D0A-A334-72DA6E04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1643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are variable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arrays are also possible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*months[] = {”January”,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	“February”,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	“March” };</a:t>
            </a:r>
          </a:p>
          <a:p>
            <a:pPr marL="0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4419EF-5117-421C-FC96-BE145D298C46}"/>
              </a:ext>
            </a:extLst>
          </p:cNvPr>
          <p:cNvGrpSpPr/>
          <p:nvPr/>
        </p:nvGrpSpPr>
        <p:grpSpPr>
          <a:xfrm>
            <a:off x="7973170" y="3382328"/>
            <a:ext cx="1530626" cy="1079765"/>
            <a:chOff x="8925339" y="3129240"/>
            <a:chExt cx="1530626" cy="10797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9A2953-26D9-EACA-24B7-E2FEC5C26D4A}"/>
                </a:ext>
              </a:extLst>
            </p:cNvPr>
            <p:cNvGrpSpPr/>
            <p:nvPr/>
          </p:nvGrpSpPr>
          <p:grpSpPr>
            <a:xfrm>
              <a:off x="8925339" y="3129240"/>
              <a:ext cx="1530626" cy="369332"/>
              <a:chOff x="8925339" y="3021496"/>
              <a:chExt cx="1530626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1DB370-937E-F5FC-6701-CB0CD7776E87}"/>
                  </a:ext>
                </a:extLst>
              </p:cNvPr>
              <p:cNvSpPr txBox="1"/>
              <p:nvPr/>
            </p:nvSpPr>
            <p:spPr>
              <a:xfrm>
                <a:off x="8925339" y="3021496"/>
                <a:ext cx="153062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8FBF3CD-0302-8C84-E00D-609FBB09BFE5}"/>
                  </a:ext>
                </a:extLst>
              </p:cNvPr>
              <p:cNvSpPr/>
              <p:nvPr/>
            </p:nvSpPr>
            <p:spPr>
              <a:xfrm>
                <a:off x="9601200" y="3101009"/>
                <a:ext cx="178904" cy="21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13BAE3-CA3D-148B-F4EC-3B6B8E93EA67}"/>
                </a:ext>
              </a:extLst>
            </p:cNvPr>
            <p:cNvGrpSpPr/>
            <p:nvPr/>
          </p:nvGrpSpPr>
          <p:grpSpPr>
            <a:xfrm>
              <a:off x="8925339" y="3464581"/>
              <a:ext cx="1530626" cy="369332"/>
              <a:chOff x="8925339" y="3021496"/>
              <a:chExt cx="1530626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FA5A9A-DC76-9F70-68ED-6E265E3C228A}"/>
                  </a:ext>
                </a:extLst>
              </p:cNvPr>
              <p:cNvSpPr txBox="1"/>
              <p:nvPr/>
            </p:nvSpPr>
            <p:spPr>
              <a:xfrm>
                <a:off x="8925339" y="3021496"/>
                <a:ext cx="153062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C0FD47-A46C-8B27-57A9-71060B7677D2}"/>
                  </a:ext>
                </a:extLst>
              </p:cNvPr>
              <p:cNvSpPr/>
              <p:nvPr/>
            </p:nvSpPr>
            <p:spPr>
              <a:xfrm>
                <a:off x="9601200" y="3101009"/>
                <a:ext cx="178904" cy="21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9E20FC8-F726-77C8-A2AA-2678F491CD62}"/>
                </a:ext>
              </a:extLst>
            </p:cNvPr>
            <p:cNvGrpSpPr/>
            <p:nvPr/>
          </p:nvGrpSpPr>
          <p:grpSpPr>
            <a:xfrm>
              <a:off x="8925339" y="3839673"/>
              <a:ext cx="1530626" cy="369332"/>
              <a:chOff x="8925339" y="3021496"/>
              <a:chExt cx="1530626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48445E-0D02-020A-09C6-3E561CFDD234}"/>
                  </a:ext>
                </a:extLst>
              </p:cNvPr>
              <p:cNvSpPr txBox="1"/>
              <p:nvPr/>
            </p:nvSpPr>
            <p:spPr>
              <a:xfrm>
                <a:off x="8925339" y="3021496"/>
                <a:ext cx="153062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0E6A4AD-52F4-F1E3-2379-A235F1B52785}"/>
                  </a:ext>
                </a:extLst>
              </p:cNvPr>
              <p:cNvSpPr/>
              <p:nvPr/>
            </p:nvSpPr>
            <p:spPr>
              <a:xfrm>
                <a:off x="9601200" y="3101009"/>
                <a:ext cx="178904" cy="21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987396-3E44-7548-30E0-7076ED25E68C}"/>
              </a:ext>
            </a:extLst>
          </p:cNvPr>
          <p:cNvGrpSpPr/>
          <p:nvPr/>
        </p:nvGrpSpPr>
        <p:grpSpPr>
          <a:xfrm>
            <a:off x="9934491" y="3382328"/>
            <a:ext cx="1530626" cy="1079765"/>
            <a:chOff x="8925339" y="3129240"/>
            <a:chExt cx="1530626" cy="10797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19A9E-4C74-D954-643C-6B3E49A19848}"/>
                </a:ext>
              </a:extLst>
            </p:cNvPr>
            <p:cNvSpPr txBox="1"/>
            <p:nvPr/>
          </p:nvSpPr>
          <p:spPr>
            <a:xfrm>
              <a:off x="8925339" y="3129240"/>
              <a:ext cx="153062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January\0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D13A17-6ECB-02F3-94C0-8E06C48476E3}"/>
                </a:ext>
              </a:extLst>
            </p:cNvPr>
            <p:cNvSpPr txBox="1"/>
            <p:nvPr/>
          </p:nvSpPr>
          <p:spPr>
            <a:xfrm>
              <a:off x="8925339" y="3464581"/>
              <a:ext cx="153062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February\0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E017F4-D1B6-45E9-4F84-BDA6A754EAA0}"/>
                </a:ext>
              </a:extLst>
            </p:cNvPr>
            <p:cNvSpPr txBox="1"/>
            <p:nvPr/>
          </p:nvSpPr>
          <p:spPr>
            <a:xfrm>
              <a:off x="8925339" y="3839673"/>
              <a:ext cx="153062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March\0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30C53D-42BD-4388-112A-A87F87362225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9503796" y="3566994"/>
            <a:ext cx="43069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97801A-B3DA-CC2B-41EC-D1816556198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9503796" y="3902335"/>
            <a:ext cx="43069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5385FB-314C-CFA2-0871-DC6718DDA54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9503796" y="4277427"/>
            <a:ext cx="43069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F4ECF7-E341-7A20-FA63-18AF3CFA5713}"/>
              </a:ext>
            </a:extLst>
          </p:cNvPr>
          <p:cNvSpPr txBox="1"/>
          <p:nvPr/>
        </p:nvSpPr>
        <p:spPr>
          <a:xfrm>
            <a:off x="8163075" y="2924839"/>
            <a:ext cx="8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344521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5203-B12C-56A6-CDED-C0203DF7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vs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0EDE-D56A-4604-C04D-F324BC07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int a[10][20] vs int *b[10]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a[10][20]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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200 locations set aside</a:t>
            </a:r>
          </a:p>
          <a:p>
            <a:r>
              <a:rPr lang="en-US" dirty="0">
                <a:latin typeface="Courier" pitchFamily="2" charset="0"/>
              </a:rPr>
              <a:t>int *b[10]   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 10 locations set aside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  <a:sym typeface="Wingdings" pitchFamily="2" charset="2"/>
            </a:endParaRP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Each element of b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can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point need not to point same twenty-element vector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1F8C-4FCB-7AC5-DF7A-3226E963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41D-DCF0-089E-1690-E4731ADA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797-1BB2-31B8-A6AB-0D14C90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Declarations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0EF3-41DC-DEAB-A00E-BF3D9216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Read from </a:t>
            </a:r>
            <a:r>
              <a:rPr lang="en-US" altLang="en-US" i="1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right</a:t>
            </a:r>
            <a:r>
              <a:rPr lang="en-US" altLang="en-US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to </a:t>
            </a:r>
            <a:r>
              <a:rPr lang="en-US" altLang="en-US" i="1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left</a:t>
            </a:r>
            <a:endParaRPr lang="en-US" altLang="en-US" dirty="0">
              <a:solidFill>
                <a:srgbClr val="C00000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const int *</a:t>
            </a:r>
            <a:r>
              <a:rPr lang="en-US" alt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alt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  <a:r>
              <a:rPr lang="en-US" altLang="en-US" sz="20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//</a:t>
            </a:r>
            <a:r>
              <a:rPr lang="en-US" alt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pointer can change, thing it points to cannot</a:t>
            </a:r>
            <a:endParaRPr lang="en-US" alt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        int * const q; </a:t>
            </a:r>
            <a:r>
              <a:rPr lang="en-US" altLang="en-US" sz="20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//</a:t>
            </a:r>
            <a:r>
              <a:rPr lang="en-US" alt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pointer cannot change, thing it points to can</a:t>
            </a:r>
            <a:endParaRPr lang="en-US" alt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    </a:t>
            </a:r>
            <a:r>
              <a:rPr lang="en-US" alt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const int * const r;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9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Address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are variables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++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iq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--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(“%p”, 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r>
              <a:rPr lang="en-US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But, a pointer is constrained to a particular kind of object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7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6411-E3BA-5E6A-46AD-DD385FBC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Address Arithmetic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8706-EDBF-3E90-A281-89B7A498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Legal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lvl="1"/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Assignment of pointers of same type</a:t>
            </a:r>
          </a:p>
          <a:p>
            <a:pPr lvl="1"/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Adding or subtracting a pointer to an integer</a:t>
            </a:r>
          </a:p>
          <a:p>
            <a:pPr lvl="1"/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Subtracting or comparing two pointers (to members of the same array)</a:t>
            </a:r>
          </a:p>
          <a:p>
            <a:pPr lvl="1"/>
            <a:r>
              <a:rPr lang="en-US" sz="28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Assigning or comparing a pointer to zero</a:t>
            </a:r>
          </a:p>
          <a:p>
            <a:pPr lvl="1"/>
            <a:r>
              <a:rPr lang="en-US" sz="2800" dirty="0"/>
              <a:t>Increment or decrement a pointer using ++ or --.</a:t>
            </a: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All other operations are illegal</a:t>
            </a: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lvl="1"/>
            <a:endParaRPr 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4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8398-9820-E3A3-B443-1614638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0766-5C91-5EB8-DA32-1AAAA452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passes arguments to a function by value</a:t>
            </a:r>
          </a:p>
        </p:txBody>
      </p:sp>
    </p:spTree>
    <p:extLst>
      <p:ext uri="{BB962C8B-B14F-4D97-AF65-F5344CB8AC3E}">
        <p14:creationId xmlns:p14="http://schemas.microsoft.com/office/powerpoint/2010/main" val="378002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58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8" y="385003"/>
            <a:ext cx="10515600" cy="1325563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F72FC-57E1-7A00-15BD-71DEF4133E19}"/>
              </a:ext>
            </a:extLst>
          </p:cNvPr>
          <p:cNvGrpSpPr>
            <a:grpSpLocks/>
          </p:cNvGrpSpPr>
          <p:nvPr/>
        </p:nvGrpSpPr>
        <p:grpSpPr bwMode="auto">
          <a:xfrm>
            <a:off x="5708650" y="1848333"/>
            <a:ext cx="6483350" cy="3948113"/>
            <a:chOff x="696" y="672"/>
            <a:chExt cx="4084" cy="24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F8FC00-44D5-E418-C46B-C8633D27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0x00000000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B6A204-CE95-C5F8-437B-2A7B6057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72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0xFFFFFFFF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5F6A4-2954-B7FB-9BB8-7FA23F94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address space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C2448720-1B6E-5D33-85CB-4CFD17A96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49F4962-797D-C510-9EA9-CED95E41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3DBE6-C952-8B51-BC2D-D7117A33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program code</a:t>
              </a:r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8CCAC-3FF2-4D8E-50EC-CFF17064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0D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/>
                <a:t>static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D7009-439C-6595-8180-34D23A60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heap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EF8245-3430-0A08-27E9-B45149C5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7B587A-53BB-98CD-5835-778BB26A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stack</a:t>
              </a:r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CDC91EA3-DCBA-F654-21FA-127F8D8E0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7F9D01E9-CD67-8D68-2B02-811F260D7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FD7A0DC-6D41-673C-3536-FEF497375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2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5F3A8649-372B-7911-481C-A9F09D9C1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8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81337-F888-30F8-8172-65D7ADFB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4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altLang="en-US"/>
                <a:t>PC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94AE2A-18FC-1A34-480B-6F3E407A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04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altLang="en-US"/>
                <a:t>SP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6ADC96-F746-A577-2250-906D535D958D}"/>
              </a:ext>
            </a:extLst>
          </p:cNvPr>
          <p:cNvSpPr txBox="1"/>
          <p:nvPr/>
        </p:nvSpPr>
        <p:spPr>
          <a:xfrm>
            <a:off x="939525" y="1929305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i+1;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78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F72FC-57E1-7A00-15BD-71DEF4133E19}"/>
              </a:ext>
            </a:extLst>
          </p:cNvPr>
          <p:cNvGrpSpPr>
            <a:grpSpLocks/>
          </p:cNvGrpSpPr>
          <p:nvPr/>
        </p:nvGrpSpPr>
        <p:grpSpPr bwMode="auto">
          <a:xfrm>
            <a:off x="5469834" y="2428908"/>
            <a:ext cx="5363541" cy="3648821"/>
            <a:chOff x="696" y="672"/>
            <a:chExt cx="3983" cy="3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F8FC00-44D5-E418-C46B-C8633D27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2928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B6A204-CE95-C5F8-437B-2A7B6057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67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5F6A4-2954-B7FB-9BB8-7FA23F94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49F4962-797D-C510-9EA9-CED95E41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3407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3DBE6-C952-8B51-BC2D-D7117A33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8CCAC-3FF2-4D8E-50EC-CFF17064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D7009-439C-6595-8180-34D23A60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main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 dirty="0" err="1"/>
                <a:t>i</a:t>
              </a:r>
              <a:r>
                <a:rPr lang="en-US" altLang="en-US" dirty="0"/>
                <a:t> = 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EF8245-3430-0A08-27E9-B45149C5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7B587A-53BB-98CD-5835-778BB26A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81337-F888-30F8-8172-65D7ADFB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74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6ADC96-F746-A577-2250-906D535D958D}"/>
              </a:ext>
            </a:extLst>
          </p:cNvPr>
          <p:cNvSpPr txBox="1"/>
          <p:nvPr/>
        </p:nvSpPr>
        <p:spPr>
          <a:xfrm>
            <a:off x="1348460" y="1924764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i+1;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ABEE9-59BF-AE43-D287-53724546DB40}"/>
              </a:ext>
            </a:extLst>
          </p:cNvPr>
          <p:cNvSpPr txBox="1"/>
          <p:nvPr/>
        </p:nvSpPr>
        <p:spPr>
          <a:xfrm>
            <a:off x="780471" y="38205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8BC23-0237-6D4D-E12C-EA7C7909AC2A}"/>
              </a:ext>
            </a:extLst>
          </p:cNvPr>
          <p:cNvSpPr txBox="1"/>
          <p:nvPr/>
        </p:nvSpPr>
        <p:spPr>
          <a:xfrm>
            <a:off x="10325976" y="3644124"/>
            <a:ext cx="12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2042987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F72FC-57E1-7A00-15BD-71DEF4133E19}"/>
              </a:ext>
            </a:extLst>
          </p:cNvPr>
          <p:cNvGrpSpPr>
            <a:grpSpLocks/>
          </p:cNvGrpSpPr>
          <p:nvPr/>
        </p:nvGrpSpPr>
        <p:grpSpPr bwMode="auto">
          <a:xfrm>
            <a:off x="5469834" y="2428908"/>
            <a:ext cx="5363541" cy="3648821"/>
            <a:chOff x="696" y="672"/>
            <a:chExt cx="3983" cy="3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F8FC00-44D5-E418-C46B-C8633D27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2928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B6A204-CE95-C5F8-437B-2A7B6057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67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5F6A4-2954-B7FB-9BB8-7FA23F94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49F4962-797D-C510-9EA9-CED95E41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3407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3DBE6-C952-8B51-BC2D-D7117A33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8CCAC-3FF2-4D8E-50EC-CFF17064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D7009-439C-6595-8180-34D23A60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main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 dirty="0" err="1"/>
                <a:t>i</a:t>
              </a:r>
              <a:r>
                <a:rPr lang="en-US" altLang="en-US" dirty="0"/>
                <a:t> = 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EF8245-3430-0A08-27E9-B45149C5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7B587A-53BB-98CD-5835-778BB26A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81337-F888-30F8-8172-65D7ADFB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74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6ADC96-F746-A577-2250-906D535D958D}"/>
              </a:ext>
            </a:extLst>
          </p:cNvPr>
          <p:cNvSpPr txBox="1"/>
          <p:nvPr/>
        </p:nvSpPr>
        <p:spPr>
          <a:xfrm>
            <a:off x="1348460" y="1924764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i+1;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ABEE9-59BF-AE43-D287-53724546DB40}"/>
              </a:ext>
            </a:extLst>
          </p:cNvPr>
          <p:cNvSpPr txBox="1"/>
          <p:nvPr/>
        </p:nvSpPr>
        <p:spPr>
          <a:xfrm>
            <a:off x="568529" y="27509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8BC23-0237-6D4D-E12C-EA7C7909AC2A}"/>
              </a:ext>
            </a:extLst>
          </p:cNvPr>
          <p:cNvSpPr txBox="1"/>
          <p:nvPr/>
        </p:nvSpPr>
        <p:spPr>
          <a:xfrm>
            <a:off x="10325976" y="3644124"/>
            <a:ext cx="12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47437-B067-B1CD-20F8-384C3F2ACAB9}"/>
              </a:ext>
            </a:extLst>
          </p:cNvPr>
          <p:cNvSpPr txBox="1"/>
          <p:nvPr/>
        </p:nvSpPr>
        <p:spPr>
          <a:xfrm>
            <a:off x="5863145" y="4009251"/>
            <a:ext cx="610262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dirty="0"/>
              <a:t>increment</a:t>
            </a:r>
          </a:p>
          <a:p>
            <a:pPr algn="ctr">
              <a:spcBef>
                <a:spcPct val="10000"/>
              </a:spcBef>
            </a:pPr>
            <a:r>
              <a:rPr lang="en-US" altLang="en-US" dirty="0" err="1"/>
              <a:t>i</a:t>
            </a:r>
            <a:r>
              <a:rPr lang="en-US" altLang="en-US" dirty="0"/>
              <a:t> =  11 </a:t>
            </a:r>
          </a:p>
        </p:txBody>
      </p:sp>
    </p:spTree>
    <p:extLst>
      <p:ext uri="{BB962C8B-B14F-4D97-AF65-F5344CB8AC3E}">
        <p14:creationId xmlns:p14="http://schemas.microsoft.com/office/powerpoint/2010/main" val="2588541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F72FC-57E1-7A00-15BD-71DEF4133E19}"/>
              </a:ext>
            </a:extLst>
          </p:cNvPr>
          <p:cNvGrpSpPr>
            <a:grpSpLocks/>
          </p:cNvGrpSpPr>
          <p:nvPr/>
        </p:nvGrpSpPr>
        <p:grpSpPr bwMode="auto">
          <a:xfrm>
            <a:off x="5469834" y="2428908"/>
            <a:ext cx="5363541" cy="3648821"/>
            <a:chOff x="696" y="672"/>
            <a:chExt cx="3983" cy="3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F8FC00-44D5-E418-C46B-C8633D27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2928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B6A204-CE95-C5F8-437B-2A7B6057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67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5F6A4-2954-B7FB-9BB8-7FA23F94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49F4962-797D-C510-9EA9-CED95E41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3407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3DBE6-C952-8B51-BC2D-D7117A33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8CCAC-3FF2-4D8E-50EC-CFF17064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 err="1"/>
                <a:t>printf</a:t>
              </a:r>
              <a:r>
                <a:rPr lang="en-US" altLang="en-US" dirty="0"/>
                <a:t>(</a:t>
              </a:r>
              <a:r>
                <a:rPr lang="en-US" altLang="en-US" dirty="0" err="1"/>
                <a:t>args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D7009-439C-6595-8180-34D23A60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main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 dirty="0" err="1"/>
                <a:t>i</a:t>
              </a:r>
              <a:r>
                <a:rPr lang="en-US" altLang="en-US" dirty="0"/>
                <a:t> = 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EF8245-3430-0A08-27E9-B45149C5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7B587A-53BB-98CD-5835-778BB26A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81337-F888-30F8-8172-65D7ADFB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74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6ADC96-F746-A577-2250-906D535D958D}"/>
              </a:ext>
            </a:extLst>
          </p:cNvPr>
          <p:cNvSpPr txBox="1"/>
          <p:nvPr/>
        </p:nvSpPr>
        <p:spPr>
          <a:xfrm>
            <a:off x="1348460" y="1924764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i+1;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ABEE9-59BF-AE43-D287-53724546DB40}"/>
              </a:ext>
            </a:extLst>
          </p:cNvPr>
          <p:cNvSpPr txBox="1"/>
          <p:nvPr/>
        </p:nvSpPr>
        <p:spPr>
          <a:xfrm>
            <a:off x="776278" y="44449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8BC23-0237-6D4D-E12C-EA7C7909AC2A}"/>
              </a:ext>
            </a:extLst>
          </p:cNvPr>
          <p:cNvSpPr txBox="1"/>
          <p:nvPr/>
        </p:nvSpPr>
        <p:spPr>
          <a:xfrm>
            <a:off x="10325976" y="3644124"/>
            <a:ext cx="12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38309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8398-9820-E3A3-B443-1614638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0766-5C91-5EB8-DA32-1AAAA452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Call by 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E774D-C231-D7B1-DCB8-C4C98430BCDA}"/>
              </a:ext>
            </a:extLst>
          </p:cNvPr>
          <p:cNvSpPr txBox="1"/>
          <p:nvPr/>
        </p:nvSpPr>
        <p:spPr>
          <a:xfrm>
            <a:off x="3435677" y="2439869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#include&lt;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void increment(int *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    (*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 = (*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)+1;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 main(){</a:t>
            </a:r>
          </a:p>
          <a:p>
            <a:r>
              <a:rPr lang="en-US" dirty="0">
                <a:latin typeface="Courier" pitchFamily="2" charset="0"/>
              </a:rPr>
              <a:t>    int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10;</a:t>
            </a:r>
          </a:p>
          <a:p>
            <a:r>
              <a:rPr lang="en-US" dirty="0">
                <a:latin typeface="Courier" pitchFamily="2" charset="0"/>
              </a:rPr>
              <a:t>    increment(&amp;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%d\n",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  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Dereferencing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 x = 10;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&amp;x;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3C3362-4488-64B4-0DE1-A22D193D1855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8AD024-1F2C-1BE0-A7E8-CED92757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F0B6E7-E7D3-59F2-9B54-C1C57B66445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D7362-6909-1C6F-EB9F-742122E7B00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CA92BE-40D4-35A4-52D4-8C41CE33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0BB72D-7D25-D32B-2625-C5EA0B2472A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97F84E-BC27-6BD5-1144-362162B99708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F2201-2E4F-DD88-00CB-050A5CA4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FDE23F-AFB9-5EB6-2F38-298D17185EC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C3787-1FF5-640E-C213-E13F0516255E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EC16F3-7D77-5653-0543-8E1B7B6B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6FD392-269D-5BE8-DA50-9F3A585D4F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772C67-4387-792F-0BE3-97DDE8470B9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F2D14F-8E0B-2E2F-3EFC-1C322930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98E6C-D84A-4B81-BDAC-B37C044358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5C542-E7AF-8EDF-9EA3-6FE577D34FBC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2A4723-C146-7A62-F670-16DB9BC8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18E625-775C-F07F-8552-54A339A0975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CE21D2F-8867-534E-6374-5BC9CC7DE54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58AA36-2534-47D2-6395-5444328C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4AA4EA-5596-B428-040B-E4D9C6A9446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F63432C-8592-8CE2-DC84-B07522D2BEEE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B1BE7E-CD78-357F-A781-D4D6F1B6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5D683A-9615-0595-AF69-55E9EC49F96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115BFB-1E3F-B26D-FAD0-941CF06931E8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B99F1A-E0BD-0B0C-CDD4-7B9F1820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8E3FB7-107F-E608-E737-BD041F2B288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7811CEE-71C8-9F0A-7E43-D3136383F4E7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D78D2-9487-A49F-F50C-7D14C15D436B}"/>
              </a:ext>
            </a:extLst>
          </p:cNvPr>
          <p:cNvSpPr txBox="1"/>
          <p:nvPr/>
        </p:nvSpPr>
        <p:spPr>
          <a:xfrm>
            <a:off x="7563802" y="3315905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52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5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B193-3FCE-6E71-AEDB-EF19657A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Function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3383-3EF4-ACBF-3978-EFF89B52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Pass by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reference --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No need to copy the data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Command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line arguments</a:t>
            </a: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int main(int 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argc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, char *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argv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[])</a:t>
            </a: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&lt;program name&gt; arg0  arg1 arg2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93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754C-D3BE-A47D-BB94-2658E7A0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Character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EB0E-6776-1B34-D10D-AAC11BCE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Helpful in string manipulation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strlen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(char *s);</a:t>
            </a:r>
          </a:p>
          <a:p>
            <a:pPr marL="0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strcpy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(char *s, char *t);</a:t>
            </a:r>
          </a:p>
          <a:p>
            <a:pPr marL="0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strcmp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(char *s, char *t)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27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Dereferencing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 x = 10;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&amp;x;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(“%d\n”,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3C3362-4488-64B4-0DE1-A22D193D1855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8AD024-1F2C-1BE0-A7E8-CED92757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F0B6E7-E7D3-59F2-9B54-C1C57B66445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D7362-6909-1C6F-EB9F-742122E7B00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CA92BE-40D4-35A4-52D4-8C41CE33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0BB72D-7D25-D32B-2625-C5EA0B2472A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97F84E-BC27-6BD5-1144-362162B99708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F2201-2E4F-DD88-00CB-050A5CA4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FDE23F-AFB9-5EB6-2F38-298D17185EC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C3787-1FF5-640E-C213-E13F0516255E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EC16F3-7D77-5653-0543-8E1B7B6B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6FD392-269D-5BE8-DA50-9F3A585D4F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772C67-4387-792F-0BE3-97DDE8470B9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F2D14F-8E0B-2E2F-3EFC-1C322930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98E6C-D84A-4B81-BDAC-B37C044358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5C542-E7AF-8EDF-9EA3-6FE577D34FBC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2A4723-C146-7A62-F670-16DB9BC8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18E625-775C-F07F-8552-54A339A0975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CE21D2F-8867-534E-6374-5BC9CC7DE54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58AA36-2534-47D2-6395-5444328C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4AA4EA-5596-B428-040B-E4D9C6A9446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F63432C-8592-8CE2-DC84-B07522D2BEEE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B1BE7E-CD78-357F-A781-D4D6F1B6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5D683A-9615-0595-AF69-55E9EC49F96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115BFB-1E3F-B26D-FAD0-941CF06931E8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B99F1A-E0BD-0B0C-CDD4-7B9F1820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8E3FB7-107F-E608-E737-BD041F2B288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7811CEE-71C8-9F0A-7E43-D3136383F4E7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D78D2-9487-A49F-F50C-7D14C15D436B}"/>
              </a:ext>
            </a:extLst>
          </p:cNvPr>
          <p:cNvSpPr txBox="1"/>
          <p:nvPr/>
        </p:nvSpPr>
        <p:spPr>
          <a:xfrm>
            <a:off x="7563802" y="3315905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9634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Dereferencing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 x = 10;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&amp;x;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(“%d\n”,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++*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3C3362-4488-64B4-0DE1-A22D193D1855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8AD024-1F2C-1BE0-A7E8-CED92757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F0B6E7-E7D3-59F2-9B54-C1C57B66445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D7362-6909-1C6F-EB9F-742122E7B00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CA92BE-40D4-35A4-52D4-8C41CE33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0BB72D-7D25-D32B-2625-C5EA0B2472A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97F84E-BC27-6BD5-1144-362162B99708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F2201-2E4F-DD88-00CB-050A5CA4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11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FDE23F-AFB9-5EB6-2F38-298D17185EC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C3787-1FF5-640E-C213-E13F0516255E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EC16F3-7D77-5653-0543-8E1B7B6B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6FD392-269D-5BE8-DA50-9F3A585D4F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772C67-4387-792F-0BE3-97DDE8470B9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F2D14F-8E0B-2E2F-3EFC-1C322930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98E6C-D84A-4B81-BDAC-B37C044358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5C542-E7AF-8EDF-9EA3-6FE577D34FBC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2A4723-C146-7A62-F670-16DB9BC8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18E625-775C-F07F-8552-54A339A0975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CE21D2F-8867-534E-6374-5BC9CC7DE54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58AA36-2534-47D2-6395-5444328C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4AA4EA-5596-B428-040B-E4D9C6A9446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F63432C-8592-8CE2-DC84-B07522D2BEEE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B1BE7E-CD78-357F-A781-D4D6F1B6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5D683A-9615-0595-AF69-55E9EC49F96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115BFB-1E3F-B26D-FAD0-941CF06931E8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B99F1A-E0BD-0B0C-CDD4-7B9F1820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8E3FB7-107F-E608-E737-BD041F2B288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7811CEE-71C8-9F0A-7E43-D3136383F4E7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D78D2-9487-A49F-F50C-7D14C15D436B}"/>
              </a:ext>
            </a:extLst>
          </p:cNvPr>
          <p:cNvSpPr txBox="1"/>
          <p:nvPr/>
        </p:nvSpPr>
        <p:spPr>
          <a:xfrm>
            <a:off x="7563802" y="3315905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4142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E73-74D5-668B-3937-25A2142E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46DC-AF22-2F24-BF96-11C3B2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Dereferencing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int  x = 10;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&amp;x;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(“%d\n”,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++*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= *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ip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* 4 - 2;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dirty="0" err="1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printf</a:t>
            </a: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(“%d\n”, x);</a:t>
            </a:r>
          </a:p>
          <a:p>
            <a:pPr marL="457200" lvl="1" indent="0">
              <a:buNone/>
            </a:pP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 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3C3362-4488-64B4-0DE1-A22D193D1855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8AD024-1F2C-1BE0-A7E8-CED92757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F0B6E7-E7D3-59F2-9B54-C1C57B66445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D7362-6909-1C6F-EB9F-742122E7B00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CA92BE-40D4-35A4-52D4-8C41CE33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0BB72D-7D25-D32B-2625-C5EA0B2472A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97F84E-BC27-6BD5-1144-362162B99708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F2201-2E4F-DD88-00CB-050A5CA4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42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FDE23F-AFB9-5EB6-2F38-298D17185EC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C3787-1FF5-640E-C213-E13F0516255E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EC16F3-7D77-5653-0543-8E1B7B6B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6FD392-269D-5BE8-DA50-9F3A585D4F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772C67-4387-792F-0BE3-97DDE8470B9D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F2D14F-8E0B-2E2F-3EFC-1C322930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98E6C-D84A-4B81-BDAC-B37C04435857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5C542-E7AF-8EDF-9EA3-6FE577D34FBC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2A4723-C146-7A62-F670-16DB9BC8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18E625-775C-F07F-8552-54A339A0975F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CE21D2F-8867-534E-6374-5BC9CC7DE54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58AA36-2534-47D2-6395-5444328C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4AA4EA-5596-B428-040B-E4D9C6A9446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F63432C-8592-8CE2-DC84-B07522D2BEEE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B1BE7E-CD78-357F-A781-D4D6F1B6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5D683A-9615-0595-AF69-55E9EC49F96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115BFB-1E3F-B26D-FAD0-941CF06931E8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B99F1A-E0BD-0B0C-CDD4-7B9F1820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8E3FB7-107F-E608-E737-BD041F2B288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7811CEE-71C8-9F0A-7E43-D3136383F4E7}"/>
              </a:ext>
            </a:extLst>
          </p:cNvPr>
          <p:cNvSpPr txBox="1"/>
          <p:nvPr/>
        </p:nvSpPr>
        <p:spPr>
          <a:xfrm>
            <a:off x="7519014" y="5104372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D78D2-9487-A49F-F50C-7D14C15D436B}"/>
              </a:ext>
            </a:extLst>
          </p:cNvPr>
          <p:cNvSpPr txBox="1"/>
          <p:nvPr/>
        </p:nvSpPr>
        <p:spPr>
          <a:xfrm>
            <a:off x="7563802" y="3315905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195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A8B-4190-3793-DCC4-6268CCC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0AAF-02F5-7667-39BD-C7A3E0E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are strongly related</a:t>
            </a:r>
          </a:p>
          <a:p>
            <a:pPr marL="457200" lvl="1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a[5];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12EDF-DE86-E167-000C-DE1A984C63F3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B3CF02-C362-FD7B-5750-F676D16F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C1AAC9-C5EC-36E7-A625-91084326C8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17AEF-2FB8-AE39-B0F1-C1F1CA87308C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C53231-A277-B937-045F-B83F7E98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AF372-39B4-BC02-4185-A8FB9A428640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3766FF-8014-66C2-BF4E-DE389CF9E2F2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A4A822-3A4C-7538-FBD5-990680416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0F5027-44EB-A238-577E-8FA8605F795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11945-D542-355B-1C40-A0BB8A55AA36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402CDF-E44A-E1C6-6135-1B5A7B62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B9928C-14CE-FB14-14A8-22F30DAEBF99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921D27-4F61-8794-7F1D-650599887806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2DB5CF-5F2A-268D-9673-8FE42420F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4BC89C-A722-5367-4BAF-9DC0B24C1A8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20BA9F-5A28-06F9-2A8A-0D72B131812B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3CD469-889A-6DDA-CCF4-9B31243E7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988DF1-59EE-3386-9F7E-C15A2C36E240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93D739-0FDC-29F9-C7B9-DB5EF6866D40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B75DD4-27A4-502F-1768-517B8B6B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37FE35-B272-0AAA-2C83-B7DAA9B443C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76B800-886B-3F83-67DD-7D545C204456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6F0106-3AB4-8530-FCF9-23FA1E28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A45A97-E139-A643-1FFD-0EA64BB8B92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7AB6D7-0B59-B29A-23A8-C322D7D87DA4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81760-F3C2-3F8D-D339-EE35C63C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89F8F6-6AA3-F0F1-6DA2-FEA9DD83508A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9E94010-D154-5FB9-F313-A226D563B3B9}"/>
              </a:ext>
            </a:extLst>
          </p:cNvPr>
          <p:cNvSpPr txBox="1"/>
          <p:nvPr/>
        </p:nvSpPr>
        <p:spPr>
          <a:xfrm>
            <a:off x="7410481" y="2589548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a[4]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B0838D-3F7C-0E8C-5718-FD9C40CC2798}"/>
              </a:ext>
            </a:extLst>
          </p:cNvPr>
          <p:cNvSpPr txBox="1"/>
          <p:nvPr/>
        </p:nvSpPr>
        <p:spPr>
          <a:xfrm>
            <a:off x="7399745" y="4035619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5546EA-DCB7-1E85-D667-2E0ACF71B99A}"/>
              </a:ext>
            </a:extLst>
          </p:cNvPr>
          <p:cNvSpPr txBox="1"/>
          <p:nvPr/>
        </p:nvSpPr>
        <p:spPr>
          <a:xfrm>
            <a:off x="7399744" y="3672381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A309D6-3552-7317-33AB-B453B6D969A0}"/>
              </a:ext>
            </a:extLst>
          </p:cNvPr>
          <p:cNvSpPr txBox="1"/>
          <p:nvPr/>
        </p:nvSpPr>
        <p:spPr>
          <a:xfrm>
            <a:off x="7767492" y="29588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620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A8B-4190-3793-DCC4-6268CCC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0AAF-02F5-7667-39BD-C7A3E0E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and arrays are strongly related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a[5];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 *pa;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 = &amp;a[0]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C9DB59-92C4-9619-F1BC-CFFCC4A5E99F}"/>
              </a:ext>
            </a:extLst>
          </p:cNvPr>
          <p:cNvGrpSpPr/>
          <p:nvPr/>
        </p:nvGrpSpPr>
        <p:grpSpPr>
          <a:xfrm>
            <a:off x="8400288" y="2943074"/>
            <a:ext cx="3274874" cy="372831"/>
            <a:chOff x="7837073" y="2315471"/>
            <a:chExt cx="3274874" cy="37283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55DDF4-D332-5EF3-AD3D-2EFD88E8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3" y="2318971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C72287-D124-2208-3D2E-4624464DF35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DE4EEE-9055-01B2-93D3-453CE6EEC4D8}"/>
              </a:ext>
            </a:extLst>
          </p:cNvPr>
          <p:cNvGrpSpPr/>
          <p:nvPr/>
        </p:nvGrpSpPr>
        <p:grpSpPr>
          <a:xfrm>
            <a:off x="8400286" y="2567767"/>
            <a:ext cx="3274875" cy="369332"/>
            <a:chOff x="7837073" y="2315471"/>
            <a:chExt cx="3274875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E2D96B-7D77-0697-2537-2A677266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116382-0AD1-31E0-134E-00FFC72E46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E2E6E9-FB08-BC1B-C664-0C5AC4698DFD}"/>
              </a:ext>
            </a:extLst>
          </p:cNvPr>
          <p:cNvGrpSpPr/>
          <p:nvPr/>
        </p:nvGrpSpPr>
        <p:grpSpPr>
          <a:xfrm>
            <a:off x="8400289" y="3306431"/>
            <a:ext cx="3274875" cy="369332"/>
            <a:chOff x="7837073" y="2315471"/>
            <a:chExt cx="3274875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3DBC04-9174-0654-0A11-E5EB1B81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5188B1-E17E-92AF-3ECF-BD3BC1E57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FF08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5F88EE7-915C-0C32-9238-A411A74A3B6A}"/>
              </a:ext>
            </a:extLst>
          </p:cNvPr>
          <p:cNvGrpSpPr/>
          <p:nvPr/>
        </p:nvGrpSpPr>
        <p:grpSpPr>
          <a:xfrm>
            <a:off x="8400289" y="3666288"/>
            <a:ext cx="3274875" cy="369332"/>
            <a:chOff x="7837073" y="2315471"/>
            <a:chExt cx="3274875" cy="3693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84FBC1-B8FB-B549-BE6D-AD04707E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DBF13F-26A1-E1C2-EEA6-2107B921B2A3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72AD27-BABB-711E-0C76-D74BF325382E}"/>
              </a:ext>
            </a:extLst>
          </p:cNvPr>
          <p:cNvGrpSpPr/>
          <p:nvPr/>
        </p:nvGrpSpPr>
        <p:grpSpPr>
          <a:xfrm>
            <a:off x="8400286" y="1825625"/>
            <a:ext cx="3274875" cy="369332"/>
            <a:chOff x="7837073" y="2315471"/>
            <a:chExt cx="3274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621B26-62F3-6EFC-29F1-1F703862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C08AE2-C7FE-C7C6-B9A3-0343416EE1D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FF18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2940A8-EC54-E908-303D-088EFEC29C39}"/>
              </a:ext>
            </a:extLst>
          </p:cNvPr>
          <p:cNvGrpSpPr/>
          <p:nvPr/>
        </p:nvGrpSpPr>
        <p:grpSpPr>
          <a:xfrm>
            <a:off x="8400290" y="4035619"/>
            <a:ext cx="3274875" cy="369332"/>
            <a:chOff x="7837073" y="2315471"/>
            <a:chExt cx="3274875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90D3A7-96B8-127B-01FC-032B040C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AA56FD-04CE-8E65-9E37-7A28F64FA295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FF00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D80D57-22BD-4E53-D9C1-639E5D11D052}"/>
              </a:ext>
            </a:extLst>
          </p:cNvPr>
          <p:cNvGrpSpPr/>
          <p:nvPr/>
        </p:nvGrpSpPr>
        <p:grpSpPr>
          <a:xfrm>
            <a:off x="8400286" y="2193698"/>
            <a:ext cx="3274875" cy="369332"/>
            <a:chOff x="7837073" y="2315471"/>
            <a:chExt cx="3274875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1B90EE-CA3E-E17D-418D-ECC5ED15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7F8DA3-A258-E097-81B8-3F692E0C493C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FF14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2C1FDB-F0A1-80E7-6303-C789A49A586C}"/>
              </a:ext>
            </a:extLst>
          </p:cNvPr>
          <p:cNvGrpSpPr/>
          <p:nvPr/>
        </p:nvGrpSpPr>
        <p:grpSpPr>
          <a:xfrm>
            <a:off x="8400286" y="4735040"/>
            <a:ext cx="3274875" cy="369332"/>
            <a:chOff x="7837073" y="2315471"/>
            <a:chExt cx="3274875" cy="36933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D1E07E-E67D-636C-C789-8CB7DC03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34C644-7782-E325-4702-8EC88316E668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D7F6ABB-BB62-75C5-3913-A58CA56CF35E}"/>
              </a:ext>
            </a:extLst>
          </p:cNvPr>
          <p:cNvGrpSpPr/>
          <p:nvPr/>
        </p:nvGrpSpPr>
        <p:grpSpPr>
          <a:xfrm>
            <a:off x="8400286" y="5106953"/>
            <a:ext cx="3274875" cy="369332"/>
            <a:chOff x="7837073" y="2315471"/>
            <a:chExt cx="3274875" cy="36933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F83BCC-6E97-39C6-25C6-A581949EE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74" y="2315472"/>
              <a:ext cx="3274874" cy="369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altLang="en-US" dirty="0"/>
                <a:t>FF00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11F9AC-247C-5DEE-8B82-09DFE940299B}"/>
                </a:ext>
              </a:extLst>
            </p:cNvPr>
            <p:cNvSpPr txBox="1"/>
            <p:nvPr/>
          </p:nvSpPr>
          <p:spPr>
            <a:xfrm>
              <a:off x="7837073" y="2315471"/>
              <a:ext cx="7702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6000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969C112-4AFE-A11A-4252-F8EF170C7730}"/>
              </a:ext>
            </a:extLst>
          </p:cNvPr>
          <p:cNvSpPr txBox="1"/>
          <p:nvPr/>
        </p:nvSpPr>
        <p:spPr>
          <a:xfrm>
            <a:off x="7410481" y="2589548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a[4]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A96F70-49FA-CDAD-8CDC-648BBFD009B4}"/>
              </a:ext>
            </a:extLst>
          </p:cNvPr>
          <p:cNvSpPr txBox="1"/>
          <p:nvPr/>
        </p:nvSpPr>
        <p:spPr>
          <a:xfrm>
            <a:off x="7399745" y="4035619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467531-AA1D-A7BC-DAC7-8C2E40468497}"/>
              </a:ext>
            </a:extLst>
          </p:cNvPr>
          <p:cNvSpPr txBox="1"/>
          <p:nvPr/>
        </p:nvSpPr>
        <p:spPr>
          <a:xfrm>
            <a:off x="7399744" y="3672381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1E23C3-2C84-D807-2958-A603E58E30CE}"/>
              </a:ext>
            </a:extLst>
          </p:cNvPr>
          <p:cNvSpPr txBox="1"/>
          <p:nvPr/>
        </p:nvSpPr>
        <p:spPr>
          <a:xfrm>
            <a:off x="7767492" y="29588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45F258-FDF3-B359-EEB8-E5DACD3BADF5}"/>
              </a:ext>
            </a:extLst>
          </p:cNvPr>
          <p:cNvSpPr txBox="1"/>
          <p:nvPr/>
        </p:nvSpPr>
        <p:spPr>
          <a:xfrm>
            <a:off x="7399744" y="5091114"/>
            <a:ext cx="735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277560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1364</Words>
  <Application>Microsoft Macintosh PowerPoint</Application>
  <PresentationFormat>Widescreen</PresentationFormat>
  <Paragraphs>409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CMU SANS SERIF MEDIUM</vt:lpstr>
      <vt:lpstr>CMU SANS SERIF MEDIUM</vt:lpstr>
      <vt:lpstr>Courier</vt:lpstr>
      <vt:lpstr>Courier New</vt:lpstr>
      <vt:lpstr>Office Theme</vt:lpstr>
      <vt:lpstr>Pointer Declarations</vt:lpstr>
      <vt:lpstr>Pointer Declarations</vt:lpstr>
      <vt:lpstr>Using a Pointer</vt:lpstr>
      <vt:lpstr>Using a Pointer</vt:lpstr>
      <vt:lpstr>Using a Pointer</vt:lpstr>
      <vt:lpstr>Using a Pointer</vt:lpstr>
      <vt:lpstr>Demo</vt:lpstr>
      <vt:lpstr>Pointers and Arrays </vt:lpstr>
      <vt:lpstr>Pointers and Arrays </vt:lpstr>
      <vt:lpstr>Pointers and Arrays </vt:lpstr>
      <vt:lpstr>Pointers and Arrays </vt:lpstr>
      <vt:lpstr>Pointers and Arrays </vt:lpstr>
      <vt:lpstr>Demo</vt:lpstr>
      <vt:lpstr>Character Pointers for String Manipulation </vt:lpstr>
      <vt:lpstr>Character Pointers for String Manipulation </vt:lpstr>
      <vt:lpstr>Demo</vt:lpstr>
      <vt:lpstr>Pointer Arrays</vt:lpstr>
      <vt:lpstr>Pointer vs Multidimensional Arrays</vt:lpstr>
      <vt:lpstr>Demo</vt:lpstr>
      <vt:lpstr>Address Arithmetic</vt:lpstr>
      <vt:lpstr>Address Arithmetic</vt:lpstr>
      <vt:lpstr>Demo</vt:lpstr>
      <vt:lpstr>Pointers and Function Arguments</vt:lpstr>
      <vt:lpstr>Demo</vt:lpstr>
      <vt:lpstr>Memory Organization</vt:lpstr>
      <vt:lpstr>Memory Organization</vt:lpstr>
      <vt:lpstr>Memory Organization</vt:lpstr>
      <vt:lpstr>Memory Organization</vt:lpstr>
      <vt:lpstr>Pointers and Function Arguments</vt:lpstr>
      <vt:lpstr>Demo</vt:lpstr>
      <vt:lpstr>Pointers and Function Arguments</vt:lpstr>
      <vt:lpstr>Demo</vt:lpstr>
      <vt:lpstr>Character Pointers &amp; Functions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Md Tanvir Arafin</dc:creator>
  <cp:lastModifiedBy>Mr. Md Tanvir Arafin</cp:lastModifiedBy>
  <cp:revision>4</cp:revision>
  <dcterms:created xsi:type="dcterms:W3CDTF">2022-04-13T14:59:53Z</dcterms:created>
  <dcterms:modified xsi:type="dcterms:W3CDTF">2022-04-14T04:12:06Z</dcterms:modified>
</cp:coreProperties>
</file>