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74" r:id="rId7"/>
    <p:sldId id="259"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2/25/2016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2/25/2016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2/25/2016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2/25/2016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2/25/2016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914400"/>
            <a:ext cx="7754560" cy="923330"/>
          </a:xfrm>
          <a:prstGeom prst="rect">
            <a:avLst/>
          </a:prstGeom>
          <a:noFill/>
        </p:spPr>
        <p:txBody>
          <a:bodyPr wrap="non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Cultivation of viruses:</a:t>
            </a:r>
            <a:endParaRPr lang="en-US"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Rectangle 4"/>
          <p:cNvSpPr/>
          <p:nvPr/>
        </p:nvSpPr>
        <p:spPr>
          <a:xfrm>
            <a:off x="1676400" y="2286000"/>
            <a:ext cx="643855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 typeface="Wingdings" pitchFamily="2" charset="2"/>
              <a:buChar char="Ø"/>
            </a:pP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 vivo/ In vitro </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4572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Why sub culturing..?</a:t>
            </a:r>
          </a:p>
        </p:txBody>
      </p:sp>
      <p:sp>
        <p:nvSpPr>
          <p:cNvPr id="3" name="Rectangle 3"/>
          <p:cNvSpPr txBox="1">
            <a:spLocks noChangeArrowheads="1"/>
          </p:cNvSpPr>
          <p:nvPr/>
        </p:nvSpPr>
        <p:spPr>
          <a:xfrm>
            <a:off x="762000" y="1676400"/>
            <a:ext cx="7772400" cy="4114800"/>
          </a:xfrm>
          <a:prstGeom prst="rect">
            <a:avLst/>
          </a:prstGeom>
        </p:spPr>
        <p:txBody>
          <a:bodyPr/>
          <a:lstStyle/>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Once the available substrate surface is covered by cells (a confluent culture) growth slows &amp; ceases.</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Cells to be kept in healthy &amp; in growing state have to be sub-cultured or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passaged</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It’s the passage of cells when they reach to 80-90%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confluency</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flask/dishes/plates</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Enzyme such as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trypsin</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dipase</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collagenase</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combination with EDTA breaks the cellular glue that attached the cells to the surface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DELL\Desktop\invitro\slide_14.jpg"/>
          <p:cNvPicPr>
            <a:picLocks noChangeAspect="1" noChangeArrowheads="1"/>
          </p:cNvPicPr>
          <p:nvPr/>
        </p:nvPicPr>
        <p:blipFill>
          <a:blip r:embed="rId2"/>
          <a:srcRect/>
          <a:stretch>
            <a:fillRect/>
          </a:stretch>
        </p:blipFill>
        <p:spPr bwMode="auto">
          <a:xfrm>
            <a:off x="0" y="0"/>
            <a:ext cx="9144000" cy="4800600"/>
          </a:xfrm>
          <a:prstGeom prst="rect">
            <a:avLst/>
          </a:prstGeom>
          <a:noFill/>
        </p:spPr>
      </p:pic>
      <p:pic>
        <p:nvPicPr>
          <p:cNvPr id="20483" name="Picture 3" descr="C:\Users\DELL\Desktop\invitro\cell_culture-trypsin_subculture_procedure.png"/>
          <p:cNvPicPr>
            <a:picLocks noChangeAspect="1" noChangeArrowheads="1"/>
          </p:cNvPicPr>
          <p:nvPr/>
        </p:nvPicPr>
        <p:blipFill>
          <a:blip r:embed="rId3"/>
          <a:srcRect/>
          <a:stretch>
            <a:fillRect/>
          </a:stretch>
        </p:blipFill>
        <p:spPr bwMode="auto">
          <a:xfrm>
            <a:off x="0" y="4686691"/>
            <a:ext cx="9144000" cy="2171309"/>
          </a:xfrm>
          <a:prstGeom prst="rect">
            <a:avLst/>
          </a:prstGeom>
          <a:noFill/>
        </p:spPr>
      </p:pic>
      <p:cxnSp>
        <p:nvCxnSpPr>
          <p:cNvPr id="7" name="Straight Connector 6"/>
          <p:cNvCxnSpPr/>
          <p:nvPr/>
        </p:nvCxnSpPr>
        <p:spPr>
          <a:xfrm>
            <a:off x="0" y="464820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4572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00200" y="533400"/>
            <a:ext cx="2590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5334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accent4">
                    <a:lumMod val="40000"/>
                    <a:lumOff val="6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Suspension cells</a:t>
            </a:r>
          </a:p>
        </p:txBody>
      </p:sp>
      <p:cxnSp>
        <p:nvCxnSpPr>
          <p:cNvPr id="4" name="Straight Connector 3"/>
          <p:cNvCxnSpPr/>
          <p:nvPr/>
        </p:nvCxnSpPr>
        <p:spPr>
          <a:xfrm>
            <a:off x="2286000" y="12954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86000" y="1371600"/>
            <a:ext cx="396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228600" y="3276600"/>
            <a:ext cx="5029200" cy="28194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Easier to passage as no need to detach them</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 the suspension cells reach to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confluency</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Asceptically</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remove 1/3</a:t>
            </a:r>
            <a:r>
              <a:rPr kumimoji="0" lang="en-US" sz="2400" b="0" i="0" u="none" strike="noStrike" kern="1200" cap="none" spc="0" normalizeH="0" baseline="30000" noProof="0" dirty="0" smtClean="0">
                <a:ln>
                  <a:noFill/>
                </a:ln>
                <a:solidFill>
                  <a:schemeClr val="tx1"/>
                </a:solidFill>
                <a:effectLst/>
                <a:uLnTx/>
                <a:uFillTx/>
                <a:latin typeface="Times New Roman" pitchFamily="18" charset="0"/>
                <a:cs typeface="Times New Roman" pitchFamily="18" charset="0"/>
              </a:rPr>
              <a:t>rd</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medium</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Replaced with the same amount of pre-warmed medium</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21506" name="Picture 2" descr="C:\Users\DELL\Desktop\invitro\suspension-culture-systems-250x250.jpg"/>
          <p:cNvPicPr>
            <a:picLocks noChangeAspect="1" noChangeArrowheads="1"/>
          </p:cNvPicPr>
          <p:nvPr/>
        </p:nvPicPr>
        <p:blipFill>
          <a:blip r:embed="rId2"/>
          <a:srcRect/>
          <a:stretch>
            <a:fillRect/>
          </a:stretch>
        </p:blipFill>
        <p:spPr bwMode="auto">
          <a:xfrm>
            <a:off x="5410200" y="2819400"/>
            <a:ext cx="3530600" cy="3810000"/>
          </a:xfrm>
          <a:prstGeom prst="rect">
            <a:avLst/>
          </a:prstGeom>
          <a:noFill/>
        </p:spPr>
      </p:pic>
      <p:sp>
        <p:nvSpPr>
          <p:cNvPr id="10" name="Rectangle 9"/>
          <p:cNvSpPr/>
          <p:nvPr/>
        </p:nvSpPr>
        <p:spPr>
          <a:xfrm>
            <a:off x="457200" y="1524000"/>
            <a:ext cx="7924800" cy="1569660"/>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Suspension culture is a type of culture in which single cells or small aggregates of cells multiply while suspended in agitated liquid medium. It is also referred to as cell culture or cell suspension culture</a:t>
            </a:r>
            <a:r>
              <a:rPr lang="en-US" sz="2400" dirty="0" smtClean="0"/>
              <a: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04800"/>
            <a:ext cx="54102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Cryopreservation</a:t>
            </a:r>
            <a:endParaRPr lang="en-US" sz="4000" dirty="0">
              <a:latin typeface="Times New Roman" pitchFamily="18" charset="0"/>
              <a:cs typeface="Times New Roman" pitchFamily="18" charset="0"/>
            </a:endParaRPr>
          </a:p>
        </p:txBody>
      </p:sp>
      <p:sp>
        <p:nvSpPr>
          <p:cNvPr id="5" name="Rectangle 4"/>
          <p:cNvSpPr/>
          <p:nvPr/>
        </p:nvSpPr>
        <p:spPr>
          <a:xfrm>
            <a:off x="304800" y="1447800"/>
            <a:ext cx="5638800" cy="461665"/>
          </a:xfrm>
          <a:prstGeom prst="rect">
            <a:avLst/>
          </a:prstGeom>
        </p:spPr>
        <p:txBody>
          <a:bodyPr wrap="square">
            <a:spAutoFit/>
          </a:bodyPr>
          <a:lstStyle/>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22530" name="Rectangle 2"/>
          <p:cNvSpPr>
            <a:spLocks noChangeArrowheads="1"/>
          </p:cNvSpPr>
          <p:nvPr/>
        </p:nvSpPr>
        <p:spPr bwMode="auto">
          <a:xfrm>
            <a:off x="228600" y="1066800"/>
            <a:ext cx="5715000" cy="38472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Cryopreservation or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cryoconservation</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a process where cells, whole tissues, or any other substances susceptible to damage caused by chemical reactivity or time are preserved by cooling to sub-zero temperatures. At low enough temperatures, any enzymatic or chemical activity which might cause damage to the material in question is effectively stopped.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31" name="Picture 3" descr="C:\Users\DELL\Desktop\invitro\Liquid_nitrogen_tank.JPG"/>
          <p:cNvPicPr>
            <a:picLocks noChangeAspect="1" noChangeArrowheads="1"/>
          </p:cNvPicPr>
          <p:nvPr/>
        </p:nvPicPr>
        <p:blipFill>
          <a:blip r:embed="rId2"/>
          <a:srcRect/>
          <a:stretch>
            <a:fillRect/>
          </a:stretch>
        </p:blipFill>
        <p:spPr bwMode="auto">
          <a:xfrm>
            <a:off x="5867400" y="1295400"/>
            <a:ext cx="3022600" cy="5334000"/>
          </a:xfrm>
          <a:prstGeom prst="rect">
            <a:avLst/>
          </a:prstGeom>
          <a:noFill/>
        </p:spPr>
      </p:pic>
      <p:pic>
        <p:nvPicPr>
          <p:cNvPr id="10" name="Picture 4" descr="oho"/>
          <p:cNvPicPr>
            <a:picLocks noChangeAspect="1" noChangeArrowheads="1"/>
          </p:cNvPicPr>
          <p:nvPr/>
        </p:nvPicPr>
        <p:blipFill>
          <a:blip r:embed="rId3"/>
          <a:srcRect/>
          <a:stretch>
            <a:fillRect/>
          </a:stretch>
        </p:blipFill>
        <p:spPr bwMode="auto">
          <a:xfrm>
            <a:off x="1905000" y="4876800"/>
            <a:ext cx="3886200" cy="1981200"/>
          </a:xfrm>
          <a:prstGeom prst="rect">
            <a:avLst/>
          </a:prstGeom>
          <a:noFill/>
          <a:ln w="9525">
            <a:noFill/>
            <a:miter lim="800000"/>
            <a:headEnd/>
            <a:tailEnd/>
          </a:ln>
        </p:spPr>
      </p:pic>
      <p:cxnSp>
        <p:nvCxnSpPr>
          <p:cNvPr id="12" name="Straight Connector 11"/>
          <p:cNvCxnSpPr/>
          <p:nvPr/>
        </p:nvCxnSpPr>
        <p:spPr>
          <a:xfrm>
            <a:off x="2514600" y="990600"/>
            <a:ext cx="3429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0" y="4572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Cell viability</a:t>
            </a:r>
          </a:p>
        </p:txBody>
      </p:sp>
      <p:sp>
        <p:nvSpPr>
          <p:cNvPr id="3" name="Rectangle 3"/>
          <p:cNvSpPr txBox="1">
            <a:spLocks noChangeArrowheads="1"/>
          </p:cNvSpPr>
          <p:nvPr/>
        </p:nvSpPr>
        <p:spPr>
          <a:xfrm>
            <a:off x="152400" y="1219200"/>
            <a:ext cx="7848600" cy="50292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Cell viability is determined by staining the cells with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trypan</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blue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trypan</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blue dye is permeable to non-viable cells or death cells whereas it is impermeable to this dye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Stain the cells with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trypan</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dye and load to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haemocytometer</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and calculate % of viable cells</a:t>
            </a:r>
          </a:p>
          <a:p>
            <a:pPr marL="292100" marR="0" lvl="0" indent="-292100" algn="l" defTabSz="914400" rtl="0" eaLnBrk="1" fontAlgn="auto" latinLnBrk="0" hangingPunct="1">
              <a:lnSpc>
                <a:spcPct val="100000"/>
              </a:lnSpc>
              <a:spcBef>
                <a:spcPts val="0"/>
              </a:spcBef>
              <a:spcAft>
                <a:spcPts val="0"/>
              </a:spcAft>
              <a:buClr>
                <a:schemeClr val="accent1"/>
              </a:buClr>
              <a:buSzPct val="70000"/>
              <a:buFontTx/>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 of viable cells= No. of unstained cells x 100</a:t>
            </a:r>
          </a:p>
          <a:p>
            <a:pPr marL="292100" marR="0" lvl="0" indent="-292100" algn="l" defTabSz="914400" rtl="0" eaLnBrk="1" fontAlgn="auto" latinLnBrk="0" hangingPunct="1">
              <a:lnSpc>
                <a:spcPct val="100000"/>
              </a:lnSpc>
              <a:spcBef>
                <a:spcPts val="0"/>
              </a:spcBef>
              <a:spcAft>
                <a:spcPts val="0"/>
              </a:spcAft>
              <a:buClr>
                <a:schemeClr val="accent1"/>
              </a:buClr>
              <a:buSzPct val="70000"/>
              <a:buFontTx/>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total no. of cells</a:t>
            </a:r>
          </a:p>
          <a:p>
            <a:pPr marL="292100" marR="0" lvl="0" indent="-292100" algn="l" defTabSz="914400" rtl="0" eaLnBrk="1" fontAlgn="auto" latinLnBrk="0" hangingPunct="1">
              <a:lnSpc>
                <a:spcPct val="100000"/>
              </a:lnSpc>
              <a:spcBef>
                <a:spcPts val="0"/>
              </a:spcBef>
              <a:spcAft>
                <a:spcPts val="0"/>
              </a:spcAft>
              <a:buClr>
                <a:schemeClr val="accent1"/>
              </a:buClr>
              <a:buSzPct val="70000"/>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5602" name="Picture 2" descr="C:\Users\DELL\Desktop\invitro\image.jpg"/>
          <p:cNvPicPr>
            <a:picLocks noChangeAspect="1" noChangeArrowheads="1"/>
          </p:cNvPicPr>
          <p:nvPr/>
        </p:nvPicPr>
        <p:blipFill>
          <a:blip r:embed="rId2"/>
          <a:srcRect/>
          <a:stretch>
            <a:fillRect/>
          </a:stretch>
        </p:blipFill>
        <p:spPr bwMode="auto">
          <a:xfrm rot="5400000">
            <a:off x="1257300" y="3695700"/>
            <a:ext cx="2133600" cy="4191000"/>
          </a:xfrm>
          <a:prstGeom prst="rect">
            <a:avLst/>
          </a:prstGeom>
          <a:noFill/>
        </p:spPr>
      </p:pic>
      <p:pic>
        <p:nvPicPr>
          <p:cNvPr id="25603" name="Picture 3" descr="C:\Users\DELL\Desktop\invitro\0890-3670-050314-28-1-2.jpg"/>
          <p:cNvPicPr>
            <a:picLocks noChangeAspect="1" noChangeArrowheads="1"/>
          </p:cNvPicPr>
          <p:nvPr/>
        </p:nvPicPr>
        <p:blipFill>
          <a:blip r:embed="rId3"/>
          <a:srcRect/>
          <a:stretch>
            <a:fillRect/>
          </a:stretch>
        </p:blipFill>
        <p:spPr bwMode="auto">
          <a:xfrm>
            <a:off x="4495800" y="4705350"/>
            <a:ext cx="4419600" cy="2152650"/>
          </a:xfrm>
          <a:prstGeom prst="rect">
            <a:avLst/>
          </a:prstGeom>
          <a:noFill/>
        </p:spPr>
      </p:pic>
      <p:cxnSp>
        <p:nvCxnSpPr>
          <p:cNvPr id="7" name="Straight Connector 6"/>
          <p:cNvCxnSpPr/>
          <p:nvPr/>
        </p:nvCxnSpPr>
        <p:spPr>
          <a:xfrm>
            <a:off x="3200400" y="1219200"/>
            <a:ext cx="2819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3810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Common cell lines</a:t>
            </a:r>
          </a:p>
        </p:txBody>
      </p:sp>
      <p:sp>
        <p:nvSpPr>
          <p:cNvPr id="3" name="Rectangle 3"/>
          <p:cNvSpPr txBox="1">
            <a:spLocks noChangeArrowheads="1"/>
          </p:cNvSpPr>
          <p:nvPr/>
        </p:nvSpPr>
        <p:spPr>
          <a:xfrm>
            <a:off x="762000" y="1752600"/>
            <a:ext cx="7772400" cy="41148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Human cell lines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-MCF-7               breast cancer</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HL 60                   Leukemia</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HEK-293             Human embryonic kidney</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HeLa</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Henrietta lacks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Primary cell lines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Vero             African green monkey kidney epithelial cells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Cos-7              African green monkey kidney cells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And others such as CHO from hamster, sf9 &amp; sf21 from insect cells</a:t>
            </a:r>
          </a:p>
          <a:p>
            <a:pPr marL="292100" marR="0" lvl="0" indent="-292100" algn="l" defTabSz="914400" rtl="0" eaLnBrk="1" fontAlgn="auto" latinLnBrk="0" hangingPunct="1">
              <a:lnSpc>
                <a:spcPct val="100000"/>
              </a:lnSpc>
              <a:spcBef>
                <a:spcPts val="0"/>
              </a:spcBef>
              <a:spcAft>
                <a:spcPts val="0"/>
              </a:spcAft>
              <a:buClr>
                <a:schemeClr val="accent1"/>
              </a:buClr>
              <a:buSzPct val="70000"/>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p:txBody>
      </p:sp>
      <p:cxnSp>
        <p:nvCxnSpPr>
          <p:cNvPr id="5" name="Straight Connector 4"/>
          <p:cNvCxnSpPr/>
          <p:nvPr/>
        </p:nvCxnSpPr>
        <p:spPr>
          <a:xfrm>
            <a:off x="2438400" y="1143000"/>
            <a:ext cx="434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228600"/>
            <a:ext cx="7772400" cy="1143000"/>
          </a:xfrm>
          <a:prstGeom prst="rect">
            <a:avLst/>
          </a:prstGeom>
        </p:spPr>
        <p:txBody>
          <a:bodyPr/>
          <a:lstStyle/>
          <a:p>
            <a:pPr marL="54864" marR="0" lvl="0" indent="0"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Why is cell culture used for?</a:t>
            </a:r>
          </a:p>
        </p:txBody>
      </p:sp>
      <p:sp>
        <p:nvSpPr>
          <p:cNvPr id="3" name="Rectangle 3"/>
          <p:cNvSpPr txBox="1">
            <a:spLocks noChangeArrowheads="1"/>
          </p:cNvSpPr>
          <p:nvPr/>
        </p:nvSpPr>
        <p:spPr>
          <a:xfrm>
            <a:off x="304800" y="1143000"/>
            <a:ext cx="8610600" cy="4953000"/>
          </a:xfrm>
          <a:prstGeom prst="rect">
            <a:avLst/>
          </a:prstGeom>
        </p:spPr>
        <p:txBody>
          <a:bodyPr/>
          <a:lstStyle/>
          <a:p>
            <a:pPr marL="292100" marR="0" lvl="0" indent="-292100" algn="l" defTabSz="914400" rtl="0" eaLnBrk="1" fontAlgn="auto" latinLnBrk="0" hangingPunct="1">
              <a:lnSpc>
                <a:spcPct val="80000"/>
              </a:lnSpc>
              <a:spcBef>
                <a:spcPts val="0"/>
              </a:spcBef>
              <a:spcAft>
                <a:spcPts val="0"/>
              </a:spcAft>
              <a:buClr>
                <a:schemeClr val="accent1"/>
              </a:buClr>
              <a:buSzPct val="70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Areas where cell culture technology is currently  playing a major role.</a:t>
            </a:r>
          </a:p>
          <a:p>
            <a:pPr marL="292100" marR="0" lvl="0" indent="-292100" algn="l" defTabSz="914400" rtl="0" eaLnBrk="1" fontAlgn="auto" latinLnBrk="0" hangingPunct="1">
              <a:lnSpc>
                <a:spcPct val="80000"/>
              </a:lnSpc>
              <a:spcBef>
                <a:spcPts val="0"/>
              </a:spcBef>
              <a:spcAft>
                <a:spcPts val="0"/>
              </a:spcAft>
              <a:buClr>
                <a:schemeClr val="accent1"/>
              </a:buClr>
              <a:buSzPct val="70000"/>
              <a:buFontTx/>
              <a:buNone/>
              <a:tabLst/>
              <a:defRPr/>
            </a:pPr>
            <a:endParaRPr kumimoji="0" lang="en-US" sz="2800" b="0" i="0" u="sng" strike="noStrike" kern="1200" cap="none" spc="0" normalizeH="0" baseline="0" noProof="0" dirty="0" smtClean="0">
              <a:ln>
                <a:noFill/>
              </a:ln>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80000"/>
              </a:lnSpc>
              <a:spcBef>
                <a:spcPts val="0"/>
              </a:spcBef>
              <a:spcAft>
                <a:spcPts val="0"/>
              </a:spcAft>
              <a:buClr>
                <a:schemeClr val="tx1"/>
              </a:buClr>
              <a:buSzPct val="70000"/>
              <a:buFont typeface="Wingdings 2"/>
              <a:buChar char=""/>
              <a:tabLst/>
              <a:defRPr/>
            </a:pPr>
            <a:r>
              <a:rPr kumimoji="0" lang="en-US" sz="2800" i="0" u="sng" strike="noStrike" kern="1200" cap="none" spc="0" normalizeH="0" baseline="0" noProof="0" dirty="0" smtClean="0">
                <a:ln>
                  <a:noFill/>
                </a:ln>
                <a:effectLst/>
                <a:uLnTx/>
                <a:uFillTx/>
                <a:latin typeface="Times New Roman" pitchFamily="18" charset="0"/>
                <a:cs typeface="Times New Roman" pitchFamily="18" charset="0"/>
              </a:rPr>
              <a:t>Model systems for</a:t>
            </a:r>
          </a:p>
          <a:p>
            <a:pPr marL="292100" marR="0" lvl="0" indent="-292100" algn="l" defTabSz="914400" rtl="0" eaLnBrk="1" fontAlgn="auto" latinLnBrk="0" hangingPunct="1">
              <a:lnSpc>
                <a:spcPct val="80000"/>
              </a:lnSpc>
              <a:spcBef>
                <a:spcPts val="0"/>
              </a:spcBef>
              <a:spcAft>
                <a:spcPts val="0"/>
              </a:spcAft>
              <a:buClr>
                <a:schemeClr val="tx1"/>
              </a:buClr>
              <a:buSzPct val="70000"/>
              <a:buFontTx/>
              <a:buNone/>
              <a:tabLst/>
              <a:defRPr/>
            </a:pPr>
            <a:r>
              <a:rPr kumimoji="0" lang="en-US" sz="28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Studying basic cell biology, interactions between disease causing agents and cells, effects of drugs on cells, process and triggering of aging &amp; nutritional studies.</a:t>
            </a:r>
          </a:p>
          <a:p>
            <a:pPr marL="292100" marR="0" lvl="0" indent="-292100" algn="l" defTabSz="914400" rtl="0" eaLnBrk="1" fontAlgn="auto" latinLnBrk="0" hangingPunct="1">
              <a:lnSpc>
                <a:spcPct val="80000"/>
              </a:lnSpc>
              <a:spcBef>
                <a:spcPts val="0"/>
              </a:spcBef>
              <a:spcAft>
                <a:spcPts val="0"/>
              </a:spcAft>
              <a:buClr>
                <a:schemeClr val="tx1"/>
              </a:buClr>
              <a:buSzPct val="70000"/>
              <a:buFont typeface="Wingdings 2"/>
              <a:buChar char=""/>
              <a:tabLst/>
              <a:defRPr/>
            </a:pPr>
            <a:r>
              <a:rPr kumimoji="0" lang="en-US" sz="280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Toxicity testing</a:t>
            </a:r>
            <a:endParaRPr kumimoji="0" lang="en-US" sz="28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80000"/>
              </a:lnSpc>
              <a:spcBef>
                <a:spcPts val="0"/>
              </a:spcBef>
              <a:spcAft>
                <a:spcPts val="0"/>
              </a:spcAft>
              <a:buClr>
                <a:schemeClr val="tx1"/>
              </a:buClr>
              <a:buSzPct val="70000"/>
              <a:buFont typeface="Wingdings 2"/>
              <a:buChar char=""/>
              <a:tabLst/>
              <a:defRPr/>
            </a:pPr>
            <a:r>
              <a:rPr kumimoji="0" lang="en-US" sz="280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Cancer research</a:t>
            </a:r>
          </a:p>
          <a:p>
            <a:pPr marL="292100" marR="0" lvl="0" indent="-292100" algn="l" defTabSz="914400" rtl="0" eaLnBrk="1" fontAlgn="auto" latinLnBrk="0" hangingPunct="1">
              <a:lnSpc>
                <a:spcPct val="80000"/>
              </a:lnSpc>
              <a:spcBef>
                <a:spcPts val="0"/>
              </a:spcBef>
              <a:spcAft>
                <a:spcPts val="0"/>
              </a:spcAft>
              <a:buClr>
                <a:schemeClr val="tx1"/>
              </a:buClr>
              <a:buSzPct val="70000"/>
              <a:buFontTx/>
              <a:buNone/>
              <a:tabLst/>
              <a:defRPr/>
            </a:pPr>
            <a:r>
              <a:rPr kumimoji="0" lang="en-US" sz="28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292100" marR="0" lvl="0" indent="-292100" algn="l" defTabSz="914400" rtl="0" eaLnBrk="1" fontAlgn="auto" latinLnBrk="0" hangingPunct="1">
              <a:lnSpc>
                <a:spcPct val="80000"/>
              </a:lnSpc>
              <a:spcBef>
                <a:spcPts val="0"/>
              </a:spcBef>
              <a:spcAft>
                <a:spcPts val="0"/>
              </a:spcAft>
              <a:buClr>
                <a:schemeClr val="tx1"/>
              </a:buClr>
              <a:buSzPct val="70000"/>
              <a:buFontTx/>
              <a:buNone/>
              <a:tabLst/>
              <a:defRPr/>
            </a:pPr>
            <a:endParaRPr kumimoji="0" lang="en-US" sz="28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80000"/>
              </a:lnSpc>
              <a:spcBef>
                <a:spcPts val="0"/>
              </a:spcBef>
              <a:spcAft>
                <a:spcPts val="0"/>
              </a:spcAft>
              <a:buClr>
                <a:schemeClr val="tx1"/>
              </a:buClr>
              <a:buSzPct val="70000"/>
              <a:buFont typeface="Wingdings 2"/>
              <a:buChar char=""/>
              <a:tabLst/>
              <a:defRPr/>
            </a:pPr>
            <a:endParaRPr kumimoji="0" lang="en-US" sz="20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80000"/>
              </a:lnSpc>
              <a:spcBef>
                <a:spcPts val="0"/>
              </a:spcBef>
              <a:spcAft>
                <a:spcPts val="0"/>
              </a:spcAft>
              <a:buClr>
                <a:schemeClr val="tx1"/>
              </a:buClr>
              <a:buSzPct val="70000"/>
              <a:buFontTx/>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80000"/>
              </a:lnSpc>
              <a:spcBef>
                <a:spcPts val="0"/>
              </a:spcBef>
              <a:spcAft>
                <a:spcPts val="0"/>
              </a:spcAft>
              <a:buClr>
                <a:schemeClr val="tx1"/>
              </a:buClr>
              <a:buSzPct val="70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p:txBody>
      </p:sp>
      <p:sp>
        <p:nvSpPr>
          <p:cNvPr id="4" name="Rectangle 3"/>
          <p:cNvSpPr txBox="1">
            <a:spLocks noChangeArrowheads="1"/>
          </p:cNvSpPr>
          <p:nvPr/>
        </p:nvSpPr>
        <p:spPr>
          <a:xfrm>
            <a:off x="304800" y="4572000"/>
            <a:ext cx="8458200" cy="18288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800" b="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Virology</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100000"/>
              </a:lnSpc>
              <a:spcBef>
                <a:spcPts val="0"/>
              </a:spcBef>
              <a:spcAft>
                <a:spcPts val="0"/>
              </a:spcAft>
              <a:buClr>
                <a:schemeClr val="tx1"/>
              </a:buClr>
              <a:buSzPct val="70000"/>
              <a:buFont typeface="Wingdings 2"/>
              <a:buChar char=""/>
              <a:tabLst/>
              <a:defRPr/>
            </a:pPr>
            <a:r>
              <a:rPr kumimoji="0" lang="en-US" sz="2800" b="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Genetic Engineering</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100000"/>
              </a:lnSpc>
              <a:spcBef>
                <a:spcPts val="0"/>
              </a:spcBef>
              <a:spcAft>
                <a:spcPts val="0"/>
              </a:spcAft>
              <a:buClr>
                <a:schemeClr val="tx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0" i="0" u="sng"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Gene therapy</a:t>
            </a:r>
          </a:p>
          <a:p>
            <a:pPr marL="292100" marR="0" lvl="0" indent="-292100" algn="l" defTabSz="914400" rtl="0" eaLnBrk="1" fontAlgn="auto" latinLnBrk="0" hangingPunct="1">
              <a:lnSpc>
                <a:spcPct val="100000"/>
              </a:lnSpc>
              <a:spcBef>
                <a:spcPts val="0"/>
              </a:spcBef>
              <a:spcAft>
                <a:spcPts val="0"/>
              </a:spcAft>
              <a:buClr>
                <a:schemeClr val="tx1"/>
              </a:buClr>
              <a:buSzPct val="70000"/>
              <a:buFontTx/>
              <a:buNone/>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3810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Culture media</a:t>
            </a:r>
          </a:p>
        </p:txBody>
      </p:sp>
      <p:sp>
        <p:nvSpPr>
          <p:cNvPr id="3" name="Rectangle 3"/>
          <p:cNvSpPr txBox="1">
            <a:spLocks noChangeArrowheads="1"/>
          </p:cNvSpPr>
          <p:nvPr/>
        </p:nvSpPr>
        <p:spPr>
          <a:xfrm>
            <a:off x="685800" y="1143000"/>
            <a:ext cx="7772400" cy="53340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Choice of media depends on the type of cell being cultured</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Commonly used Medium are GMEM, EMEM,DMEM etc.</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Media is supplemented with antibiotics viz. penicillin, streptomycin etc. </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Prepared media is filtered and incubated at 4 C</a:t>
            </a:r>
          </a:p>
        </p:txBody>
      </p:sp>
      <p:pic>
        <p:nvPicPr>
          <p:cNvPr id="4" name="Picture 4" descr="Image016"/>
          <p:cNvPicPr>
            <a:picLocks noChangeAspect="1" noChangeArrowheads="1"/>
          </p:cNvPicPr>
          <p:nvPr/>
        </p:nvPicPr>
        <p:blipFill>
          <a:blip r:embed="rId2"/>
          <a:srcRect/>
          <a:stretch>
            <a:fillRect/>
          </a:stretch>
        </p:blipFill>
        <p:spPr bwMode="auto">
          <a:xfrm>
            <a:off x="2362200" y="3581400"/>
            <a:ext cx="4648200" cy="3063586"/>
          </a:xfrm>
          <a:prstGeom prst="rect">
            <a:avLst/>
          </a:prstGeom>
          <a:noFill/>
          <a:ln w="9525">
            <a:noFill/>
            <a:miter lim="800000"/>
            <a:headEnd/>
            <a:tailEnd/>
          </a:ln>
        </p:spPr>
      </p:pic>
      <p:cxnSp>
        <p:nvCxnSpPr>
          <p:cNvPr id="6" name="Straight Connector 5"/>
          <p:cNvCxnSpPr/>
          <p:nvPr/>
        </p:nvCxnSpPr>
        <p:spPr>
          <a:xfrm>
            <a:off x="2895600" y="1219200"/>
            <a:ext cx="3276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457200"/>
            <a:ext cx="7772400" cy="1143000"/>
          </a:xfrm>
          <a:prstGeom prst="rect">
            <a:avLst/>
          </a:prstGeom>
        </p:spPr>
        <p:txBody>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Times New Roman" pitchFamily="18" charset="0"/>
                <a:ea typeface="+mj-ea"/>
                <a:cs typeface="Times New Roman" pitchFamily="18" charset="0"/>
              </a:rPr>
              <a:t>Contaminant’s of cell culture</a:t>
            </a:r>
          </a:p>
        </p:txBody>
      </p:sp>
      <p:sp>
        <p:nvSpPr>
          <p:cNvPr id="3" name="Rectangle 3"/>
          <p:cNvSpPr txBox="1">
            <a:spLocks noChangeArrowheads="1"/>
          </p:cNvSpPr>
          <p:nvPr/>
        </p:nvSpPr>
        <p:spPr>
          <a:xfrm>
            <a:off x="533400" y="1752600"/>
            <a:ext cx="7772400" cy="41148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Tx/>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Cell culture contaminants of two types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Chemical-difficult to detect caused by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endotoxins</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plasticizers, metal ions or traces of disinfectants that are invisible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Biological-cause visible effects on the culture they are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mycoplasma</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yeast, bacteria or fungus or also from cross-contamination of cells from other cell lines</a:t>
            </a:r>
          </a:p>
        </p:txBody>
      </p:sp>
      <p:pic>
        <p:nvPicPr>
          <p:cNvPr id="4" name="Picture 4" descr="fig1"/>
          <p:cNvPicPr>
            <a:picLocks noChangeAspect="1" noChangeArrowheads="1"/>
          </p:cNvPicPr>
          <p:nvPr/>
        </p:nvPicPr>
        <p:blipFill>
          <a:blip r:embed="rId2"/>
          <a:srcRect/>
          <a:stretch>
            <a:fillRect/>
          </a:stretch>
        </p:blipFill>
        <p:spPr bwMode="auto">
          <a:xfrm>
            <a:off x="4876800" y="4572000"/>
            <a:ext cx="4038600" cy="2133600"/>
          </a:xfrm>
          <a:prstGeom prst="rect">
            <a:avLst/>
          </a:prstGeom>
          <a:noFill/>
          <a:ln w="9525">
            <a:noFill/>
            <a:miter lim="800000"/>
            <a:headEnd/>
            <a:tailEnd/>
          </a:ln>
        </p:spPr>
      </p:pic>
      <p:cxnSp>
        <p:nvCxnSpPr>
          <p:cNvPr id="6" name="Straight Connector 5"/>
          <p:cNvCxnSpPr/>
          <p:nvPr/>
        </p:nvCxnSpPr>
        <p:spPr>
          <a:xfrm>
            <a:off x="914400" y="1295400"/>
            <a:ext cx="6858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DELL\Desktop\invitro\HeLa_cells_stained_with_Hoechst_33258.jpg"/>
          <p:cNvPicPr>
            <a:picLocks noChangeAspect="1" noChangeArrowheads="1"/>
          </p:cNvPicPr>
          <p:nvPr/>
        </p:nvPicPr>
        <p:blipFill>
          <a:blip r:embed="rId3"/>
          <a:srcRect/>
          <a:stretch>
            <a:fillRect/>
          </a:stretch>
        </p:blipFill>
        <p:spPr bwMode="auto">
          <a:xfrm>
            <a:off x="228600" y="4495800"/>
            <a:ext cx="3886199" cy="2209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DELL\Desktop\invitro\cell-culture-header.jpg"/>
          <p:cNvPicPr>
            <a:picLocks noChangeAspect="1" noChangeArrowheads="1"/>
          </p:cNvPicPr>
          <p:nvPr/>
        </p:nvPicPr>
        <p:blipFill>
          <a:blip r:embed="rId2"/>
          <a:srcRect/>
          <a:stretch>
            <a:fillRect/>
          </a:stretch>
        </p:blipFill>
        <p:spPr bwMode="auto">
          <a:xfrm>
            <a:off x="95250" y="533400"/>
            <a:ext cx="8953500" cy="5638800"/>
          </a:xfrm>
          <a:prstGeom prst="rect">
            <a:avLst/>
          </a:prstGeom>
          <a:noFill/>
        </p:spPr>
      </p:pic>
      <p:sp>
        <p:nvSpPr>
          <p:cNvPr id="3" name="Rectangle 2"/>
          <p:cNvSpPr/>
          <p:nvPr/>
        </p:nvSpPr>
        <p:spPr>
          <a:xfrm>
            <a:off x="228600" y="2209800"/>
            <a:ext cx="450238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304800" y="457200"/>
            <a:ext cx="86106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accent4">
                    <a:lumMod val="40000"/>
                    <a:lumOff val="60000"/>
                  </a:schemeClr>
                </a:solidFill>
                <a:effectLst/>
                <a:latin typeface="Times New Roman" pitchFamily="18" charset="0"/>
                <a:ea typeface="Calibri" pitchFamily="34" charset="0"/>
                <a:cs typeface="Times New Roman" pitchFamily="18" charset="0"/>
              </a:rPr>
              <a:t>Cell culture:</a:t>
            </a:r>
            <a:endParaRPr kumimoji="0" lang="en-US" sz="4000" b="0" i="0" u="none" strike="noStrike" cap="none" normalizeH="0" baseline="0" dirty="0" smtClean="0">
              <a:ln>
                <a:noFill/>
              </a:ln>
              <a:solidFill>
                <a:schemeClr val="accent4">
                  <a:lumMod val="40000"/>
                  <a:lumOff val="60000"/>
                </a:schemeClr>
              </a:solidFill>
              <a:effectLst/>
              <a:latin typeface="Arial" pitchFamily="34" charset="0"/>
              <a:cs typeface="Arial" pitchFamily="34" charset="0"/>
            </a:endParaRPr>
          </a:p>
          <a:p>
            <a:pPr lvl="0" eaLnBrk="0" fontAlgn="base" hangingPunct="0">
              <a:spcBef>
                <a:spcPct val="0"/>
              </a:spcBef>
              <a:spcAft>
                <a:spcPct val="0"/>
              </a:spcAft>
              <a:buFont typeface="Arial" pitchFamily="34" charset="0"/>
              <a:buChar char="•"/>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n-US" sz="3200" dirty="0" smtClean="0">
                <a:latin typeface="Times New Roman" pitchFamily="18" charset="0"/>
                <a:cs typeface="Times New Roman" pitchFamily="18" charset="0"/>
              </a:rPr>
              <a:t>Cell culture is the  process by which prokaryotic, eukaryotic or plant cells are grown under controlled conditions.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5" descr="fwf"/>
          <p:cNvPicPr>
            <a:picLocks noChangeAspect="1" noChangeArrowheads="1"/>
          </p:cNvPicPr>
          <p:nvPr/>
        </p:nvPicPr>
        <p:blipFill>
          <a:blip r:embed="rId2"/>
          <a:srcRect/>
          <a:stretch>
            <a:fillRect/>
          </a:stretch>
        </p:blipFill>
        <p:spPr bwMode="auto">
          <a:xfrm>
            <a:off x="5181600" y="2895600"/>
            <a:ext cx="3581400" cy="3581400"/>
          </a:xfrm>
          <a:prstGeom prst="rect">
            <a:avLst/>
          </a:prstGeom>
          <a:noFill/>
          <a:ln w="9525">
            <a:noFill/>
            <a:miter lim="800000"/>
            <a:headEnd/>
            <a:tailEnd/>
          </a:ln>
        </p:spPr>
      </p:pic>
      <p:sp>
        <p:nvSpPr>
          <p:cNvPr id="5" name="Rectangle 4"/>
          <p:cNvSpPr/>
          <p:nvPr/>
        </p:nvSpPr>
        <p:spPr>
          <a:xfrm>
            <a:off x="228600" y="2743200"/>
            <a:ext cx="5867400" cy="1569660"/>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 Cell culture was first successfully undertaken by Ross Harrison in 1907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DELL\Desktop\invitro\presentation-on-cell-line-by-shakira-2-6-638.jpg"/>
          <p:cNvPicPr>
            <a:picLocks noChangeAspect="1" noChangeArrowheads="1"/>
          </p:cNvPicPr>
          <p:nvPr/>
        </p:nvPicPr>
        <p:blipFill>
          <a:blip r:embed="rId2"/>
          <a:srcRect/>
          <a:stretch>
            <a:fillRect/>
          </a:stretch>
        </p:blipFill>
        <p:spPr bwMode="auto">
          <a:xfrm>
            <a:off x="0" y="-3583"/>
            <a:ext cx="9144000" cy="686516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DELL\Desktop\invitro\primary cell culture.jpg"/>
          <p:cNvPicPr>
            <a:picLocks noChangeAspect="1" noChangeArrowheads="1"/>
          </p:cNvPicPr>
          <p:nvPr/>
        </p:nvPicPr>
        <p:blipFill>
          <a:blip r:embed="rId2"/>
          <a:srcRect/>
          <a:stretch>
            <a:fillRect/>
          </a:stretch>
        </p:blipFill>
        <p:spPr bwMode="auto">
          <a:xfrm>
            <a:off x="228600" y="0"/>
            <a:ext cx="8665497" cy="4267200"/>
          </a:xfrm>
          <a:prstGeom prst="rect">
            <a:avLst/>
          </a:prstGeom>
          <a:noFill/>
        </p:spPr>
      </p:pic>
      <p:sp>
        <p:nvSpPr>
          <p:cNvPr id="3" name="Rectangle 2"/>
          <p:cNvSpPr/>
          <p:nvPr/>
        </p:nvSpPr>
        <p:spPr>
          <a:xfrm>
            <a:off x="457200" y="4572000"/>
            <a:ext cx="8458200" cy="1643527"/>
          </a:xfrm>
          <a:prstGeom prst="rect">
            <a:avLst/>
          </a:prstGeom>
        </p:spPr>
        <p:txBody>
          <a:bodyPr wrap="square">
            <a:spAutoFit/>
          </a:bodyPr>
          <a:lstStyle/>
          <a:p>
            <a:pPr>
              <a:lnSpc>
                <a:spcPct val="90000"/>
              </a:lnSpc>
            </a:pPr>
            <a:r>
              <a:rPr lang="en-US" sz="2800" dirty="0" smtClean="0">
                <a:latin typeface="Times New Roman" pitchFamily="18" charset="0"/>
                <a:cs typeface="Times New Roman" pitchFamily="18" charset="0"/>
              </a:rPr>
              <a:t>Cells when surgically or </a:t>
            </a:r>
            <a:r>
              <a:rPr lang="en-US" sz="2800" dirty="0" err="1" smtClean="0">
                <a:latin typeface="Times New Roman" pitchFamily="18" charset="0"/>
                <a:cs typeface="Times New Roman" pitchFamily="18" charset="0"/>
              </a:rPr>
              <a:t>enzymatically</a:t>
            </a:r>
            <a:r>
              <a:rPr lang="en-US" sz="2800" dirty="0" smtClean="0">
                <a:latin typeface="Times New Roman" pitchFamily="18" charset="0"/>
                <a:cs typeface="Times New Roman" pitchFamily="18" charset="0"/>
              </a:rPr>
              <a:t> (e.g. </a:t>
            </a:r>
            <a:r>
              <a:rPr lang="en-US" sz="2800" dirty="0" err="1" smtClean="0">
                <a:latin typeface="Times New Roman" pitchFamily="18" charset="0"/>
                <a:cs typeface="Times New Roman" pitchFamily="18" charset="0"/>
              </a:rPr>
              <a:t>Trypsin</a:t>
            </a:r>
            <a:r>
              <a:rPr lang="en-US" sz="2800" dirty="0" smtClean="0">
                <a:latin typeface="Times New Roman" pitchFamily="18" charset="0"/>
                <a:cs typeface="Times New Roman" pitchFamily="18" charset="0"/>
              </a:rPr>
              <a:t>) removed from an organism and placed in suitable culture environment will attach and grow are called as primary culture.</a:t>
            </a:r>
          </a:p>
        </p:txBody>
      </p:sp>
      <p:cxnSp>
        <p:nvCxnSpPr>
          <p:cNvPr id="5" name="Straight Connector 4"/>
          <p:cNvCxnSpPr/>
          <p:nvPr/>
        </p:nvCxnSpPr>
        <p:spPr>
          <a:xfrm>
            <a:off x="1981200" y="6858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81200" y="762000"/>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228600"/>
            <a:ext cx="7924800" cy="4343400"/>
          </a:xfrm>
          <a:prstGeom prst="rect">
            <a:avLst/>
          </a:prstGeom>
        </p:spPr>
        <p:txBody>
          <a:bodyPr/>
          <a:lstStyle/>
          <a:p>
            <a:pPr marL="292100" marR="0" lvl="0" indent="-292100" algn="l" defTabSz="914400" rtl="0" eaLnBrk="1" fontAlgn="auto" latinLnBrk="0" hangingPunct="1">
              <a:lnSpc>
                <a:spcPct val="90000"/>
              </a:lnSpc>
              <a:spcBef>
                <a:spcPts val="0"/>
              </a:spcBef>
              <a:spcAft>
                <a:spcPts val="0"/>
              </a:spcAft>
              <a:buClr>
                <a:schemeClr val="accent1"/>
              </a:buClr>
              <a:buSzPct val="70000"/>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Primary cells have a finite life span</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Sub culturing of primary cells leads to the generation of cell lines</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Cell lines have limited life span, they passage several times before they become senescent</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Lineage of cells originating from the primary culture is called a cell strain</a:t>
            </a:r>
          </a:p>
          <a:p>
            <a:pPr marL="292100" marR="0" lvl="0" indent="-292100" algn="l"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the primary culture the cells retain some of the characteristics of the tissue from which they were derived and are mainly of two types:</a:t>
            </a:r>
          </a:p>
          <a:p>
            <a:pPr marL="292100" marR="0" lvl="0" indent="-292100" algn="l" defTabSz="914400" rtl="0" eaLnBrk="1" fontAlgn="auto" latinLnBrk="0" hangingPunct="1">
              <a:lnSpc>
                <a:spcPct val="90000"/>
              </a:lnSpc>
              <a:spcBef>
                <a:spcPts val="0"/>
              </a:spcBef>
              <a:spcAft>
                <a:spcPts val="0"/>
              </a:spcAft>
              <a:buClr>
                <a:schemeClr val="accent1"/>
              </a:buClr>
              <a:buSzPct val="70000"/>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4" name="TextBox 3"/>
          <p:cNvSpPr txBox="1"/>
          <p:nvPr/>
        </p:nvSpPr>
        <p:spPr>
          <a:xfrm>
            <a:off x="685800" y="4572000"/>
            <a:ext cx="4343400" cy="1643527"/>
          </a:xfrm>
          <a:prstGeom prst="rect">
            <a:avLst/>
          </a:prstGeom>
          <a:noFill/>
        </p:spPr>
        <p:txBody>
          <a:bodyPr wrap="square" rtlCol="0">
            <a:spAutoFit/>
          </a:bodyPr>
          <a:lstStyle/>
          <a:p>
            <a:pPr marL="292100" lvl="0" indent="-292100">
              <a:lnSpc>
                <a:spcPct val="90000"/>
              </a:lnSpc>
              <a:buClr>
                <a:schemeClr val="accent1"/>
              </a:buClr>
              <a:buSzPct val="70000"/>
              <a:buFont typeface="Arial" pitchFamily="34" charset="0"/>
              <a:buChar char="•"/>
              <a:defRPr/>
            </a:pPr>
            <a:r>
              <a:rPr lang="en-US" sz="2800" dirty="0" smtClean="0">
                <a:latin typeface="Times New Roman" pitchFamily="18" charset="0"/>
                <a:cs typeface="Times New Roman" pitchFamily="18" charset="0"/>
              </a:rPr>
              <a:t> thin &amp; elongated (fibroblast like)</a:t>
            </a:r>
          </a:p>
          <a:p>
            <a:pPr marL="292100" lvl="0" indent="-292100">
              <a:lnSpc>
                <a:spcPct val="90000"/>
              </a:lnSpc>
              <a:buClr>
                <a:schemeClr val="accent1"/>
              </a:buClr>
              <a:buSzPct val="70000"/>
              <a:buFont typeface="Arial" pitchFamily="34" charset="0"/>
              <a:buChar char="•"/>
              <a:defRPr/>
            </a:pPr>
            <a:r>
              <a:rPr lang="en-US" sz="2800" dirty="0" smtClean="0">
                <a:latin typeface="Times New Roman" pitchFamily="18" charset="0"/>
                <a:cs typeface="Times New Roman" pitchFamily="18" charset="0"/>
              </a:rPr>
              <a:t> polygonal, tend to form sheets (epithelium like)</a:t>
            </a:r>
          </a:p>
        </p:txBody>
      </p:sp>
      <p:pic>
        <p:nvPicPr>
          <p:cNvPr id="17410" name="Picture 2"/>
          <p:cNvPicPr>
            <a:picLocks noChangeAspect="1" noChangeArrowheads="1"/>
          </p:cNvPicPr>
          <p:nvPr/>
        </p:nvPicPr>
        <p:blipFill>
          <a:blip r:embed="rId2"/>
          <a:srcRect/>
          <a:stretch>
            <a:fillRect/>
          </a:stretch>
        </p:blipFill>
        <p:spPr bwMode="auto">
          <a:xfrm>
            <a:off x="5715000" y="4524375"/>
            <a:ext cx="3086100" cy="23336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38200" y="838200"/>
            <a:ext cx="78486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lumMod val="40000"/>
                    <a:lumOff val="60000"/>
                  </a:schemeClr>
                </a:solidFill>
                <a:effectLst/>
                <a:latin typeface="Times New Roman" pitchFamily="18" charset="0"/>
                <a:ea typeface="Calibri" pitchFamily="34" charset="0"/>
                <a:cs typeface="Times New Roman" pitchFamily="18" charset="0"/>
              </a:rPr>
              <a:t>Diploid cell lines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These are those in which at least 75% of the cells have the same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Karyotype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as normal cells of the species from which the cells were originally cultured. 'These lines do not have the property of indefinite serial passage but tend to die out by the fifteenth passage. In the past diploid cells in serial passage were frequently referred to as cells strains, but the term cell strain is now applied more specifically to cells derived from either primary culture or cell line by the selection of cloning of cells having specific properties of markers.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848600" cy="1077218"/>
          </a:xfrm>
          <a:prstGeom prst="rect">
            <a:avLst/>
          </a:prstGeom>
        </p:spPr>
        <p:txBody>
          <a:bodyPr wrap="square">
            <a:spAutoFit/>
          </a:bodyPr>
          <a:lstStyle/>
          <a:p>
            <a:pPr algn="ctr"/>
            <a:r>
              <a:rPr lang="en-US" sz="3200" b="1" dirty="0" smtClean="0">
                <a:solidFill>
                  <a:schemeClr val="accent4">
                    <a:lumMod val="40000"/>
                    <a:lumOff val="60000"/>
                  </a:schemeClr>
                </a:solidFill>
                <a:latin typeface="Times New Roman" pitchFamily="18" charset="0"/>
                <a:cs typeface="Times New Roman" pitchFamily="18" charset="0"/>
              </a:rPr>
              <a:t>Major development’s in cell culture                                    technology</a:t>
            </a:r>
            <a:endParaRPr lang="en-US" sz="3200" b="1" dirty="0">
              <a:solidFill>
                <a:schemeClr val="accent4">
                  <a:lumMod val="40000"/>
                  <a:lumOff val="60000"/>
                </a:schemeClr>
              </a:solidFill>
              <a:latin typeface="Times New Roman" pitchFamily="18" charset="0"/>
              <a:cs typeface="Times New Roman" pitchFamily="18" charset="0"/>
            </a:endParaRPr>
          </a:p>
        </p:txBody>
      </p:sp>
      <p:sp>
        <p:nvSpPr>
          <p:cNvPr id="3" name="Rectangle 3"/>
          <p:cNvSpPr txBox="1">
            <a:spLocks noChangeArrowheads="1"/>
          </p:cNvSpPr>
          <p:nvPr/>
        </p:nvSpPr>
        <p:spPr>
          <a:xfrm>
            <a:off x="762000" y="1828800"/>
            <a:ext cx="7772400" cy="4114800"/>
          </a:xfrm>
          <a:prstGeom prst="rect">
            <a:avLst/>
          </a:prstGeom>
        </p:spPr>
        <p:txBody>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First development was the use of antibiotics which inhibits the growth of contaminants.</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Second was the use of </a:t>
            </a:r>
            <a:r>
              <a:rPr kumimoji="0" lang="en-US" sz="3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trypsin</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to remove adherent cells to subculture further from the culture vessel</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Third was the use of chemically defined culture medium.</a:t>
            </a:r>
          </a:p>
          <a:p>
            <a:pPr marL="292100" marR="0" lvl="0" indent="-292100" algn="l" defTabSz="914400" rtl="0" eaLnBrk="1" fontAlgn="auto" latinLnBrk="0" hangingPunct="1">
              <a:lnSpc>
                <a:spcPct val="100000"/>
              </a:lnSpc>
              <a:spcBef>
                <a:spcPts val="0"/>
              </a:spcBef>
              <a:spcAft>
                <a:spcPts val="0"/>
              </a:spcAft>
              <a:buClr>
                <a:schemeClr val="accent1"/>
              </a:buClr>
              <a:buSzPct val="70000"/>
              <a:buFontTx/>
              <a:buNone/>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4876800" cy="4585871"/>
          </a:xfrm>
          <a:prstGeom prst="rect">
            <a:avLst/>
          </a:prstGeom>
          <a:noFill/>
        </p:spPr>
        <p:txBody>
          <a:bodyPr wrap="square" rtlCol="0">
            <a:spAutoFit/>
          </a:bodyPr>
          <a:lstStyle/>
          <a:p>
            <a:pPr algn="ctr"/>
            <a:endParaRPr lang="en-US" sz="3600" dirty="0" smtClean="0">
              <a:solidFill>
                <a:schemeClr val="accent4">
                  <a:lumMod val="40000"/>
                  <a:lumOff val="60000"/>
                </a:schemeClr>
              </a:solidFill>
              <a:latin typeface="Times New Roman" pitchFamily="18" charset="0"/>
              <a:cs typeface="Times New Roman" pitchFamily="18" charset="0"/>
            </a:endParaRPr>
          </a:p>
          <a:p>
            <a:pPr algn="ctr"/>
            <a:endParaRPr lang="en-US" sz="3200" b="1" dirty="0" smtClean="0">
              <a:solidFill>
                <a:schemeClr val="accent4">
                  <a:lumMod val="40000"/>
                  <a:lumOff val="60000"/>
                </a:schemeClr>
              </a:solidFill>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 Cells for secondary cell culture are obtained from an already established primary culture. Therefore, secondary culture is new culture originated from the primary culture.</a:t>
            </a:r>
            <a:endParaRPr lang="en-US" sz="3200" dirty="0">
              <a:latin typeface="Times New Roman" pitchFamily="18" charset="0"/>
              <a:cs typeface="Times New Roman" pitchFamily="18" charset="0"/>
            </a:endParaRPr>
          </a:p>
        </p:txBody>
      </p:sp>
      <p:cxnSp>
        <p:nvCxnSpPr>
          <p:cNvPr id="4" name="Straight Connector 3"/>
          <p:cNvCxnSpPr/>
          <p:nvPr/>
        </p:nvCxnSpPr>
        <p:spPr>
          <a:xfrm>
            <a:off x="2514600" y="10668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1143000"/>
            <a:ext cx="457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8434" name="Picture 2" descr="C:\Users\DELL\Desktop\invitro\Tissue_culture_vials_nci-vol-2142-300.jpg"/>
          <p:cNvPicPr>
            <a:picLocks noChangeAspect="1" noChangeArrowheads="1"/>
          </p:cNvPicPr>
          <p:nvPr/>
        </p:nvPicPr>
        <p:blipFill>
          <a:blip r:embed="rId2" cstate="print"/>
          <a:srcRect/>
          <a:stretch>
            <a:fillRect/>
          </a:stretch>
        </p:blipFill>
        <p:spPr bwMode="auto">
          <a:xfrm>
            <a:off x="5562600" y="1600200"/>
            <a:ext cx="3276600" cy="4878761"/>
          </a:xfrm>
          <a:prstGeom prst="rect">
            <a:avLst/>
          </a:prstGeom>
          <a:noFill/>
        </p:spPr>
      </p:pic>
      <p:sp>
        <p:nvSpPr>
          <p:cNvPr id="12" name="TextBox 11"/>
          <p:cNvSpPr txBox="1"/>
          <p:nvPr/>
        </p:nvSpPr>
        <p:spPr>
          <a:xfrm>
            <a:off x="1828800" y="457200"/>
            <a:ext cx="6400800" cy="707886"/>
          </a:xfrm>
          <a:prstGeom prst="rect">
            <a:avLst/>
          </a:prstGeom>
          <a:noFill/>
        </p:spPr>
        <p:txBody>
          <a:bodyPr wrap="square" rtlCol="0">
            <a:spAutoFit/>
          </a:bodyPr>
          <a:lstStyle/>
          <a:p>
            <a:pPr algn="ctr"/>
            <a:r>
              <a:rPr lang="en-US" sz="4000" dirty="0" smtClean="0">
                <a:solidFill>
                  <a:schemeClr val="accent4">
                    <a:lumMod val="40000"/>
                    <a:lumOff val="60000"/>
                  </a:schemeClr>
                </a:solidFill>
                <a:latin typeface="Times New Roman" pitchFamily="18" charset="0"/>
                <a:cs typeface="Times New Roman" pitchFamily="18" charset="0"/>
              </a:rPr>
              <a:t>Secondary cell culture</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09600"/>
            <a:ext cx="5943600" cy="646331"/>
          </a:xfrm>
          <a:prstGeom prst="rect">
            <a:avLst/>
          </a:prstGeom>
          <a:noFill/>
        </p:spPr>
        <p:txBody>
          <a:bodyPr wrap="square" rtlCol="0">
            <a:spAutoFit/>
          </a:bodyPr>
          <a:lstStyle/>
          <a:p>
            <a:pPr algn="ctr"/>
            <a:r>
              <a:rPr lang="en-US" sz="3600" dirty="0" smtClean="0">
                <a:solidFill>
                  <a:schemeClr val="accent4">
                    <a:lumMod val="40000"/>
                    <a:lumOff val="60000"/>
                  </a:schemeClr>
                </a:solidFill>
                <a:latin typeface="Times New Roman" pitchFamily="18" charset="0"/>
                <a:cs typeface="Times New Roman" pitchFamily="18" charset="0"/>
              </a:rPr>
              <a:t>Monolayer cell culture</a:t>
            </a:r>
            <a:endParaRPr lang="en-US" sz="3600" dirty="0">
              <a:solidFill>
                <a:schemeClr val="accent4">
                  <a:lumMod val="40000"/>
                  <a:lumOff val="60000"/>
                </a:schemeClr>
              </a:solidFill>
              <a:latin typeface="Times New Roman" pitchFamily="18" charset="0"/>
              <a:cs typeface="Times New Roman" pitchFamily="18" charset="0"/>
            </a:endParaRPr>
          </a:p>
        </p:txBody>
      </p:sp>
      <p:cxnSp>
        <p:nvCxnSpPr>
          <p:cNvPr id="4" name="Straight Connector 3"/>
          <p:cNvCxnSpPr/>
          <p:nvPr/>
        </p:nvCxnSpPr>
        <p:spPr>
          <a:xfrm>
            <a:off x="1981200" y="12954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1371600"/>
            <a:ext cx="472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371600"/>
            <a:ext cx="4495800" cy="2677656"/>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When grown under the proper condition the cells in culture multiply and cover the bottom of the glass container with a thin but continuous layer, which is often one cell thick, such layers are called monolayer</a:t>
            </a:r>
            <a:r>
              <a:rPr lang="en-US" sz="2400" dirty="0" smtClean="0"/>
              <a:t>. </a:t>
            </a:r>
            <a:endParaRPr lang="en-US" sz="2400" dirty="0"/>
          </a:p>
        </p:txBody>
      </p:sp>
      <p:pic>
        <p:nvPicPr>
          <p:cNvPr id="19459" name="Picture 3" descr="C:\Users\DELL\Pictures\1379272617454-216811110.jpeg"/>
          <p:cNvPicPr>
            <a:picLocks noChangeAspect="1" noChangeArrowheads="1"/>
          </p:cNvPicPr>
          <p:nvPr/>
        </p:nvPicPr>
        <p:blipFill>
          <a:blip r:embed="rId2"/>
          <a:srcRect/>
          <a:stretch>
            <a:fillRect/>
          </a:stretch>
        </p:blipFill>
        <p:spPr bwMode="auto">
          <a:xfrm>
            <a:off x="152400" y="3962400"/>
            <a:ext cx="4419600" cy="2743200"/>
          </a:xfrm>
          <a:prstGeom prst="rect">
            <a:avLst/>
          </a:prstGeom>
          <a:noFill/>
        </p:spPr>
      </p:pic>
      <p:pic>
        <p:nvPicPr>
          <p:cNvPr id="19460" name="Picture 4"/>
          <p:cNvPicPr>
            <a:picLocks noChangeAspect="1" noChangeArrowheads="1"/>
          </p:cNvPicPr>
          <p:nvPr/>
        </p:nvPicPr>
        <p:blipFill>
          <a:blip r:embed="rId3"/>
          <a:srcRect/>
          <a:stretch>
            <a:fillRect/>
          </a:stretch>
        </p:blipFill>
        <p:spPr bwMode="auto">
          <a:xfrm>
            <a:off x="4572000" y="1524000"/>
            <a:ext cx="4343400" cy="5334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292</TotalTime>
  <Words>842</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Foundry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Angel</dc:creator>
  <cp:lastModifiedBy>DELL</cp:lastModifiedBy>
  <cp:revision>34</cp:revision>
  <dcterms:created xsi:type="dcterms:W3CDTF">2006-08-16T00:00:00Z</dcterms:created>
  <dcterms:modified xsi:type="dcterms:W3CDTF">2016-02-25T09:37:27Z</dcterms:modified>
</cp:coreProperties>
</file>