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A98A576-8B03-46CD-A9F5-74004D877ED4}" type="datetimeFigureOut">
              <a:rPr lang="en-US" smtClean="0"/>
              <a:pPr/>
              <a:t>4/11/2017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C80C5-651A-4B87-8703-B5DBA7399DC2}"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98A576-8B03-46CD-A9F5-74004D877ED4}" type="datetimeFigureOut">
              <a:rPr lang="en-US" smtClean="0"/>
              <a:pPr/>
              <a:t>4/11/2017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C80C5-651A-4B87-8703-B5DBA7399DC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98A576-8B03-46CD-A9F5-74004D877ED4}" type="datetimeFigureOut">
              <a:rPr lang="en-US" smtClean="0"/>
              <a:pPr/>
              <a:t>4/11/2017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C80C5-651A-4B87-8703-B5DBA7399DC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98A576-8B03-46CD-A9F5-74004D877ED4}" type="datetimeFigureOut">
              <a:rPr lang="en-US" smtClean="0"/>
              <a:pPr/>
              <a:t>4/11/2017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C80C5-651A-4B87-8703-B5DBA7399DC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98A576-8B03-46CD-A9F5-74004D877ED4}" type="datetimeFigureOut">
              <a:rPr lang="en-US" smtClean="0"/>
              <a:pPr/>
              <a:t>4/11/2017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C80C5-651A-4B87-8703-B5DBA7399DC2}"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A98A576-8B03-46CD-A9F5-74004D877ED4}" type="datetimeFigureOut">
              <a:rPr lang="en-US" smtClean="0"/>
              <a:pPr/>
              <a:t>4/11/2017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3C80C5-651A-4B87-8703-B5DBA7399DC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A98A576-8B03-46CD-A9F5-74004D877ED4}" type="datetimeFigureOut">
              <a:rPr lang="en-US" smtClean="0"/>
              <a:pPr/>
              <a:t>4/11/2017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3C80C5-651A-4B87-8703-B5DBA7399DC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A98A576-8B03-46CD-A9F5-74004D877ED4}" type="datetimeFigureOut">
              <a:rPr lang="en-US" smtClean="0"/>
              <a:pPr/>
              <a:t>4/11/2017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3C80C5-651A-4B87-8703-B5DBA7399DC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98A576-8B03-46CD-A9F5-74004D877ED4}" type="datetimeFigureOut">
              <a:rPr lang="en-US" smtClean="0"/>
              <a:pPr/>
              <a:t>4/11/2017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3C80C5-651A-4B87-8703-B5DBA7399DC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98A576-8B03-46CD-A9F5-74004D877ED4}" type="datetimeFigureOut">
              <a:rPr lang="en-US" smtClean="0"/>
              <a:pPr/>
              <a:t>4/11/2017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3C80C5-651A-4B87-8703-B5DBA7399DC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98A576-8B03-46CD-A9F5-74004D877ED4}" type="datetimeFigureOut">
              <a:rPr lang="en-US" smtClean="0"/>
              <a:pPr/>
              <a:t>4/11/2017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3C80C5-651A-4B87-8703-B5DBA7399DC2}"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98A576-8B03-46CD-A9F5-74004D877ED4}" type="datetimeFigureOut">
              <a:rPr lang="en-US" smtClean="0"/>
              <a:pPr/>
              <a:t>4/11/2017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3C80C5-651A-4B87-8703-B5DBA7399DC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mtClean="0"/>
              <a:t/>
            </a:r>
            <a:br>
              <a:rPr lang="en-IN" smtClean="0"/>
            </a:br>
            <a:r>
              <a:rPr lang="en-IN" smtClean="0"/>
              <a:t/>
            </a:r>
            <a:br>
              <a:rPr lang="en-IN" smtClean="0"/>
            </a:br>
            <a:r>
              <a:rPr lang="en-IN" smtClean="0"/>
              <a:t>NOMENCLATURE  AND CLASSIFICATION   SYSTEMS OF  VIRUSES</a:t>
            </a:r>
            <a:br>
              <a:rPr lang="en-IN" smtClean="0"/>
            </a:br>
            <a:endParaRPr lang="en-IN" dirty="0"/>
          </a:p>
        </p:txBody>
      </p:sp>
      <p:sp>
        <p:nvSpPr>
          <p:cNvPr id="1025" name="Rectangle 1"/>
          <p:cNvSpPr>
            <a:spLocks noChangeArrowheads="1"/>
          </p:cNvSpPr>
          <p:nvPr/>
        </p:nvSpPr>
        <p:spPr bwMode="auto">
          <a:xfrm>
            <a:off x="928662" y="4071942"/>
            <a:ext cx="7143768"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Black" pitchFamily="34" charset="0"/>
                <a:ea typeface="Calibri" pitchFamily="34" charset="0"/>
                <a:cs typeface="Aharoni" pitchFamily="2" charset="-79"/>
              </a:rPr>
              <a:t>ICTV NOMENCLATURE  AND CLASSIFICATION OF VIRUSES (Based on 9</a:t>
            </a:r>
            <a:r>
              <a:rPr kumimoji="0" lang="en-US" sz="1800" b="1" i="0" u="none" strike="noStrike" cap="none" normalizeH="0" baseline="30000" dirty="0" smtClean="0">
                <a:ln>
                  <a:noFill/>
                </a:ln>
                <a:solidFill>
                  <a:schemeClr val="tx1"/>
                </a:solidFill>
                <a:effectLst/>
                <a:latin typeface="Arial Black" pitchFamily="34" charset="0"/>
                <a:ea typeface="Calibri" pitchFamily="34" charset="0"/>
                <a:cs typeface="Aharoni" pitchFamily="2" charset="-79"/>
              </a:rPr>
              <a:t>th</a:t>
            </a:r>
            <a:r>
              <a:rPr kumimoji="0" lang="en-US" sz="1800" b="1" i="0" u="none" strike="noStrike" cap="none" normalizeH="0" baseline="0" dirty="0" smtClean="0">
                <a:ln>
                  <a:noFill/>
                </a:ln>
                <a:solidFill>
                  <a:schemeClr val="tx1"/>
                </a:solidFill>
                <a:effectLst/>
                <a:latin typeface="Arial Black" pitchFamily="34" charset="0"/>
                <a:ea typeface="Calibri" pitchFamily="34" charset="0"/>
                <a:cs typeface="Aharoni" pitchFamily="2" charset="-79"/>
              </a:rPr>
              <a:t> Report-version 2012)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3143248"/>
            <a:ext cx="8229600" cy="1143000"/>
          </a:xfrm>
        </p:spPr>
        <p:txBody>
          <a:bodyPr>
            <a:noAutofit/>
          </a:bodyPr>
          <a:lstStyle/>
          <a:p>
            <a:r>
              <a:rPr lang="en-IN" sz="2400" dirty="0"/>
              <a:t>- The names of virus orders, families, subfamilies, genera and species should be  written in italics with </a:t>
            </a:r>
            <a:br>
              <a:rPr lang="en-IN" sz="2400" dirty="0"/>
            </a:br>
            <a:r>
              <a:rPr lang="en-IN" sz="2400" dirty="0"/>
              <a:t>the first letter capitalized.</a:t>
            </a:r>
            <a:br>
              <a:rPr lang="en-IN" sz="2400" dirty="0"/>
            </a:br>
            <a:r>
              <a:rPr lang="en-IN" sz="2400" dirty="0"/>
              <a:t> </a:t>
            </a:r>
            <a:br>
              <a:rPr lang="en-IN" sz="2400" dirty="0"/>
            </a:br>
            <a:r>
              <a:rPr lang="en-IN" sz="2400" dirty="0"/>
              <a:t>- Other words are not capitalized unless they are proper nouns (e.g., Tobacco mosaic virus, Poliovirus, Murray River encephalitis virus).</a:t>
            </a:r>
            <a:br>
              <a:rPr lang="en-IN" sz="2400" dirty="0"/>
            </a:br>
            <a:r>
              <a:rPr lang="en-IN" sz="2400" dirty="0"/>
              <a:t> </a:t>
            </a:r>
            <a:br>
              <a:rPr lang="en-IN" sz="2400" dirty="0"/>
            </a:br>
            <a:r>
              <a:rPr lang="en-IN" sz="2400" dirty="0"/>
              <a:t>- This format should only be used when official taxonomic entities are referred to—it is not possible to centrifuge the species </a:t>
            </a:r>
            <a:r>
              <a:rPr lang="en-IN" sz="2400" i="1" dirty="0"/>
              <a:t>Poliovirus</a:t>
            </a:r>
            <a:r>
              <a:rPr lang="en-IN" sz="2400" dirty="0"/>
              <a:t>, for example, but it is possible to centrifuge poliovirus.</a:t>
            </a:r>
            <a:br>
              <a:rPr lang="en-IN" sz="2400" dirty="0"/>
            </a:br>
            <a:r>
              <a:rPr lang="en-IN" sz="2400" dirty="0"/>
              <a:t> </a:t>
            </a:r>
            <a:br>
              <a:rPr lang="en-IN" sz="2400" dirty="0"/>
            </a:br>
            <a:r>
              <a:rPr lang="en-IN" sz="2400" dirty="0"/>
              <a:t>- Italics and capitalization are not used for vernacular usage (e.g., rhinoviruses; cf.  the genus </a:t>
            </a:r>
            <a:r>
              <a:rPr lang="en-IN" sz="2400" i="1" dirty="0"/>
              <a:t>Rhinovirus</a:t>
            </a:r>
            <a:r>
              <a:rPr lang="en-IN" sz="2400" dirty="0"/>
              <a:t>), for acronyms (e.g., HIV-1), nor for adjectival forms (e.g.,</a:t>
            </a:r>
            <a:br>
              <a:rPr lang="en-IN" sz="2400" dirty="0"/>
            </a:br>
            <a:r>
              <a:rPr lang="en-IN" sz="2400" dirty="0"/>
              <a:t>poliovirus polymerase).</a:t>
            </a:r>
            <a:br>
              <a:rPr lang="en-IN" sz="2400" dirty="0"/>
            </a:b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428868"/>
            <a:ext cx="8229600" cy="1143000"/>
          </a:xfrm>
        </p:spPr>
        <p:txBody>
          <a:bodyPr>
            <a:noAutofit/>
          </a:bodyPr>
          <a:lstStyle/>
          <a:p>
            <a:r>
              <a:rPr lang="en-US" sz="2800" b="1" dirty="0"/>
              <a:t>#According to 9</a:t>
            </a:r>
            <a:r>
              <a:rPr lang="en-US" sz="2800" b="1" baseline="30000" dirty="0"/>
              <a:t>th</a:t>
            </a:r>
            <a:r>
              <a:rPr lang="en-US" sz="2800" b="1" dirty="0"/>
              <a:t> report of ICTV:</a:t>
            </a:r>
            <a:r>
              <a:rPr lang="en-IN" sz="2800" b="1" dirty="0"/>
              <a:t/>
            </a:r>
            <a:br>
              <a:rPr lang="en-IN" sz="2800" b="1" dirty="0"/>
            </a:br>
            <a:r>
              <a:rPr lang="en-US" sz="2800" b="1" dirty="0"/>
              <a:t>Decimal code:</a:t>
            </a:r>
            <a:r>
              <a:rPr lang="en-IN" sz="2800" dirty="0"/>
              <a:t/>
            </a:r>
            <a:br>
              <a:rPr lang="en-IN" sz="2800" dirty="0"/>
            </a:br>
            <a:r>
              <a:rPr lang="en-IN" sz="2800" dirty="0"/>
              <a:t> </a:t>
            </a:r>
            <a:br>
              <a:rPr lang="en-IN" sz="2800" dirty="0"/>
            </a:br>
            <a:r>
              <a:rPr lang="en-US" sz="2800" dirty="0"/>
              <a:t>1.The ICTV classification uses an eight position decimal code to represent order, family, subfamily, genus, species, subspecies, serotype or subtype, and strain or isolate.</a:t>
            </a:r>
            <a:r>
              <a:rPr lang="en-IN" sz="2800" dirty="0"/>
              <a:t/>
            </a:r>
            <a:br>
              <a:rPr lang="en-IN" sz="2800" dirty="0"/>
            </a:br>
            <a:r>
              <a:rPr lang="en-US" sz="2800" dirty="0"/>
              <a:t>2. Each position in the code uses 1, 2, or 3 numerical digits. The decimal code identifies a virus to the level of strain or isolate. Two examples are shown in the table below.</a:t>
            </a:r>
            <a:r>
              <a:rPr lang="en-IN" sz="2800" dirty="0"/>
              <a:t/>
            </a:r>
            <a:br>
              <a:rPr lang="en-IN" sz="2800" dirty="0"/>
            </a:br>
            <a:r>
              <a:rPr lang="en-IN" sz="2800" dirty="0"/>
              <a:t> </a:t>
            </a:r>
            <a:br>
              <a:rPr lang="en-IN" sz="2800" dirty="0"/>
            </a:br>
            <a:endParaRPr lang="en-I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23554" name="Picture 2"/>
          <p:cNvPicPr>
            <a:picLocks noChangeAspect="1" noChangeArrowheads="1"/>
          </p:cNvPicPr>
          <p:nvPr/>
        </p:nvPicPr>
        <p:blipFill>
          <a:blip r:embed="rId2"/>
          <a:srcRect/>
          <a:stretch>
            <a:fillRect/>
          </a:stretch>
        </p:blipFill>
        <p:spPr bwMode="auto">
          <a:xfrm>
            <a:off x="785786" y="428604"/>
            <a:ext cx="7715303" cy="6143667"/>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86058"/>
            <a:ext cx="8229600" cy="1143000"/>
          </a:xfrm>
        </p:spPr>
        <p:txBody>
          <a:bodyPr>
            <a:noAutofit/>
          </a:bodyPr>
          <a:lstStyle/>
          <a:p>
            <a:r>
              <a:rPr lang="en-IN" sz="2400" dirty="0"/>
              <a:t> </a:t>
            </a:r>
            <a:r>
              <a:rPr lang="en-IN" sz="2400" b="1" dirty="0"/>
              <a:t>Classifying </a:t>
            </a:r>
            <a:r>
              <a:rPr lang="en-IN" sz="2400" b="1" dirty="0" err="1"/>
              <a:t>subcellular</a:t>
            </a:r>
            <a:r>
              <a:rPr lang="en-IN" sz="2400" b="1" dirty="0"/>
              <a:t> infectious agents is more complex than it may appear at first sight, and it is appropriate to start with a few definitions:</a:t>
            </a:r>
            <a:r>
              <a:rPr lang="en-IN" sz="2400" dirty="0"/>
              <a:t/>
            </a:r>
            <a:br>
              <a:rPr lang="en-IN" sz="2400" dirty="0"/>
            </a:br>
            <a:r>
              <a:rPr lang="en-IN" sz="2400" dirty="0"/>
              <a:t> </a:t>
            </a:r>
            <a:br>
              <a:rPr lang="en-IN" sz="2400" dirty="0"/>
            </a:br>
            <a:r>
              <a:rPr lang="en-IN" sz="2400" dirty="0"/>
              <a:t>- </a:t>
            </a:r>
            <a:r>
              <a:rPr lang="en-IN" sz="2400" i="1" dirty="0" err="1"/>
              <a:t>Systematics</a:t>
            </a:r>
            <a:r>
              <a:rPr lang="en-IN" sz="2400" i="1" dirty="0"/>
              <a:t> </a:t>
            </a:r>
            <a:r>
              <a:rPr lang="en-IN" sz="2400" dirty="0"/>
              <a:t>is the science of organizing the history of the evolutionary relationships of organisms.</a:t>
            </a:r>
            <a:br>
              <a:rPr lang="en-IN" sz="2400" dirty="0"/>
            </a:br>
            <a:r>
              <a:rPr lang="en-IN" sz="2400" dirty="0"/>
              <a:t> </a:t>
            </a:r>
            <a:br>
              <a:rPr lang="en-IN" sz="2400" dirty="0"/>
            </a:br>
            <a:r>
              <a:rPr lang="en-IN" sz="2400" dirty="0"/>
              <a:t>-</a:t>
            </a:r>
            <a:r>
              <a:rPr lang="en-IN" sz="2400" i="1" dirty="0"/>
              <a:t>Classification </a:t>
            </a:r>
            <a:r>
              <a:rPr lang="en-IN" sz="2400" dirty="0"/>
              <a:t>is determining the evolutionary relationships between organisms.</a:t>
            </a:r>
            <a:br>
              <a:rPr lang="en-IN" sz="2400" dirty="0"/>
            </a:br>
            <a:r>
              <a:rPr lang="en-IN" sz="2400" dirty="0"/>
              <a:t> </a:t>
            </a:r>
            <a:br>
              <a:rPr lang="en-IN" sz="2400" dirty="0"/>
            </a:br>
            <a:r>
              <a:rPr lang="en-IN" sz="2400" dirty="0"/>
              <a:t>- </a:t>
            </a:r>
            <a:r>
              <a:rPr lang="en-IN" sz="2400" i="1" dirty="0"/>
              <a:t>Identification </a:t>
            </a:r>
            <a:r>
              <a:rPr lang="en-IN" sz="2400" dirty="0"/>
              <a:t>is recognizing the place of an organism in an existing classification  scheme, often using dichotomous keys to identify the organism.</a:t>
            </a:r>
            <a:br>
              <a:rPr lang="en-IN" sz="2400" dirty="0"/>
            </a:br>
            <a:r>
              <a:rPr lang="en-IN" sz="2400" dirty="0"/>
              <a:t> </a:t>
            </a:r>
            <a:br>
              <a:rPr lang="en-IN" sz="2400" dirty="0"/>
            </a:br>
            <a:r>
              <a:rPr lang="en-IN" sz="2400" dirty="0"/>
              <a:t>-</a:t>
            </a:r>
            <a:r>
              <a:rPr lang="en-IN" sz="2400" i="1" dirty="0"/>
              <a:t>Taxonomy </a:t>
            </a:r>
            <a:r>
              <a:rPr lang="en-IN" sz="2400" dirty="0"/>
              <a:t>(nomenclature) is assigning scientific names according to agreed international  scientific rules. </a:t>
            </a:r>
            <a:br>
              <a:rPr lang="en-IN" sz="2400" dirty="0"/>
            </a:br>
            <a:r>
              <a:rPr lang="en-IN" sz="2400" dirty="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714620"/>
            <a:ext cx="8229600" cy="1143000"/>
          </a:xfrm>
        </p:spPr>
        <p:txBody>
          <a:bodyPr>
            <a:noAutofit/>
          </a:bodyPr>
          <a:lstStyle/>
          <a:p>
            <a:r>
              <a:rPr lang="en-IN" sz="2400" dirty="0"/>
              <a:t>The official taxonomic groups (from the largest to the</a:t>
            </a:r>
            <a:br>
              <a:rPr lang="en-IN" sz="2400" dirty="0"/>
            </a:br>
            <a:r>
              <a:rPr lang="en-IN" sz="2400" dirty="0"/>
              <a:t>smallest are):</a:t>
            </a:r>
            <a:br>
              <a:rPr lang="en-IN" sz="2400" dirty="0"/>
            </a:br>
            <a:r>
              <a:rPr lang="en-IN" sz="2400" dirty="0"/>
              <a:t> </a:t>
            </a:r>
            <a:r>
              <a:rPr lang="en-IN" sz="2000" dirty="0"/>
              <a:t/>
            </a:r>
            <a:br>
              <a:rPr lang="en-IN" sz="2000" dirty="0"/>
            </a:br>
            <a:r>
              <a:rPr lang="en-IN" sz="2000" dirty="0" smtClean="0"/>
              <a:t>     -</a:t>
            </a:r>
            <a:r>
              <a:rPr lang="en-IN" sz="2000" i="1" dirty="0"/>
              <a:t>Kingdom </a:t>
            </a:r>
            <a:r>
              <a:rPr lang="en-IN" sz="2000" dirty="0"/>
              <a:t>(e.g., animals, plants, bacteria; does not apply to </a:t>
            </a:r>
            <a:r>
              <a:rPr lang="en-IN" sz="2000" dirty="0" smtClean="0"/>
              <a:t>viruses)</a:t>
            </a:r>
            <a:r>
              <a:rPr lang="en-IN" sz="2000" dirty="0"/>
              <a:t> </a:t>
            </a:r>
            <a:r>
              <a:rPr lang="en-IN" sz="2000" dirty="0" smtClean="0"/>
              <a:t>    </a:t>
            </a:r>
            <a:br>
              <a:rPr lang="en-IN" sz="2000" dirty="0" smtClean="0"/>
            </a:br>
            <a:r>
              <a:rPr lang="en-IN" sz="2000" dirty="0"/>
              <a:t/>
            </a:r>
            <a:br>
              <a:rPr lang="en-IN" sz="2000" dirty="0"/>
            </a:br>
            <a:r>
              <a:rPr lang="en-IN" sz="2000" dirty="0" smtClean="0"/>
              <a:t>- </a:t>
            </a:r>
            <a:r>
              <a:rPr lang="en-IN" sz="2000" i="1" dirty="0"/>
              <a:t>Phylum </a:t>
            </a:r>
            <a:r>
              <a:rPr lang="en-IN" sz="2000" dirty="0"/>
              <a:t>(e.g., vertebrates; does not apply to viruses)</a:t>
            </a:r>
            <a:br>
              <a:rPr lang="en-IN" sz="2000" dirty="0"/>
            </a:br>
            <a:r>
              <a:rPr lang="en-IN" sz="2000" dirty="0"/>
              <a:t> </a:t>
            </a:r>
            <a:br>
              <a:rPr lang="en-IN" sz="2000" dirty="0"/>
            </a:br>
            <a:r>
              <a:rPr lang="en-IN" sz="2000" dirty="0"/>
              <a:t>- </a:t>
            </a:r>
            <a:r>
              <a:rPr lang="en-IN" sz="2000" i="1" dirty="0"/>
              <a:t>Class </a:t>
            </a:r>
            <a:r>
              <a:rPr lang="en-IN" sz="2000" dirty="0"/>
              <a:t>(group of related orders; does not apply to viruses)</a:t>
            </a:r>
            <a:br>
              <a:rPr lang="en-IN" sz="2000" dirty="0"/>
            </a:br>
            <a:r>
              <a:rPr lang="en-IN" sz="2000" dirty="0"/>
              <a:t> </a:t>
            </a:r>
            <a:br>
              <a:rPr lang="en-IN" sz="2000" dirty="0"/>
            </a:br>
            <a:r>
              <a:rPr lang="en-IN" sz="2000" dirty="0"/>
              <a:t>- </a:t>
            </a:r>
            <a:r>
              <a:rPr lang="en-IN" sz="2000" i="1" dirty="0"/>
              <a:t>Order </a:t>
            </a:r>
            <a:r>
              <a:rPr lang="en-IN" sz="2000" dirty="0"/>
              <a:t>(group of related families)</a:t>
            </a:r>
            <a:br>
              <a:rPr lang="en-IN" sz="2000" dirty="0"/>
            </a:br>
            <a:r>
              <a:rPr lang="en-IN" sz="2000" dirty="0"/>
              <a:t> </a:t>
            </a:r>
            <a:br>
              <a:rPr lang="en-IN" sz="2000" dirty="0"/>
            </a:br>
            <a:r>
              <a:rPr lang="en-IN" sz="2000" dirty="0"/>
              <a:t>- </a:t>
            </a:r>
            <a:r>
              <a:rPr lang="en-IN" sz="2000" i="1" dirty="0"/>
              <a:t>Family </a:t>
            </a:r>
            <a:r>
              <a:rPr lang="en-IN" sz="2000" dirty="0"/>
              <a:t>(group of related genera)</a:t>
            </a:r>
            <a:br>
              <a:rPr lang="en-IN" sz="2000" dirty="0"/>
            </a:br>
            <a:r>
              <a:rPr lang="en-IN" sz="2000" dirty="0"/>
              <a:t> </a:t>
            </a:r>
            <a:br>
              <a:rPr lang="en-IN" sz="2000" dirty="0"/>
            </a:br>
            <a:r>
              <a:rPr lang="en-IN" sz="2000" dirty="0"/>
              <a:t>- </a:t>
            </a:r>
            <a:r>
              <a:rPr lang="en-IN" sz="2000" i="1" dirty="0"/>
              <a:t>Genus </a:t>
            </a:r>
            <a:r>
              <a:rPr lang="en-IN" sz="2000" dirty="0"/>
              <a:t>(group of related species)</a:t>
            </a:r>
            <a:br>
              <a:rPr lang="en-IN" sz="2000" dirty="0"/>
            </a:br>
            <a:r>
              <a:rPr lang="en-IN" sz="2000" dirty="0"/>
              <a:t> </a:t>
            </a:r>
            <a:br>
              <a:rPr lang="en-IN" sz="2000" dirty="0"/>
            </a:br>
            <a:r>
              <a:rPr lang="en-IN" sz="2000" dirty="0"/>
              <a:t>- </a:t>
            </a:r>
            <a:r>
              <a:rPr lang="en-IN" sz="2000" i="1" dirty="0"/>
              <a:t>Species</a:t>
            </a:r>
            <a:r>
              <a:rPr lang="en-IN" sz="2000" dirty="0"/>
              <a:t>, the smallest taxonomic group</a:t>
            </a:r>
            <a:br>
              <a:rPr lang="en-IN" sz="2000" dirty="0"/>
            </a:b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785786" y="285728"/>
            <a:ext cx="7786742"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smtClean="0">
                <a:ln>
                  <a:noFill/>
                </a:ln>
                <a:solidFill>
                  <a:srgbClr val="000000"/>
                </a:solidFill>
                <a:effectLst/>
                <a:latin typeface="Calibri" pitchFamily="34" charset="0"/>
                <a:ea typeface="Calibri" pitchFamily="34" charset="0"/>
                <a:cs typeface="Bembo"/>
              </a:rPr>
              <a:t>                  </a:t>
            </a:r>
            <a:r>
              <a:rPr kumimoji="0" lang="en-US" sz="2400" i="0" u="none" strike="noStrike" cap="none" normalizeH="0" baseline="0" dirty="0" err="1" smtClean="0">
                <a:ln>
                  <a:noFill/>
                </a:ln>
                <a:solidFill>
                  <a:srgbClr val="000000"/>
                </a:solidFill>
                <a:effectLst/>
                <a:latin typeface="Calibri" pitchFamily="34" charset="0"/>
                <a:ea typeface="Calibri" pitchFamily="34" charset="0"/>
                <a:cs typeface="Bembo"/>
              </a:rPr>
              <a:t>Subcellular</a:t>
            </a:r>
            <a:r>
              <a:rPr kumimoji="0" lang="en-US" sz="2400" i="0" u="none" strike="noStrike" cap="none" normalizeH="0" baseline="0" dirty="0" smtClean="0">
                <a:ln>
                  <a:noFill/>
                </a:ln>
                <a:solidFill>
                  <a:srgbClr val="000000"/>
                </a:solidFill>
                <a:effectLst/>
                <a:latin typeface="Calibri" pitchFamily="34" charset="0"/>
                <a:ea typeface="Calibri" pitchFamily="34" charset="0"/>
                <a:cs typeface="Bembo"/>
              </a:rPr>
              <a:t> agents present a particular problem for taxonomists. They are too small to</a:t>
            </a:r>
            <a:r>
              <a:rPr lang="en-US" sz="2400" dirty="0">
                <a:latin typeface="Arial" pitchFamily="34" charset="0"/>
                <a:ea typeface="Calibri" pitchFamily="34" charset="0"/>
                <a:cs typeface="Arial" pitchFamily="34" charset="0"/>
              </a:rPr>
              <a:t> </a:t>
            </a:r>
            <a:r>
              <a:rPr lang="en-US" sz="2400" dirty="0" smtClean="0">
                <a:latin typeface="Arial" pitchFamily="34" charset="0"/>
                <a:ea typeface="Calibri" pitchFamily="34" charset="0"/>
                <a:cs typeface="Arial" pitchFamily="34" charset="0"/>
              </a:rPr>
              <a:t>  </a:t>
            </a:r>
            <a:r>
              <a:rPr kumimoji="0" lang="en-US" sz="2400" i="0" u="none" strike="noStrike" cap="none" normalizeH="0" baseline="0" dirty="0" smtClean="0">
                <a:ln>
                  <a:noFill/>
                </a:ln>
                <a:solidFill>
                  <a:srgbClr val="000000"/>
                </a:solidFill>
                <a:effectLst/>
                <a:latin typeface="Calibri" pitchFamily="34" charset="0"/>
                <a:ea typeface="Calibri" pitchFamily="34" charset="0"/>
                <a:cs typeface="Bembo"/>
              </a:rPr>
              <a:t>be seen without electron microscopes, but very small changes in molecular structure may give rise to agents with radically different properties. The vast majority</a:t>
            </a:r>
            <a:r>
              <a:rPr lang="en-US" sz="2400" dirty="0">
                <a:latin typeface="Arial" pitchFamily="34" charset="0"/>
                <a:ea typeface="Calibri" pitchFamily="34" charset="0"/>
                <a:cs typeface="Arial" pitchFamily="34" charset="0"/>
              </a:rPr>
              <a:t> </a:t>
            </a:r>
            <a:r>
              <a:rPr lang="en-US" sz="2400" dirty="0" smtClean="0">
                <a:latin typeface="Arial" pitchFamily="34" charset="0"/>
                <a:ea typeface="Calibri" pitchFamily="34" charset="0"/>
                <a:cs typeface="Arial" pitchFamily="34" charset="0"/>
              </a:rPr>
              <a:t>  </a:t>
            </a:r>
            <a:r>
              <a:rPr kumimoji="0" lang="en-US" sz="2400" i="0" u="none" strike="noStrike" cap="none" normalizeH="0" baseline="0" dirty="0" smtClean="0">
                <a:ln>
                  <a:noFill/>
                </a:ln>
                <a:solidFill>
                  <a:srgbClr val="000000"/>
                </a:solidFill>
                <a:effectLst/>
                <a:latin typeface="Calibri" pitchFamily="34" charset="0"/>
                <a:ea typeface="Calibri" pitchFamily="34" charset="0"/>
                <a:cs typeface="Bembo"/>
              </a:rPr>
              <a:t>of viruses that are known have been studied because they have pathogenic potential for  humans, animals, or plants; therefore, the disease symptoms caused by infection are one criterion used to aid classification. The physical structure of a virus particle can be determined directly (by electron microscopy) or indirectly (by biochemical or serological investigation) and is also used in classification. However, the structure and sequence of the virus genome continue to increase in importance as molecular biological analysis provides a rapid and sensitive way to detect and differentiate  many diverse viruses.</a:t>
            </a:r>
            <a:endParaRPr kumimoji="0" lang="en-US" sz="240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3116"/>
            <a:ext cx="8229600" cy="1143000"/>
          </a:xfrm>
        </p:spPr>
        <p:txBody>
          <a:bodyPr>
            <a:noAutofit/>
          </a:bodyPr>
          <a:lstStyle/>
          <a:p>
            <a:r>
              <a:rPr lang="en-IN" sz="3200" dirty="0"/>
              <a:t> In 1966, the International Committee on Nomenclature of Viruses was established and produced the first unified scheme for virus classification. In 1973, this committee expanded its objectives and renamed itself the International Committee on Taxonomy of Viruses (ICTV), which meets every four years. </a:t>
            </a:r>
            <a:br>
              <a:rPr lang="en-IN" sz="3200" dirty="0"/>
            </a:br>
            <a:r>
              <a:rPr lang="en-IN" sz="3200"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descr="C:\Users\USER\Documents\Bluetooth Folder\ICTV_Organization.png"/>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1000100" y="214290"/>
            <a:ext cx="7215238" cy="5786478"/>
          </a:xfrm>
          <a:prstGeom prst="rect">
            <a:avLst/>
          </a:prstGeom>
          <a:noFill/>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14620"/>
            <a:ext cx="8229600" cy="1143000"/>
          </a:xfrm>
        </p:spPr>
        <p:txBody>
          <a:bodyPr>
            <a:noAutofit/>
          </a:bodyPr>
          <a:lstStyle/>
          <a:p>
            <a:r>
              <a:rPr lang="en-US" sz="2400" dirty="0"/>
              <a:t>ICTV's Principles  of  nomenclature </a:t>
            </a:r>
            <a:r>
              <a:rPr lang="en-US" sz="2400" i="1" dirty="0"/>
              <a:t>:</a:t>
            </a:r>
            <a:r>
              <a:rPr lang="en-IN" sz="2400" dirty="0"/>
              <a:t/>
            </a:r>
            <a:br>
              <a:rPr lang="en-IN" sz="2400" dirty="0"/>
            </a:br>
            <a:r>
              <a:rPr lang="en-IN" sz="2400" dirty="0"/>
              <a:t> </a:t>
            </a:r>
            <a:br>
              <a:rPr lang="en-IN" sz="2400" dirty="0"/>
            </a:br>
            <a:r>
              <a:rPr lang="en-IN" sz="2400" dirty="0"/>
              <a:t> </a:t>
            </a:r>
            <a:r>
              <a:rPr lang="en-US" sz="2400" dirty="0"/>
              <a:t>The ICTV's essential principles of virus nomenclature are:</a:t>
            </a:r>
            <a:r>
              <a:rPr lang="en-IN" sz="2400" dirty="0"/>
              <a:t/>
            </a:r>
            <a:br>
              <a:rPr lang="en-IN" sz="2400" dirty="0"/>
            </a:br>
            <a:r>
              <a:rPr lang="en-US" sz="2400" dirty="0"/>
              <a:t>-  To aim for stability;</a:t>
            </a:r>
            <a:r>
              <a:rPr lang="en-IN" sz="2400" dirty="0"/>
              <a:t/>
            </a:r>
            <a:br>
              <a:rPr lang="en-IN" sz="2400" dirty="0"/>
            </a:br>
            <a:r>
              <a:rPr lang="en-US" sz="2400" dirty="0"/>
              <a:t>-  To avoid or reject the use of names which might cause error or  confusion;</a:t>
            </a:r>
            <a:r>
              <a:rPr lang="en-IN" sz="2400" dirty="0"/>
              <a:t/>
            </a:r>
            <a:br>
              <a:rPr lang="en-IN" sz="2400" dirty="0"/>
            </a:br>
            <a:r>
              <a:rPr lang="en-US" sz="2400" dirty="0"/>
              <a:t>- To avoid the unnecessary creation of names  </a:t>
            </a:r>
            <a:r>
              <a:rPr lang="en-IN" sz="2400" dirty="0"/>
              <a:t/>
            </a:r>
            <a:br>
              <a:rPr lang="en-IN" sz="2400" dirty="0"/>
            </a:br>
            <a:r>
              <a:rPr lang="en-US" sz="2400" dirty="0"/>
              <a:t>( </a:t>
            </a:r>
            <a:r>
              <a:rPr lang="en-IN" sz="2400" dirty="0"/>
              <a:t>Nomenclature of viruses is independent of other biological nomenclature. Virus </a:t>
            </a:r>
            <a:r>
              <a:rPr lang="en-IN" sz="2400" dirty="0" err="1"/>
              <a:t>taxon</a:t>
            </a:r>
            <a:r>
              <a:rPr lang="en-IN" sz="2400" dirty="0"/>
              <a:t> nomenclature is recognized as an exception in the proposed International Code of </a:t>
            </a:r>
            <a:r>
              <a:rPr lang="en-IN" sz="2400" dirty="0" err="1"/>
              <a:t>Bionomenclature</a:t>
            </a:r>
            <a:r>
              <a:rPr lang="en-IN" sz="2400" dirty="0"/>
              <a:t> (</a:t>
            </a:r>
            <a:r>
              <a:rPr lang="en-IN" sz="2400" dirty="0" err="1"/>
              <a:t>BioCode</a:t>
            </a:r>
            <a:r>
              <a:rPr lang="en-IN" sz="2400" dirty="0"/>
              <a:t>).</a:t>
            </a:r>
            <a:br>
              <a:rPr lang="en-IN" sz="2400" dirty="0"/>
            </a:br>
            <a:r>
              <a:rPr lang="en-IN" sz="2400" dirty="0"/>
              <a:t>The primary purpose of naming a </a:t>
            </a:r>
            <a:r>
              <a:rPr lang="en-IN" sz="2400" dirty="0" err="1"/>
              <a:t>taxon</a:t>
            </a:r>
            <a:r>
              <a:rPr lang="en-IN" sz="2400" dirty="0"/>
              <a:t> is to supply a means of referring to the </a:t>
            </a:r>
            <a:r>
              <a:rPr lang="en-IN" sz="2400" dirty="0" err="1"/>
              <a:t>taxon</a:t>
            </a:r>
            <a:r>
              <a:rPr lang="en-IN" sz="2400" dirty="0"/>
              <a:t>, rather than to indicate the characters or history of the </a:t>
            </a:r>
            <a:r>
              <a:rPr lang="en-IN" sz="2400" dirty="0" err="1"/>
              <a:t>taxon</a:t>
            </a:r>
            <a:r>
              <a:rPr lang="en-IN" sz="2400" dirty="0"/>
              <a:t>. The name of a </a:t>
            </a:r>
            <a:r>
              <a:rPr lang="en-IN" sz="2400" dirty="0" err="1"/>
              <a:t>taxon</a:t>
            </a:r>
            <a:r>
              <a:rPr lang="en-IN" sz="2400" dirty="0"/>
              <a:t> has no official status until it has been approved by ICTV.)</a:t>
            </a:r>
            <a:br>
              <a:rPr lang="en-IN" sz="2400" dirty="0"/>
            </a:b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928934"/>
            <a:ext cx="8286808" cy="1549573"/>
          </a:xfrm>
        </p:spPr>
        <p:txBody>
          <a:bodyPr>
            <a:noAutofit/>
          </a:bodyPr>
          <a:lstStyle/>
          <a:p>
            <a:r>
              <a:rPr lang="en-IN" sz="2800" b="1" dirty="0"/>
              <a:t> Rules for virus  taxonomy have been established, some of which include:</a:t>
            </a:r>
            <a:r>
              <a:rPr lang="en-IN" sz="2400" dirty="0"/>
              <a:t/>
            </a:r>
            <a:br>
              <a:rPr lang="en-IN" sz="2400" dirty="0"/>
            </a:br>
            <a:r>
              <a:rPr lang="en-IN" sz="2400" dirty="0"/>
              <a:t> </a:t>
            </a:r>
            <a:br>
              <a:rPr lang="en-IN" sz="2400" dirty="0"/>
            </a:br>
            <a:r>
              <a:rPr lang="en-IN" sz="2400" dirty="0"/>
              <a:t>-Latin binomial names (e.g., </a:t>
            </a:r>
            <a:r>
              <a:rPr lang="en-IN" sz="2400" i="1" dirty="0" err="1"/>
              <a:t>Rhabdovirus</a:t>
            </a:r>
            <a:r>
              <a:rPr lang="en-IN" sz="2400" i="1" dirty="0"/>
              <a:t> </a:t>
            </a:r>
            <a:r>
              <a:rPr lang="en-IN" sz="2400" i="1" dirty="0" err="1"/>
              <a:t>carpio</a:t>
            </a:r>
            <a:r>
              <a:rPr lang="en-IN" sz="2400" dirty="0"/>
              <a:t>) are not used. No person’s name should be used in nomenclature. Names should have international meaning.</a:t>
            </a:r>
            <a:br>
              <a:rPr lang="en-IN" sz="2400" dirty="0"/>
            </a:br>
            <a:r>
              <a:rPr lang="en-IN" sz="2400" dirty="0"/>
              <a:t> </a:t>
            </a:r>
            <a:br>
              <a:rPr lang="en-IN" sz="2400" dirty="0"/>
            </a:br>
            <a:r>
              <a:rPr lang="en-IN" sz="2400" dirty="0"/>
              <a:t> - A virus name should be meaningful and should consist of as few words as possible. Serial numbers or letters are not acceptable as names.</a:t>
            </a:r>
            <a:br>
              <a:rPr lang="en-IN" sz="2400" dirty="0"/>
            </a:br>
            <a:r>
              <a:rPr lang="en-IN" sz="2400" dirty="0"/>
              <a:t> </a:t>
            </a:r>
            <a:br>
              <a:rPr lang="en-IN" sz="2400" dirty="0"/>
            </a:br>
            <a:r>
              <a:rPr lang="en-IN" sz="2400" dirty="0"/>
              <a:t>- A virus species is a </a:t>
            </a:r>
            <a:r>
              <a:rPr lang="en-IN" sz="2400" dirty="0" err="1"/>
              <a:t>polythetic</a:t>
            </a:r>
            <a:r>
              <a:rPr lang="en-IN" sz="2400" dirty="0"/>
              <a:t> class (i.e., a group whose members always have several properties in common, although no single common attribute is present in all of its members) of viruses that constitute a replicating lineage and occupy a particular ecological niche.</a:t>
            </a:r>
            <a:br>
              <a:rPr lang="en-IN" sz="2400" dirty="0"/>
            </a:br>
            <a:r>
              <a:rPr lang="en-IN" sz="2400"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571744"/>
            <a:ext cx="8229600" cy="1143000"/>
          </a:xfrm>
        </p:spPr>
        <p:txBody>
          <a:bodyPr>
            <a:noAutofit/>
          </a:bodyPr>
          <a:lstStyle/>
          <a:p>
            <a:r>
              <a:rPr lang="en-IN" sz="2400" dirty="0"/>
              <a:t>- A genus is a group of virus species sharing common characters. Approval of a new genus is linked to the acceptance of a type species (i.e., a species that displays  the typical characteristics on which the genus is based).</a:t>
            </a:r>
            <a:br>
              <a:rPr lang="en-IN" sz="2400" dirty="0"/>
            </a:br>
            <a:r>
              <a:rPr lang="en-IN" sz="2400" dirty="0"/>
              <a:t> </a:t>
            </a:r>
            <a:br>
              <a:rPr lang="en-IN" sz="2400" dirty="0"/>
            </a:br>
            <a:r>
              <a:rPr lang="en-IN" sz="2400" dirty="0"/>
              <a:t>- A family is a group of genera with common </a:t>
            </a:r>
            <a:r>
              <a:rPr lang="en-IN" sz="2400" dirty="0" err="1"/>
              <a:t>characters.Approval</a:t>
            </a:r>
            <a:r>
              <a:rPr lang="en-IN" sz="2400" dirty="0"/>
              <a:t> of a new family is linked to the acceptance of a type genus.  In general terms, groups of related viruses are divided into families whose names  end in the suffix ‘</a:t>
            </a:r>
            <a:r>
              <a:rPr lang="en-IN" sz="2400" i="1" dirty="0" err="1"/>
              <a:t>viridae</a:t>
            </a:r>
            <a:r>
              <a:rPr lang="en-IN" sz="2400" dirty="0"/>
              <a:t>’ (e.g., </a:t>
            </a:r>
            <a:r>
              <a:rPr lang="en-IN" sz="2400" i="1" dirty="0" err="1"/>
              <a:t>Poxviridae</a:t>
            </a:r>
            <a:r>
              <a:rPr lang="en-IN" sz="2400" dirty="0"/>
              <a:t>). In most cases, a higher level of classification than the family has not been established, although three orders (groups of related families) have now been recognized. In a few cases, very large families have been subdivided into subfamilies and end in the suffix ‘</a:t>
            </a:r>
            <a:r>
              <a:rPr lang="en-IN" sz="2400" i="1" dirty="0" err="1"/>
              <a:t>virinae</a:t>
            </a:r>
            <a:r>
              <a:rPr lang="en-IN" sz="2400" dirty="0"/>
              <a:t>.’ Subspecies, strains, isolates, variants, mutants, and artificially created laboratory</a:t>
            </a:r>
            <a:br>
              <a:rPr lang="en-IN" sz="2400" dirty="0"/>
            </a:br>
            <a:r>
              <a:rPr lang="en-IN" sz="2400" dirty="0"/>
              <a:t>recombinants are not officially recognized by the ICTV.</a:t>
            </a:r>
            <a:br>
              <a:rPr lang="en-IN" sz="2400" dirty="0"/>
            </a:br>
            <a:endParaRPr lang="en-IN"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TotalTime>
  <Words>334</Words>
  <Application>Microsoft Office PowerPoint</Application>
  <PresentationFormat>On-screen Show (4:3)</PresentationFormat>
  <Paragraphs>11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  NOMENCLATURE  AND CLASSIFICATION   SYSTEMS OF  VIRUSES </vt:lpstr>
      <vt:lpstr> Classifying subcellular infectious agents is more complex than it may appear at first sight, and it is appropriate to start with a few definitions:   - Systematics is the science of organizing the history of the evolutionary relationships of organisms.   -Classification is determining the evolutionary relationships between organisms.   - Identification is recognizing the place of an organism in an existing classification  scheme, often using dichotomous keys to identify the organism.   -Taxonomy (nomenclature) is assigning scientific names according to agreed international  scientific rules.   </vt:lpstr>
      <vt:lpstr>The official taxonomic groups (from the largest to the smallest are):        -Kingdom (e.g., animals, plants, bacteria; does not apply to viruses)       - Phylum (e.g., vertebrates; does not apply to viruses)   - Class (group of related orders; does not apply to viruses)   - Order (group of related families)   - Family (group of related genera)   - Genus (group of related species)   - Species, the smallest taxonomic group </vt:lpstr>
      <vt:lpstr>Slide 4</vt:lpstr>
      <vt:lpstr> In 1966, the International Committee on Nomenclature of Viruses was established and produced the first unified scheme for virus classification. In 1973, this committee expanded its objectives and renamed itself the International Committee on Taxonomy of Viruses (ICTV), which meets every four years.   </vt:lpstr>
      <vt:lpstr>Slide 6</vt:lpstr>
      <vt:lpstr>ICTV's Principles  of  nomenclature :    The ICTV's essential principles of virus nomenclature are: -  To aim for stability; -  To avoid or reject the use of names which might cause error or  confusion; - To avoid the unnecessary creation of names   ( Nomenclature of viruses is independent of other biological nomenclature. Virus taxon nomenclature is recognized as an exception in the proposed International Code of Bionomenclature (BioCode). The primary purpose of naming a taxon is to supply a means of referring to the taxon, rather than to indicate the characters or history of the taxon. The name of a taxon has no official status until it has been approved by ICTV.) </vt:lpstr>
      <vt:lpstr> Rules for virus  taxonomy have been established, some of which include:   -Latin binomial names (e.g., Rhabdovirus carpio) are not used. No person’s name should be used in nomenclature. Names should have international meaning.    - A virus name should be meaningful and should consist of as few words as possible. Serial numbers or letters are not acceptable as names.   - A virus species is a polythetic class (i.e., a group whose members always have several properties in common, although no single common attribute is present in all of its members) of viruses that constitute a replicating lineage and occupy a particular ecological niche.  </vt:lpstr>
      <vt:lpstr>- A genus is a group of virus species sharing common characters. Approval of a new genus is linked to the acceptance of a type species (i.e., a species that displays  the typical characteristics on which the genus is based).   - A family is a group of genera with common characters.Approval of a new family is linked to the acceptance of a type genus.  In general terms, groups of related viruses are divided into families whose names  end in the suffix ‘viridae’ (e.g., Poxviridae). In most cases, a higher level of classification than the family has not been established, although three orders (groups of related families) have now been recognized. In a few cases, very large families have been subdivided into subfamilies and end in the suffix ‘virinae.’ Subspecies, strains, isolates, variants, mutants, and artificially created laboratory recombinants are not officially recognized by the ICTV. </vt:lpstr>
      <vt:lpstr>- The names of virus orders, families, subfamilies, genera and species should be  written in italics with  the first letter capitalized.   - Other words are not capitalized unless they are proper nouns (e.g., Tobacco mosaic virus, Poliovirus, Murray River encephalitis virus).   - This format should only be used when official taxonomic entities are referred to—it is not possible to centrifuge the species Poliovirus, for example, but it is possible to centrifuge poliovirus.   - Italics and capitalization are not used for vernacular usage (e.g., rhinoviruses; cf.  the genus Rhinovirus), for acronyms (e.g., HIV-1), nor for adjectival forms (e.g., poliovirus polymerase). </vt:lpstr>
      <vt:lpstr>#According to 9th report of ICTV: Decimal code:   1.The ICTV classification uses an eight position decimal code to represent order, family, subfamily, genus, species, subspecies, serotype or subtype, and strain or isolate. 2. Each position in the code uses 1, 2, or 3 numerical digits. The decimal code identifies a virus to the level of strain or isolate. Two examples are shown in the table below.   </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9</cp:revision>
  <dcterms:created xsi:type="dcterms:W3CDTF">2017-04-11T03:21:27Z</dcterms:created>
  <dcterms:modified xsi:type="dcterms:W3CDTF">2017-04-11T17:29:06Z</dcterms:modified>
</cp:coreProperties>
</file>