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59" r:id="rId6"/>
    <p:sldId id="266" r:id="rId7"/>
    <p:sldId id="294" r:id="rId8"/>
    <p:sldId id="292" r:id="rId9"/>
    <p:sldId id="293" r:id="rId10"/>
    <p:sldId id="268" r:id="rId11"/>
    <p:sldId id="271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4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9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0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4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1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95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9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3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F5B6-474B-44D8-930C-3B5600491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614E-492A-4387-96B6-110A742A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Kor@leedsbecket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purdue.edu/~tqin/system101/method/method_pair_t_sas.htm" TargetMode="External"/><Relationship Id="rId2" Type="http://schemas.openxmlformats.org/officeDocument/2006/relationships/hyperlink" Target="http://www.stat.purdue.edu/~tqin/system101/method/QQplot_sa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.purdue.edu/~tqin/system101/method/method_two_t_sas.htm" TargetMode="External"/><Relationship Id="rId5" Type="http://schemas.openxmlformats.org/officeDocument/2006/relationships/hyperlink" Target="http://www.stat.purdue.edu/~tqin/system101/method/method_wilcoxon_signed_rank_sas.htm" TargetMode="External"/><Relationship Id="rId4" Type="http://schemas.openxmlformats.org/officeDocument/2006/relationships/hyperlink" Target="http://www.stat.purdue.edu/~tqin/system101/method/method_wilcoxon_rank_sum_sas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Lq9kQtIDMQ" TargetMode="External"/><Relationship Id="rId7" Type="http://schemas.openxmlformats.org/officeDocument/2006/relationships/hyperlink" Target="http://video.sas.com/detail/videos/how-to-tutorials/video/3306921462001/correlation-analysis-using-sas-studio" TargetMode="External"/><Relationship Id="rId2" Type="http://schemas.openxmlformats.org/officeDocument/2006/relationships/hyperlink" Target="https://www.youtube.com/watch?v=UsbDpmUQG9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uzYb-79TfM" TargetMode="External"/><Relationship Id="rId5" Type="http://schemas.openxmlformats.org/officeDocument/2006/relationships/hyperlink" Target="http://www.stat.purdue.edu/~tqin/system101/method/method_two_t_sas.htm" TargetMode="External"/><Relationship Id="rId4" Type="http://schemas.openxmlformats.org/officeDocument/2006/relationships/hyperlink" Target="https://support.sas.com/training/tutorial/studio/two-sample-t-tes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bguides.library.kent.edu/SAS/PearsonCorr" TargetMode="External"/><Relationship Id="rId2" Type="http://schemas.openxmlformats.org/officeDocument/2006/relationships/hyperlink" Target="http://video.sas.com/detail/videos/performing-statistical-analyses/video/3306921462001/correlation-analysis-using-sas-studio?autoStart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knowledge.org.uk/public-health-textbook/research-methods/1b-statistical-methods/parametric-nonparametric-tests" TargetMode="External"/><Relationship Id="rId2" Type="http://schemas.openxmlformats.org/officeDocument/2006/relationships/hyperlink" Target="http://www.statisticssolutions.com/testing-of-assump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al-statistics.com/descriptive-statistics/assumptions-statistical-test/" TargetMode="External"/><Relationship Id="rId4" Type="http://schemas.openxmlformats.org/officeDocument/2006/relationships/hyperlink" Target="http://blog.minitab.com/blog/adventures-in-statistics-2/choosing-between-a-nonparametric-test-and-a-parametric-te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2: Inferential Statistics 1 (T-test)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Prof. </a:t>
            </a:r>
            <a:r>
              <a:rPr lang="en-GB" dirty="0"/>
              <a:t>Ah-Lian Kor</a:t>
            </a:r>
          </a:p>
          <a:p>
            <a:r>
              <a:rPr lang="en-GB" dirty="0">
                <a:hlinkClick r:id="rId2"/>
              </a:rPr>
              <a:t>A.Kor@leedsbeckett.ac.uk</a:t>
            </a:r>
            <a:r>
              <a:rPr lang="en-GB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4643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15035"/>
          </a:xfrm>
        </p:spPr>
        <p:txBody>
          <a:bodyPr/>
          <a:lstStyle/>
          <a:p>
            <a:r>
              <a:rPr lang="en-GB" dirty="0"/>
              <a:t>Two-Sample T-Tests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en-GB" dirty="0"/>
              <a:t>T-test: </a:t>
            </a:r>
            <a:r>
              <a:rPr lang="en-GB" dirty="0">
                <a:solidFill>
                  <a:srgbClr val="FF0000"/>
                </a:solidFill>
              </a:rPr>
              <a:t>Two-sample test</a:t>
            </a:r>
          </a:p>
          <a:p>
            <a:r>
              <a:rPr lang="en-GB" dirty="0"/>
              <a:t>Look at Self Paced Tutorials, examples on pages 6-9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7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en-GB" dirty="0"/>
              <a:t>Summary of Two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262"/>
            <a:ext cx="10515600" cy="53077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>
                <a:effectLst/>
              </a:rPr>
              <a:t>Checking assumptions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Two sample t-test assumes that </a:t>
            </a:r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There is one continuous dependent variable and one categorical independent variable (with 2 levels); </a:t>
            </a:r>
          </a:p>
          <a:p>
            <a:r>
              <a:rPr lang="en-GB" dirty="0">
                <a:effectLst/>
              </a:rPr>
              <a:t>The two samples are independent; </a:t>
            </a:r>
          </a:p>
          <a:p>
            <a:r>
              <a:rPr lang="en-GB" dirty="0">
                <a:effectLst/>
              </a:rPr>
              <a:t>The two samples follow normal distributions, and can be done with </a:t>
            </a:r>
            <a:r>
              <a:rPr lang="en-GB" dirty="0">
                <a:effectLst/>
                <a:hlinkClick r:id="rId2"/>
              </a:rPr>
              <a:t>Normality check</a:t>
            </a:r>
            <a:r>
              <a:rPr lang="en-GB" dirty="0">
                <a:effectLst/>
              </a:rPr>
              <a:t>. 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When the assumptions are not met, other methods are possible based on the two samples: </a:t>
            </a:r>
          </a:p>
          <a:p>
            <a:r>
              <a:rPr lang="en-GB" dirty="0">
                <a:effectLst/>
              </a:rPr>
              <a:t>Two </a:t>
            </a:r>
            <a:r>
              <a:rPr lang="en-GB" b="1" dirty="0">
                <a:effectLst/>
              </a:rPr>
              <a:t>dependent</a:t>
            </a:r>
            <a:r>
              <a:rPr lang="en-GB" dirty="0">
                <a:effectLst/>
              </a:rPr>
              <a:t> samples and </a:t>
            </a:r>
            <a:r>
              <a:rPr lang="en-GB" b="1" dirty="0">
                <a:effectLst/>
              </a:rPr>
              <a:t>follow Normal distribution</a:t>
            </a:r>
            <a:r>
              <a:rPr lang="en-GB" dirty="0">
                <a:effectLst/>
              </a:rPr>
              <a:t>, suggest </a:t>
            </a:r>
            <a:r>
              <a:rPr lang="en-GB" b="1" dirty="0">
                <a:effectLst/>
                <a:hlinkClick r:id="rId3"/>
              </a:rPr>
              <a:t>Paired T-test</a:t>
            </a:r>
            <a:r>
              <a:rPr lang="en-GB" dirty="0">
                <a:effectLst/>
              </a:rPr>
              <a:t>; </a:t>
            </a:r>
          </a:p>
          <a:p>
            <a:r>
              <a:rPr lang="en-GB" dirty="0">
                <a:effectLst/>
              </a:rPr>
              <a:t>Two </a:t>
            </a:r>
            <a:r>
              <a:rPr lang="en-GB" b="1" dirty="0">
                <a:effectLst/>
              </a:rPr>
              <a:t>independent</a:t>
            </a:r>
            <a:r>
              <a:rPr lang="en-GB" dirty="0">
                <a:effectLst/>
              </a:rPr>
              <a:t> samples and </a:t>
            </a:r>
            <a:r>
              <a:rPr lang="en-GB" b="1" dirty="0">
                <a:effectLst/>
              </a:rPr>
              <a:t>does not follow Normal distribution</a:t>
            </a:r>
            <a:r>
              <a:rPr lang="en-GB" dirty="0">
                <a:effectLst/>
              </a:rPr>
              <a:t>, suggest </a:t>
            </a:r>
            <a:r>
              <a:rPr lang="en-GB" b="1" dirty="0">
                <a:effectLst/>
                <a:hlinkClick r:id="rId4"/>
              </a:rPr>
              <a:t>WMW test</a:t>
            </a:r>
            <a:r>
              <a:rPr lang="en-GB" dirty="0">
                <a:effectLst/>
              </a:rPr>
              <a:t>; </a:t>
            </a:r>
          </a:p>
          <a:p>
            <a:r>
              <a:rPr lang="en-GB" dirty="0">
                <a:effectLst/>
              </a:rPr>
              <a:t>Two </a:t>
            </a:r>
            <a:r>
              <a:rPr lang="en-GB" b="1" dirty="0">
                <a:effectLst/>
              </a:rPr>
              <a:t>dependent</a:t>
            </a:r>
            <a:r>
              <a:rPr lang="en-GB" dirty="0">
                <a:effectLst/>
              </a:rPr>
              <a:t> samples and </a:t>
            </a:r>
            <a:r>
              <a:rPr lang="en-GB" b="1" dirty="0">
                <a:effectLst/>
              </a:rPr>
              <a:t>does not follow Normal distribution</a:t>
            </a:r>
            <a:r>
              <a:rPr lang="en-GB" dirty="0">
                <a:effectLst/>
              </a:rPr>
              <a:t>, suggest </a:t>
            </a:r>
            <a:r>
              <a:rPr lang="en-GB" b="1" dirty="0">
                <a:effectLst/>
                <a:hlinkClick r:id="rId5"/>
              </a:rPr>
              <a:t>Signed Rank test</a:t>
            </a:r>
            <a:r>
              <a:rPr lang="en-GB" dirty="0">
                <a:effectLst/>
              </a:rPr>
              <a:t>;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In this demo example, two samples (control and treatment) are independent, and pass the </a:t>
            </a:r>
            <a:r>
              <a:rPr lang="en-GB" dirty="0">
                <a:effectLst/>
                <a:hlinkClick r:id="rId2"/>
              </a:rPr>
              <a:t>Normality check</a:t>
            </a:r>
            <a:r>
              <a:rPr lang="en-GB" dirty="0">
                <a:effectLst/>
              </a:rPr>
              <a:t>. So we continue with </a:t>
            </a:r>
            <a:r>
              <a:rPr lang="en-GB" b="1" dirty="0">
                <a:effectLst/>
              </a:rPr>
              <a:t>two sample t-test</a:t>
            </a:r>
            <a:r>
              <a:rPr lang="en-GB" dirty="0">
                <a:effectLst/>
              </a:rPr>
              <a:t>. Note that the test is two-sided (sides=2), the significance level is 0.05, and the test is to compare the difference between two means (mu1 - mu2) against 0 (h0=0). </a:t>
            </a:r>
          </a:p>
          <a:p>
            <a:pPr marL="0" indent="0">
              <a:buNone/>
            </a:pPr>
            <a:r>
              <a:rPr lang="en-GB" dirty="0">
                <a:effectLst/>
                <a:hlinkClick r:id="rId6"/>
              </a:rPr>
              <a:t>http://www.stat.purdue.edu/~tqin/system101/method/method_two_t_sas.htm</a:t>
            </a:r>
            <a:r>
              <a:rPr lang="en-GB" dirty="0">
                <a:effectLst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10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One-sample t test and test for normality </a:t>
            </a:r>
            <a:r>
              <a:rPr lang="en-GB" dirty="0">
                <a:hlinkClick r:id="rId2"/>
              </a:rPr>
              <a:t>https://www.youtube.com/watch?v=UsbDpmUQG9g</a:t>
            </a:r>
            <a:r>
              <a:rPr lang="en-GB" dirty="0"/>
              <a:t> </a:t>
            </a:r>
          </a:p>
          <a:p>
            <a:r>
              <a:rPr lang="en-GB" dirty="0"/>
              <a:t>Paired and Two-Sample t tests 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https://www.youtube.com/watch?v=ULq9kQtIDMQ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https://support.sas.com/training/tutorial/studio/two-sample-t-test.html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 http://www.stat.purdue.edu/~tqin/system101/method/method_two_t_sas.htm</a:t>
            </a:r>
            <a:r>
              <a:rPr lang="en-GB" dirty="0"/>
              <a:t> </a:t>
            </a:r>
          </a:p>
          <a:p>
            <a:r>
              <a:rPr lang="en-GB" dirty="0"/>
              <a:t>Chi Square </a:t>
            </a:r>
            <a:r>
              <a:rPr lang="en-GB" dirty="0">
                <a:hlinkClick r:id="rId3"/>
              </a:rPr>
              <a:t>https://www.youtube.com/watch?v=ULq9kQtIDMQ</a:t>
            </a:r>
            <a:r>
              <a:rPr lang="en-GB" dirty="0"/>
              <a:t> </a:t>
            </a:r>
          </a:p>
          <a:p>
            <a:r>
              <a:rPr lang="en-GB" dirty="0"/>
              <a:t>Parametric and non-parametric correlation </a:t>
            </a:r>
          </a:p>
          <a:p>
            <a:pPr marL="457200" lvl="1" indent="0">
              <a:buNone/>
            </a:pPr>
            <a:r>
              <a:rPr lang="en-GB" dirty="0">
                <a:hlinkClick r:id="rId6"/>
              </a:rPr>
              <a:t>https://www.youtube.com/watch?v=wuzYb-79TfM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>
                <a:hlinkClick r:id="rId7"/>
              </a:rPr>
              <a:t>http://video.sas.com/detail/videos/how-to-tutorials/video/3306921462001/correlation-analysis-using-sas-studio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52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diverse range of inferential statistical analysis </a:t>
            </a:r>
            <a:r>
              <a:rPr lang="en-GB" dirty="0">
                <a:hlinkClick r:id="rId2"/>
              </a:rPr>
              <a:t>http://video.sas.com/detail/videos/performing-statistical-analyses/video/3306921462001/correlation-analysis-using-sas-studio?autoStart=true</a:t>
            </a:r>
            <a:r>
              <a:rPr lang="en-GB" dirty="0"/>
              <a:t> </a:t>
            </a:r>
          </a:p>
          <a:p>
            <a:r>
              <a:rPr lang="en-GB" dirty="0"/>
              <a:t>Pearson Correlation and Procedures </a:t>
            </a:r>
            <a:r>
              <a:rPr lang="en-GB" dirty="0">
                <a:hlinkClick r:id="rId3"/>
              </a:rPr>
              <a:t>http://libguides.library.kent.edu/SAS/PearsonCorr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44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Categories of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Parametric tests </a:t>
            </a:r>
            <a:r>
              <a:rPr lang="en-GB" dirty="0"/>
              <a:t>– assumptions (normal distribution; homogeneity in terms of variances)</a:t>
            </a:r>
          </a:p>
          <a:p>
            <a:r>
              <a:rPr lang="en-GB" dirty="0"/>
              <a:t>Non-parametric tests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More Discussion</a:t>
            </a:r>
          </a:p>
          <a:p>
            <a:pPr marL="0" indent="0">
              <a:buNone/>
            </a:pPr>
            <a:r>
              <a:rPr lang="en-GB" dirty="0"/>
              <a:t>Testing assumptions </a:t>
            </a:r>
            <a:r>
              <a:rPr lang="en-GB" dirty="0">
                <a:hlinkClick r:id="rId2"/>
              </a:rPr>
              <a:t>http://www.statisticssolutions.com/testing-of-assumptions/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https://www.healthknowledge.org.uk/public-health-textbook/research-methods/1b-statistical-methods/parametric-nonparametric-tests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http://blog.minitab.com/blog/adventures-in-statistics-2/choosing-between-a-nonparametric-test-and-a-parametric-test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http://www.real-statistics.com/descriptive-statistics/assumptions-statistical-test/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85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2: Level 2 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Inferential Statistics: </a:t>
            </a:r>
          </a:p>
          <a:p>
            <a:pPr lvl="1"/>
            <a:r>
              <a:rPr lang="en-GB" dirty="0"/>
              <a:t>T-test – Week 2</a:t>
            </a:r>
          </a:p>
          <a:p>
            <a:pPr lvl="1"/>
            <a:r>
              <a:rPr lang="en-GB" dirty="0"/>
              <a:t>ANOVA – Week 2</a:t>
            </a:r>
          </a:p>
          <a:p>
            <a:pPr lvl="1"/>
            <a:r>
              <a:rPr lang="en-GB" dirty="0"/>
              <a:t>Correlation  - Week 3</a:t>
            </a:r>
          </a:p>
          <a:p>
            <a:pPr lvl="1"/>
            <a:r>
              <a:rPr lang="en-GB" dirty="0"/>
              <a:t>Pearson Chi-square – Week 3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26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Types of T-tests</a:t>
            </a:r>
          </a:p>
          <a:p>
            <a:r>
              <a:rPr lang="en-GB" dirty="0"/>
              <a:t>One-sample test (only a single sample)</a:t>
            </a:r>
          </a:p>
          <a:p>
            <a:r>
              <a:rPr lang="en-GB" dirty="0"/>
              <a:t>Paired test (one sample with 2 measures or two-matched samples with 1 measure)</a:t>
            </a:r>
          </a:p>
          <a:p>
            <a:r>
              <a:rPr lang="en-GB" dirty="0"/>
              <a:t>Two-sample test (two samples)</a:t>
            </a:r>
          </a:p>
        </p:txBody>
      </p:sp>
    </p:spTree>
    <p:extLst>
      <p:ext uri="{BB962C8B-B14F-4D97-AF65-F5344CB8AC3E}">
        <p14:creationId xmlns:p14="http://schemas.microsoft.com/office/powerpoint/2010/main" val="2139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GB" dirty="0"/>
              <a:t>One-sample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r>
              <a:rPr lang="en-GB" dirty="0"/>
              <a:t>An example – if we have a cars dataset with 1 column on horsepower (</a:t>
            </a:r>
            <a:r>
              <a:rPr lang="en-GB" dirty="0" err="1"/>
              <a:t>hp</a:t>
            </a:r>
            <a:r>
              <a:rPr lang="en-GB" dirty="0"/>
              <a:t>)</a:t>
            </a:r>
          </a:p>
          <a:p>
            <a:r>
              <a:rPr lang="en-GB" dirty="0"/>
              <a:t>Question to answer (Go to </a:t>
            </a:r>
            <a:r>
              <a:rPr lang="en-GB" dirty="0">
                <a:solidFill>
                  <a:srgbClr val="FF0000"/>
                </a:solidFill>
              </a:rPr>
              <a:t>Options</a:t>
            </a:r>
            <a:r>
              <a:rPr lang="en-GB" dirty="0"/>
              <a:t> Tab):</a:t>
            </a:r>
          </a:p>
          <a:p>
            <a:pPr lvl="1"/>
            <a:r>
              <a:rPr lang="en-GB" dirty="0"/>
              <a:t>We would like to answer the following research question:</a:t>
            </a:r>
          </a:p>
          <a:p>
            <a:pPr lvl="2"/>
            <a:r>
              <a:rPr lang="en-GB" dirty="0"/>
              <a:t>Is the average horsepower significantly different from 300?</a:t>
            </a:r>
          </a:p>
          <a:p>
            <a:pPr lvl="1"/>
            <a:r>
              <a:rPr lang="en-GB" dirty="0"/>
              <a:t>We shall conduct a 2-tailed test</a:t>
            </a:r>
          </a:p>
          <a:p>
            <a:pPr lvl="1"/>
            <a:r>
              <a:rPr lang="en-GB" dirty="0"/>
              <a:t>Confidence level (95%) or level of significance (</a:t>
            </a:r>
            <a:r>
              <a:rPr lang="el-GR" dirty="0"/>
              <a:t>α</a:t>
            </a:r>
            <a:r>
              <a:rPr lang="en-GB" dirty="0"/>
              <a:t> = 0.05)</a:t>
            </a:r>
          </a:p>
          <a:p>
            <a:pPr lvl="1"/>
            <a:r>
              <a:rPr lang="en-GB" dirty="0"/>
              <a:t>P-value is the calculated probability to be compared with </a:t>
            </a:r>
            <a:r>
              <a:rPr lang="el-GR" dirty="0"/>
              <a:t>α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would like to test the following hypotheses</a:t>
            </a:r>
          </a:p>
          <a:p>
            <a:pPr lvl="2"/>
            <a:r>
              <a:rPr lang="en-GB" dirty="0"/>
              <a:t>Null hypothesis: </a:t>
            </a:r>
            <a:r>
              <a:rPr lang="en-GB" dirty="0" err="1"/>
              <a:t>H</a:t>
            </a:r>
            <a:r>
              <a:rPr lang="en-GB" baseline="-25000" dirty="0" err="1"/>
              <a:t>o</a:t>
            </a:r>
            <a:r>
              <a:rPr lang="en-GB" dirty="0"/>
              <a:t> :  µ = 300;</a:t>
            </a:r>
          </a:p>
          <a:p>
            <a:pPr lvl="2"/>
            <a:r>
              <a:rPr lang="en-GB" dirty="0"/>
              <a:t>Alternative hypothesis: H</a:t>
            </a:r>
            <a:r>
              <a:rPr lang="en-GB" baseline="-25000" dirty="0"/>
              <a:t>1 </a:t>
            </a:r>
            <a:r>
              <a:rPr lang="en-GB" dirty="0"/>
              <a:t>: µ ≠ 300;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4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Rule for accepting or rejecting a null hypothesis (i.e. reject or accept the alternative hypothesis)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p-value is less than or equal to </a:t>
            </a:r>
            <a:r>
              <a:rPr lang="el-GR" dirty="0"/>
              <a:t>α</a:t>
            </a:r>
            <a:r>
              <a:rPr lang="en-GB" dirty="0"/>
              <a:t> (single tail) test; </a:t>
            </a:r>
            <a:r>
              <a:rPr lang="el-GR" dirty="0"/>
              <a:t>α</a:t>
            </a:r>
            <a:r>
              <a:rPr lang="en-GB" dirty="0"/>
              <a:t>/2(two-tailed test), then reject the null hypothesis in favour of the alternative hypothesis</a:t>
            </a:r>
          </a:p>
          <a:p>
            <a:r>
              <a:rPr lang="en-GB" dirty="0"/>
              <a:t>If p-value is greater than </a:t>
            </a:r>
            <a:r>
              <a:rPr lang="el-GR" dirty="0"/>
              <a:t>α</a:t>
            </a:r>
            <a:r>
              <a:rPr lang="en-GB" dirty="0"/>
              <a:t> (single tail test); </a:t>
            </a:r>
            <a:r>
              <a:rPr lang="el-GR" dirty="0"/>
              <a:t>α</a:t>
            </a:r>
            <a:r>
              <a:rPr lang="en-GB" dirty="0"/>
              <a:t>/2(two-tailed test),  then accept the null hypothesis and reject the alternative hypothesis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14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explanation of t-test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2" y="1341299"/>
            <a:ext cx="10584420" cy="53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Look at Self Paced Tutorials, number 7 for one-sample t-test where you compare the verbal IQ (VIQ) of the sample to a population mean of 0. </a:t>
            </a:r>
          </a:p>
          <a:p>
            <a:r>
              <a:rPr lang="en-GB" dirty="0"/>
              <a:t>The research question is:</a:t>
            </a:r>
          </a:p>
          <a:p>
            <a:pPr lvl="1"/>
            <a:r>
              <a:rPr lang="en-GB" dirty="0"/>
              <a:t>Is  the VIQ mean of the sample significantly different from the population mean of 0?</a:t>
            </a:r>
          </a:p>
          <a:p>
            <a:r>
              <a:rPr lang="en-GB" dirty="0"/>
              <a:t>We shall choose a two-tail test</a:t>
            </a:r>
          </a:p>
          <a:p>
            <a:r>
              <a:rPr lang="en-GB" dirty="0"/>
              <a:t>You need to test the following hypotheses</a:t>
            </a:r>
          </a:p>
          <a:p>
            <a:pPr lvl="1"/>
            <a:r>
              <a:rPr lang="en-GB" dirty="0"/>
              <a:t>Null Hypothesis (H</a:t>
            </a:r>
            <a:r>
              <a:rPr lang="en-GB" baseline="-25000" dirty="0"/>
              <a:t>0</a:t>
            </a:r>
            <a:r>
              <a:rPr lang="en-GB" dirty="0"/>
              <a:t>): mean of VIQ = 0;</a:t>
            </a:r>
          </a:p>
          <a:p>
            <a:pPr lvl="1"/>
            <a:r>
              <a:rPr lang="en-GB" dirty="0"/>
              <a:t>Alternative Hypothesis (H</a:t>
            </a:r>
            <a:r>
              <a:rPr lang="en-GB" baseline="-25000" dirty="0"/>
              <a:t>a</a:t>
            </a:r>
            <a:r>
              <a:rPr lang="en-GB" dirty="0"/>
              <a:t>): mean of VIQ  ≠ 0</a:t>
            </a:r>
          </a:p>
          <a:p>
            <a:r>
              <a:rPr lang="en-GB" b="1" dirty="0"/>
              <a:t>Choose: </a:t>
            </a:r>
            <a:r>
              <a:rPr lang="en-GB" dirty="0"/>
              <a:t>Confidence Level (95%) or alpha value, </a:t>
            </a:r>
            <a:r>
              <a:rPr lang="en-GB" dirty="0">
                <a:sym typeface="Symbol" panose="05050102010706020507" pitchFamily="18" charset="2"/>
              </a:rPr>
              <a:t></a:t>
            </a:r>
            <a:r>
              <a:rPr lang="en-GB" dirty="0"/>
              <a:t> = 0.05</a:t>
            </a:r>
          </a:p>
          <a:p>
            <a:r>
              <a:rPr lang="en-GB" dirty="0"/>
              <a:t>The results of the test and interpretation is found in Example 1.1, page 5 of the Self Paced Tutorials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68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example, we have two samples:</a:t>
            </a:r>
          </a:p>
          <a:p>
            <a:pPr lvl="1"/>
            <a:r>
              <a:rPr lang="en-GB" dirty="0"/>
              <a:t>Group 1 – Female</a:t>
            </a:r>
          </a:p>
          <a:p>
            <a:pPr lvl="1"/>
            <a:r>
              <a:rPr lang="en-GB" dirty="0"/>
              <a:t>Group 2 – Male</a:t>
            </a:r>
          </a:p>
          <a:p>
            <a:pPr lvl="1"/>
            <a:r>
              <a:rPr lang="en-GB" dirty="0"/>
              <a:t>Variable – Height</a:t>
            </a:r>
          </a:p>
          <a:p>
            <a:r>
              <a:rPr lang="en-GB" dirty="0"/>
              <a:t>Research Question: Is there a significant difference in the mean height for male and female?</a:t>
            </a:r>
          </a:p>
          <a:p>
            <a:r>
              <a:rPr lang="en-GB" dirty="0"/>
              <a:t>Confidence level – 95%</a:t>
            </a:r>
          </a:p>
          <a:p>
            <a:r>
              <a:rPr lang="en-GB" dirty="0"/>
              <a:t>Null hypothesis: </a:t>
            </a:r>
            <a:r>
              <a:rPr lang="en-GB" dirty="0" err="1"/>
              <a:t>H</a:t>
            </a:r>
            <a:r>
              <a:rPr lang="en-GB" baseline="-25000" dirty="0" err="1"/>
              <a:t>o</a:t>
            </a:r>
            <a:r>
              <a:rPr lang="en-GB" dirty="0"/>
              <a:t> :  µ</a:t>
            </a:r>
            <a:r>
              <a:rPr lang="en-GB" baseline="-25000" dirty="0"/>
              <a:t>1</a:t>
            </a:r>
            <a:r>
              <a:rPr lang="en-GB" dirty="0"/>
              <a:t> = µ</a:t>
            </a:r>
            <a:r>
              <a:rPr lang="en-GB" baseline="-25000" dirty="0"/>
              <a:t>2 </a:t>
            </a:r>
            <a:r>
              <a:rPr lang="en-GB" dirty="0"/>
              <a:t> or µ</a:t>
            </a:r>
            <a:r>
              <a:rPr lang="en-GB" baseline="-25000" dirty="0"/>
              <a:t>1</a:t>
            </a:r>
            <a:r>
              <a:rPr lang="en-GB" dirty="0"/>
              <a:t> - µ</a:t>
            </a:r>
            <a:r>
              <a:rPr lang="en-GB" baseline="-25000" dirty="0"/>
              <a:t>2 </a:t>
            </a:r>
            <a:r>
              <a:rPr lang="en-GB" dirty="0"/>
              <a:t> = 0;</a:t>
            </a:r>
          </a:p>
          <a:p>
            <a:r>
              <a:rPr lang="en-GB" dirty="0"/>
              <a:t>Alternative hypothesis: H</a:t>
            </a:r>
            <a:r>
              <a:rPr lang="en-GB" baseline="-25000" dirty="0"/>
              <a:t>1 </a:t>
            </a:r>
            <a:r>
              <a:rPr lang="en-GB" dirty="0"/>
              <a:t>: µ</a:t>
            </a:r>
            <a:r>
              <a:rPr lang="en-GB" baseline="-25000" dirty="0"/>
              <a:t>1 </a:t>
            </a:r>
            <a:r>
              <a:rPr lang="en-GB" dirty="0"/>
              <a:t>≠ µ</a:t>
            </a:r>
            <a:r>
              <a:rPr lang="en-GB" baseline="-25000" dirty="0"/>
              <a:t>2 </a:t>
            </a:r>
            <a:r>
              <a:rPr lang="en-GB" dirty="0"/>
              <a:t> or µ</a:t>
            </a:r>
            <a:r>
              <a:rPr lang="en-GB" baseline="-25000" dirty="0"/>
              <a:t>1</a:t>
            </a:r>
            <a:r>
              <a:rPr lang="en-GB" dirty="0"/>
              <a:t> - µ</a:t>
            </a:r>
            <a:r>
              <a:rPr lang="en-GB" baseline="-25000" dirty="0"/>
              <a:t>2 </a:t>
            </a:r>
            <a:r>
              <a:rPr lang="en-GB" dirty="0"/>
              <a:t> ≠ 0;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7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937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2: Inferential Statistics 1 (T-test)</vt:lpstr>
      <vt:lpstr>Categories of Statistical Tests</vt:lpstr>
      <vt:lpstr>Week 2: Level 2 Inferential Statistics</vt:lpstr>
      <vt:lpstr>T-tests</vt:lpstr>
      <vt:lpstr>One-sample t-tests</vt:lpstr>
      <vt:lpstr>Rule for accepting or rejecting a null hypothesis (i.e. reject or accept the alternative hypothesis)</vt:lpstr>
      <vt:lpstr>More explanation of t-test</vt:lpstr>
      <vt:lpstr>One-Sample t-test</vt:lpstr>
      <vt:lpstr>Two-sample T test</vt:lpstr>
      <vt:lpstr>Two-Sample T-Tests </vt:lpstr>
      <vt:lpstr>Summary of Two Sample t-test</vt:lpstr>
      <vt:lpstr>Resources</vt:lpstr>
      <vt:lpstr>Resources</vt:lpstr>
    </vt:vector>
  </TitlesOfParts>
  <Company>Leeds Beckett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4: Inferential Statistics 1</dc:title>
  <dc:creator>Kor, Ah-Lian</dc:creator>
  <cp:lastModifiedBy>Kor, Ah-Lian</cp:lastModifiedBy>
  <cp:revision>99</cp:revision>
  <dcterms:created xsi:type="dcterms:W3CDTF">2017-02-20T12:00:57Z</dcterms:created>
  <dcterms:modified xsi:type="dcterms:W3CDTF">2023-09-28T10:55:44Z</dcterms:modified>
</cp:coreProperties>
</file>