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25"/>
  </p:notesMasterIdLst>
  <p:sldIdLst>
    <p:sldId id="629" r:id="rId5"/>
    <p:sldId id="274" r:id="rId6"/>
    <p:sldId id="632" r:id="rId7"/>
    <p:sldId id="264" r:id="rId8"/>
    <p:sldId id="634" r:id="rId9"/>
    <p:sldId id="631" r:id="rId10"/>
    <p:sldId id="633" r:id="rId11"/>
    <p:sldId id="636" r:id="rId12"/>
    <p:sldId id="635" r:id="rId13"/>
    <p:sldId id="630" r:id="rId14"/>
    <p:sldId id="265" r:id="rId15"/>
    <p:sldId id="271" r:id="rId16"/>
    <p:sldId id="270" r:id="rId17"/>
    <p:sldId id="269" r:id="rId18"/>
    <p:sldId id="268" r:id="rId19"/>
    <p:sldId id="267" r:id="rId20"/>
    <p:sldId id="259" r:id="rId21"/>
    <p:sldId id="261" r:id="rId22"/>
    <p:sldId id="262" r:id="rId23"/>
    <p:sldId id="26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7CE3"/>
    <a:srgbClr val="FABB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F63BFE-120B-45AE-9660-13B350EE087D}" v="386" dt="2020-06-08T16:37:44.7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4" d="100"/>
          <a:sy n="94" d="100"/>
        </p:scale>
        <p:origin x="1194"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9251E5-1D9F-476A-B281-900DA2120D1A}" type="datetimeFigureOut">
              <a:rPr lang="en-US" smtClean="0"/>
              <a:t>6/11/2020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EF77F6-6914-4026-8BEA-4DCDD876F93C}" type="slidenum">
              <a:rPr lang="en-US" smtClean="0"/>
              <a:t>‹#›</a:t>
            </a:fld>
            <a:endParaRPr lang="en-US"/>
          </a:p>
        </p:txBody>
      </p:sp>
    </p:spTree>
    <p:extLst>
      <p:ext uri="{BB962C8B-B14F-4D97-AF65-F5344CB8AC3E}">
        <p14:creationId xmlns:p14="http://schemas.microsoft.com/office/powerpoint/2010/main" val="325826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Hi, </a:t>
            </a:r>
            <a:r>
              <a:rPr lang="de-DE" dirty="0" err="1"/>
              <a:t>we‘re</a:t>
            </a:r>
            <a:r>
              <a:rPr lang="de-DE" dirty="0"/>
              <a:t> STRAFFR.</a:t>
            </a:r>
          </a:p>
          <a:p>
            <a:r>
              <a:rPr lang="de-DE" dirty="0" err="1"/>
              <a:t>My</a:t>
            </a:r>
            <a:r>
              <a:rPr lang="de-DE" dirty="0"/>
              <a:t> </a:t>
            </a:r>
            <a:r>
              <a:rPr lang="de-DE" dirty="0" err="1"/>
              <a:t>name</a:t>
            </a:r>
            <a:r>
              <a:rPr lang="de-DE" dirty="0"/>
              <a:t> </a:t>
            </a:r>
            <a:r>
              <a:rPr lang="de-DE" dirty="0" err="1"/>
              <a:t>is</a:t>
            </a:r>
            <a:r>
              <a:rPr lang="de-DE" dirty="0"/>
              <a:t> [</a:t>
            </a:r>
            <a:r>
              <a:rPr lang="de-DE" dirty="0" err="1"/>
              <a:t>presenter</a:t>
            </a:r>
            <a:r>
              <a:rPr lang="de-DE" dirty="0"/>
              <a:t>].</a:t>
            </a:r>
          </a:p>
        </p:txBody>
      </p:sp>
      <p:sp>
        <p:nvSpPr>
          <p:cNvPr id="4" name="Slide Number Placeholder 3"/>
          <p:cNvSpPr>
            <a:spLocks noGrp="1"/>
          </p:cNvSpPr>
          <p:nvPr>
            <p:ph type="sldNum" sz="quarter" idx="5"/>
          </p:nvPr>
        </p:nvSpPr>
        <p:spPr/>
        <p:txBody>
          <a:bodyPr/>
          <a:lstStyle/>
          <a:p>
            <a:fld id="{85D4A87C-5B8A-1749-88BB-C7AB0523B93F}" type="slidenum">
              <a:rPr lang="de-DE" smtClean="0"/>
              <a:t>1</a:t>
            </a:fld>
            <a:endParaRPr lang="de-DE"/>
          </a:p>
        </p:txBody>
      </p:sp>
    </p:spTree>
    <p:extLst>
      <p:ext uri="{BB962C8B-B14F-4D97-AF65-F5344CB8AC3E}">
        <p14:creationId xmlns:p14="http://schemas.microsoft.com/office/powerpoint/2010/main" val="2156738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eadline ">
    <p:spTree>
      <p:nvGrpSpPr>
        <p:cNvPr id="1" name=""/>
        <p:cNvGrpSpPr/>
        <p:nvPr/>
      </p:nvGrpSpPr>
      <p:grpSpPr>
        <a:xfrm>
          <a:off x="0" y="0"/>
          <a:ext cx="0" cy="0"/>
          <a:chOff x="0" y="0"/>
          <a:chExt cx="0" cy="0"/>
        </a:xfrm>
      </p:grpSpPr>
      <p:sp>
        <p:nvSpPr>
          <p:cNvPr id="5" name="Fußzeilenplatzhalter 4">
            <a:extLst>
              <a:ext uri="{FF2B5EF4-FFF2-40B4-BE49-F238E27FC236}">
                <a16:creationId xmlns:a16="http://schemas.microsoft.com/office/drawing/2014/main" id="{5F53E8B9-6F03-534A-904E-BC4623B47DC9}"/>
              </a:ext>
            </a:extLst>
          </p:cNvPr>
          <p:cNvSpPr>
            <a:spLocks noGrp="1"/>
          </p:cNvSpPr>
          <p:nvPr>
            <p:ph type="ftr" sz="quarter" idx="11"/>
          </p:nvPr>
        </p:nvSpPr>
        <p:spPr>
          <a:xfrm>
            <a:off x="422048" y="6284912"/>
            <a:ext cx="4114800" cy="405947"/>
          </a:xfrm>
          <a:prstGeom prst="rect">
            <a:avLst/>
          </a:prstGeom>
        </p:spPr>
        <p:txBody>
          <a:bodyPr/>
          <a:lstStyle>
            <a:lvl1pPr>
              <a:defRPr sz="1000">
                <a:latin typeface="SF Compact Display" panose="020B0304030202060204" pitchFamily="34" charset="77"/>
              </a:defRPr>
            </a:lvl1pPr>
          </a:lstStyle>
          <a:p>
            <a:endParaRPr lang="en-AU" noProof="0"/>
          </a:p>
        </p:txBody>
      </p:sp>
      <p:sp>
        <p:nvSpPr>
          <p:cNvPr id="6" name="Titel 1">
            <a:extLst>
              <a:ext uri="{FF2B5EF4-FFF2-40B4-BE49-F238E27FC236}">
                <a16:creationId xmlns:a16="http://schemas.microsoft.com/office/drawing/2014/main" id="{E9C74D7A-5C73-7C47-989A-6C670B0A2F8F}"/>
              </a:ext>
            </a:extLst>
          </p:cNvPr>
          <p:cNvSpPr>
            <a:spLocks noGrp="1"/>
          </p:cNvSpPr>
          <p:nvPr>
            <p:ph type="title" hasCustomPrompt="1"/>
          </p:nvPr>
        </p:nvSpPr>
        <p:spPr>
          <a:xfrm>
            <a:off x="422048" y="363989"/>
            <a:ext cx="11434989" cy="432000"/>
          </a:xfrm>
        </p:spPr>
        <p:txBody>
          <a:bodyPr/>
          <a:lstStyle/>
          <a:p>
            <a:r>
              <a:rPr lang="en-AU" noProof="0"/>
              <a:t>MASTERTITELFORMAT BEARBEITEN</a:t>
            </a:r>
          </a:p>
        </p:txBody>
      </p:sp>
      <p:sp>
        <p:nvSpPr>
          <p:cNvPr id="7" name="Foliennummernplatzhalter 5">
            <a:extLst>
              <a:ext uri="{FF2B5EF4-FFF2-40B4-BE49-F238E27FC236}">
                <a16:creationId xmlns:a16="http://schemas.microsoft.com/office/drawing/2014/main" id="{96056EEC-E6A5-E945-BC7C-5083AC25BC6E}"/>
              </a:ext>
            </a:extLst>
          </p:cNvPr>
          <p:cNvSpPr>
            <a:spLocks noGrp="1"/>
          </p:cNvSpPr>
          <p:nvPr>
            <p:ph type="sldNum" sz="quarter" idx="4"/>
          </p:nvPr>
        </p:nvSpPr>
        <p:spPr>
          <a:xfrm>
            <a:off x="9113837" y="6450239"/>
            <a:ext cx="2743200" cy="222704"/>
          </a:xfrm>
          <a:prstGeom prst="rect">
            <a:avLst/>
          </a:prstGeom>
        </p:spPr>
        <p:txBody>
          <a:bodyPr vert="horz" lIns="91440" tIns="45720" rIns="91440" bIns="45720" rtlCol="0" anchor="ctr"/>
          <a:lstStyle>
            <a:lvl1pPr algn="r">
              <a:defRPr sz="1000">
                <a:solidFill>
                  <a:schemeClr val="tx1">
                    <a:tint val="75000"/>
                  </a:schemeClr>
                </a:solidFill>
              </a:defRPr>
            </a:lvl1pPr>
          </a:lstStyle>
          <a:p>
            <a:fld id="{7618C86C-66F4-034C-A3EF-D405E46463E7}" type="slidenum">
              <a:rPr lang="de-DE" smtClean="0"/>
              <a:pPr/>
              <a:t>‹#›</a:t>
            </a:fld>
            <a:endParaRPr lang="de-DE"/>
          </a:p>
        </p:txBody>
      </p:sp>
    </p:spTree>
    <p:extLst>
      <p:ext uri="{BB962C8B-B14F-4D97-AF65-F5344CB8AC3E}">
        <p14:creationId xmlns:p14="http://schemas.microsoft.com/office/powerpoint/2010/main" val="186802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line Descriptio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7A853A-4E2F-384A-80C0-4FDC8237B9BB}"/>
              </a:ext>
            </a:extLst>
          </p:cNvPr>
          <p:cNvSpPr>
            <a:spLocks noGrp="1"/>
          </p:cNvSpPr>
          <p:nvPr>
            <p:ph type="title" hasCustomPrompt="1"/>
          </p:nvPr>
        </p:nvSpPr>
        <p:spPr>
          <a:xfrm>
            <a:off x="422048" y="363989"/>
            <a:ext cx="11434989" cy="432000"/>
          </a:xfrm>
        </p:spPr>
        <p:txBody>
          <a:bodyPr/>
          <a:lstStyle/>
          <a:p>
            <a:r>
              <a:rPr lang="en-AU" noProof="0" dirty="0"/>
              <a:t>MASTERTITELFORMAT BEARBEITEN</a:t>
            </a:r>
          </a:p>
        </p:txBody>
      </p:sp>
      <p:sp>
        <p:nvSpPr>
          <p:cNvPr id="7" name="Inhaltsplatzhalter 6">
            <a:extLst>
              <a:ext uri="{FF2B5EF4-FFF2-40B4-BE49-F238E27FC236}">
                <a16:creationId xmlns:a16="http://schemas.microsoft.com/office/drawing/2014/main" id="{760C29EA-0497-AA42-8D9E-09E8F96D53D7}"/>
              </a:ext>
            </a:extLst>
          </p:cNvPr>
          <p:cNvSpPr>
            <a:spLocks noGrp="1"/>
          </p:cNvSpPr>
          <p:nvPr>
            <p:ph sz="quarter" idx="13"/>
          </p:nvPr>
        </p:nvSpPr>
        <p:spPr>
          <a:xfrm>
            <a:off x="422049" y="853168"/>
            <a:ext cx="11434989" cy="566511"/>
          </a:xfrm>
        </p:spPr>
        <p:txBody>
          <a:bodyPr>
            <a:normAutofit/>
          </a:bodyPr>
          <a:lstStyle>
            <a:lvl1pPr marL="0" indent="0">
              <a:buNone/>
              <a:defRPr sz="1400" b="1">
                <a:solidFill>
                  <a:schemeClr val="tx1">
                    <a:lumMod val="85000"/>
                    <a:lumOff val="15000"/>
                  </a:schemeClr>
                </a:solidFill>
              </a:defRPr>
            </a:lvl1pPr>
          </a:lstStyle>
          <a:p>
            <a:pPr lvl="0"/>
            <a:endParaRPr lang="en-AU" noProof="0"/>
          </a:p>
        </p:txBody>
      </p:sp>
      <p:sp>
        <p:nvSpPr>
          <p:cNvPr id="8" name="Fußzeilenplatzhalter 4">
            <a:extLst>
              <a:ext uri="{FF2B5EF4-FFF2-40B4-BE49-F238E27FC236}">
                <a16:creationId xmlns:a16="http://schemas.microsoft.com/office/drawing/2014/main" id="{EBE1C559-905E-AE4F-B0E7-34E7F6ACCB22}"/>
              </a:ext>
            </a:extLst>
          </p:cNvPr>
          <p:cNvSpPr>
            <a:spLocks noGrp="1"/>
          </p:cNvSpPr>
          <p:nvPr>
            <p:ph type="ftr" sz="quarter" idx="11"/>
          </p:nvPr>
        </p:nvSpPr>
        <p:spPr>
          <a:xfrm>
            <a:off x="422048" y="6284912"/>
            <a:ext cx="4114800" cy="405947"/>
          </a:xfrm>
          <a:prstGeom prst="rect">
            <a:avLst/>
          </a:prstGeom>
        </p:spPr>
        <p:txBody>
          <a:bodyPr/>
          <a:lstStyle>
            <a:lvl1pPr>
              <a:defRPr sz="1000">
                <a:latin typeface="SF Compact Display" panose="020B0304030202060204" pitchFamily="34" charset="77"/>
              </a:defRPr>
            </a:lvl1pPr>
          </a:lstStyle>
          <a:p>
            <a:endParaRPr lang="en-AU" noProof="0"/>
          </a:p>
        </p:txBody>
      </p:sp>
      <p:sp>
        <p:nvSpPr>
          <p:cNvPr id="9" name="Foliennummernplatzhalter 5">
            <a:extLst>
              <a:ext uri="{FF2B5EF4-FFF2-40B4-BE49-F238E27FC236}">
                <a16:creationId xmlns:a16="http://schemas.microsoft.com/office/drawing/2014/main" id="{AE06B05B-18C0-844C-8004-C22D0899B18C}"/>
              </a:ext>
            </a:extLst>
          </p:cNvPr>
          <p:cNvSpPr>
            <a:spLocks noGrp="1"/>
          </p:cNvSpPr>
          <p:nvPr>
            <p:ph type="sldNum" sz="quarter" idx="4"/>
          </p:nvPr>
        </p:nvSpPr>
        <p:spPr>
          <a:xfrm>
            <a:off x="9113837" y="6450239"/>
            <a:ext cx="2743200" cy="222704"/>
          </a:xfrm>
          <a:prstGeom prst="rect">
            <a:avLst/>
          </a:prstGeom>
        </p:spPr>
        <p:txBody>
          <a:bodyPr vert="horz" lIns="91440" tIns="45720" rIns="91440" bIns="45720" rtlCol="0" anchor="ctr"/>
          <a:lstStyle>
            <a:lvl1pPr algn="r">
              <a:defRPr sz="1000">
                <a:solidFill>
                  <a:schemeClr val="tx1">
                    <a:tint val="75000"/>
                  </a:schemeClr>
                </a:solidFill>
              </a:defRPr>
            </a:lvl1pPr>
          </a:lstStyle>
          <a:p>
            <a:fld id="{7618C86C-66F4-034C-A3EF-D405E46463E7}" type="slidenum">
              <a:rPr lang="de-DE" smtClean="0"/>
              <a:pPr/>
              <a:t>‹#›</a:t>
            </a:fld>
            <a:endParaRPr lang="de-DE"/>
          </a:p>
        </p:txBody>
      </p:sp>
    </p:spTree>
    <p:extLst>
      <p:ext uri="{BB962C8B-B14F-4D97-AF65-F5344CB8AC3E}">
        <p14:creationId xmlns:p14="http://schemas.microsoft.com/office/powerpoint/2010/main" val="677048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line_Desc_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2ABA2B-2B23-1847-9193-A1BDAAD3DF18}"/>
              </a:ext>
            </a:extLst>
          </p:cNvPr>
          <p:cNvSpPr>
            <a:spLocks noGrp="1"/>
          </p:cNvSpPr>
          <p:nvPr>
            <p:ph type="title" hasCustomPrompt="1"/>
          </p:nvPr>
        </p:nvSpPr>
        <p:spPr>
          <a:xfrm>
            <a:off x="422049" y="363989"/>
            <a:ext cx="11434988" cy="432000"/>
          </a:xfrm>
        </p:spPr>
        <p:txBody>
          <a:bodyPr/>
          <a:lstStyle/>
          <a:p>
            <a:r>
              <a:rPr lang="en-AU" noProof="0" dirty="0"/>
              <a:t>MASTERTITELFORMAT BEARBEITEN</a:t>
            </a:r>
          </a:p>
        </p:txBody>
      </p:sp>
      <p:sp>
        <p:nvSpPr>
          <p:cNvPr id="3" name="Inhaltsplatzhalter 2">
            <a:extLst>
              <a:ext uri="{FF2B5EF4-FFF2-40B4-BE49-F238E27FC236}">
                <a16:creationId xmlns:a16="http://schemas.microsoft.com/office/drawing/2014/main" id="{225F3E80-D5F4-B94E-AA5A-0807EFA1B577}"/>
              </a:ext>
            </a:extLst>
          </p:cNvPr>
          <p:cNvSpPr>
            <a:spLocks noGrp="1"/>
          </p:cNvSpPr>
          <p:nvPr>
            <p:ph idx="1" hasCustomPrompt="1"/>
          </p:nvPr>
        </p:nvSpPr>
        <p:spPr/>
        <p:txBody>
          <a:bodyPr/>
          <a:lstStyle>
            <a:lvl1pPr marL="0" indent="0">
              <a:buNone/>
              <a:defRPr sz="2000"/>
            </a:lvl1pPr>
            <a:lvl2pPr>
              <a:defRPr sz="1800"/>
            </a:lvl2pPr>
            <a:lvl3pPr>
              <a:defRPr sz="1600"/>
            </a:lvl3pPr>
            <a:lvl4pPr>
              <a:defRPr sz="1600"/>
            </a:lvl4pPr>
            <a:lvl5pPr>
              <a:defRPr sz="1400"/>
            </a:lvl5pPr>
          </a:lstStyle>
          <a:p>
            <a:pPr lvl="0"/>
            <a:r>
              <a:rPr lang="en-AU" noProof="0"/>
              <a:t>Headline</a:t>
            </a:r>
          </a:p>
          <a:p>
            <a:pPr lvl="1"/>
            <a:r>
              <a:rPr lang="en-AU" noProof="0"/>
              <a:t>First Object</a:t>
            </a:r>
          </a:p>
          <a:p>
            <a:pPr lvl="2"/>
            <a:r>
              <a:rPr lang="en-AU" noProof="0"/>
              <a:t>Second Object</a:t>
            </a:r>
          </a:p>
          <a:p>
            <a:pPr lvl="3"/>
            <a:r>
              <a:rPr lang="en-AU" noProof="0"/>
              <a:t>Third Object</a:t>
            </a:r>
          </a:p>
          <a:p>
            <a:pPr lvl="4"/>
            <a:r>
              <a:rPr lang="en-AU" noProof="0"/>
              <a:t>Fourth Object</a:t>
            </a:r>
          </a:p>
        </p:txBody>
      </p:sp>
      <p:sp>
        <p:nvSpPr>
          <p:cNvPr id="5" name="Fußzeilenplatzhalter 4">
            <a:extLst>
              <a:ext uri="{FF2B5EF4-FFF2-40B4-BE49-F238E27FC236}">
                <a16:creationId xmlns:a16="http://schemas.microsoft.com/office/drawing/2014/main" id="{98A0CC28-FF0D-DE4F-ACE0-CAB9064B4D5F}"/>
              </a:ext>
            </a:extLst>
          </p:cNvPr>
          <p:cNvSpPr>
            <a:spLocks noGrp="1"/>
          </p:cNvSpPr>
          <p:nvPr>
            <p:ph type="ftr" sz="quarter" idx="11"/>
          </p:nvPr>
        </p:nvSpPr>
        <p:spPr>
          <a:xfrm>
            <a:off x="422048" y="6284912"/>
            <a:ext cx="4114800" cy="405947"/>
          </a:xfrm>
          <a:prstGeom prst="rect">
            <a:avLst/>
          </a:prstGeom>
        </p:spPr>
        <p:txBody>
          <a:bodyPr/>
          <a:lstStyle>
            <a:lvl1pPr>
              <a:defRPr sz="1000">
                <a:latin typeface="SF Compact Display" panose="020B0304030202060204" pitchFamily="34" charset="77"/>
              </a:defRPr>
            </a:lvl1pPr>
          </a:lstStyle>
          <a:p>
            <a:endParaRPr lang="en-AU" noProof="0"/>
          </a:p>
        </p:txBody>
      </p:sp>
      <p:sp>
        <p:nvSpPr>
          <p:cNvPr id="10" name="Inhaltsplatzhalter 6">
            <a:extLst>
              <a:ext uri="{FF2B5EF4-FFF2-40B4-BE49-F238E27FC236}">
                <a16:creationId xmlns:a16="http://schemas.microsoft.com/office/drawing/2014/main" id="{E663C64A-3B2B-C34F-BA42-F9244E1FA826}"/>
              </a:ext>
            </a:extLst>
          </p:cNvPr>
          <p:cNvSpPr>
            <a:spLocks noGrp="1"/>
          </p:cNvSpPr>
          <p:nvPr>
            <p:ph sz="quarter" idx="13"/>
          </p:nvPr>
        </p:nvSpPr>
        <p:spPr>
          <a:xfrm>
            <a:off x="422049" y="853169"/>
            <a:ext cx="11434989" cy="380320"/>
          </a:xfrm>
        </p:spPr>
        <p:txBody>
          <a:bodyPr>
            <a:normAutofit/>
          </a:bodyPr>
          <a:lstStyle>
            <a:lvl1pPr marL="0" indent="0">
              <a:buNone/>
              <a:defRPr sz="1400" b="1">
                <a:solidFill>
                  <a:schemeClr val="tx1">
                    <a:lumMod val="85000"/>
                    <a:lumOff val="15000"/>
                  </a:schemeClr>
                </a:solidFill>
              </a:defRPr>
            </a:lvl1pPr>
          </a:lstStyle>
          <a:p>
            <a:pPr lvl="0"/>
            <a:endParaRPr lang="en-AU" noProof="0"/>
          </a:p>
        </p:txBody>
      </p:sp>
      <p:sp>
        <p:nvSpPr>
          <p:cNvPr id="14" name="Foliennummernplatzhalter 5">
            <a:extLst>
              <a:ext uri="{FF2B5EF4-FFF2-40B4-BE49-F238E27FC236}">
                <a16:creationId xmlns:a16="http://schemas.microsoft.com/office/drawing/2014/main" id="{99CB2096-E39C-0A4F-A935-DD859A049A57}"/>
              </a:ext>
            </a:extLst>
          </p:cNvPr>
          <p:cNvSpPr>
            <a:spLocks noGrp="1"/>
          </p:cNvSpPr>
          <p:nvPr>
            <p:ph type="sldNum" sz="quarter" idx="4"/>
          </p:nvPr>
        </p:nvSpPr>
        <p:spPr>
          <a:xfrm>
            <a:off x="9113837" y="6450239"/>
            <a:ext cx="2743200" cy="222704"/>
          </a:xfrm>
          <a:prstGeom prst="rect">
            <a:avLst/>
          </a:prstGeom>
        </p:spPr>
        <p:txBody>
          <a:bodyPr vert="horz" lIns="91440" tIns="45720" rIns="91440" bIns="45720" rtlCol="0" anchor="ctr"/>
          <a:lstStyle>
            <a:lvl1pPr algn="r">
              <a:defRPr sz="1000">
                <a:solidFill>
                  <a:schemeClr val="tx1">
                    <a:tint val="75000"/>
                  </a:schemeClr>
                </a:solidFill>
              </a:defRPr>
            </a:lvl1pPr>
          </a:lstStyle>
          <a:p>
            <a:fld id="{7618C86C-66F4-034C-A3EF-D405E46463E7}" type="slidenum">
              <a:rPr lang="de-DE" smtClean="0"/>
              <a:pPr/>
              <a:t>‹#›</a:t>
            </a:fld>
            <a:endParaRPr lang="de-DE"/>
          </a:p>
        </p:txBody>
      </p:sp>
    </p:spTree>
    <p:extLst>
      <p:ext uri="{BB962C8B-B14F-4D97-AF65-F5344CB8AC3E}">
        <p14:creationId xmlns:p14="http://schemas.microsoft.com/office/powerpoint/2010/main" val="2092555022"/>
      </p:ext>
    </p:extLst>
  </p:cSld>
  <p:clrMapOvr>
    <a:masterClrMapping/>
  </p:clrMapOvr>
  <p:extLst>
    <p:ext uri="{DCECCB84-F9BA-43D5-87BE-67443E8EF086}">
      <p15:sldGuideLst xmlns:p15="http://schemas.microsoft.com/office/powerpoint/2012/main">
        <p15:guide id="1" orient="horz" pos="104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folie">
    <p:bg>
      <p:bgPr>
        <a:solidFill>
          <a:srgbClr val="06152D"/>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7A415-943A-4843-AC13-96C000D3E0F2}"/>
              </a:ext>
            </a:extLst>
          </p:cNvPr>
          <p:cNvSpPr>
            <a:spLocks noGrp="1"/>
          </p:cNvSpPr>
          <p:nvPr>
            <p:ph type="ctrTitle" hasCustomPrompt="1"/>
          </p:nvPr>
        </p:nvSpPr>
        <p:spPr>
          <a:xfrm>
            <a:off x="1524000" y="2982686"/>
            <a:ext cx="9144000" cy="725714"/>
          </a:xfrm>
          <a:noFill/>
        </p:spPr>
        <p:txBody>
          <a:bodyPr anchor="b">
            <a:normAutofit/>
          </a:bodyPr>
          <a:lstStyle>
            <a:lvl1pPr algn="ctr">
              <a:defRPr sz="4000">
                <a:gradFill>
                  <a:gsLst>
                    <a:gs pos="49000">
                      <a:srgbClr val="4BF1FF"/>
                    </a:gs>
                    <a:gs pos="0">
                      <a:srgbClr val="B5FF7C"/>
                    </a:gs>
                  </a:gsLst>
                  <a:lin ang="15600000" scaled="0"/>
                </a:gradFill>
              </a:defRPr>
            </a:lvl1pPr>
          </a:lstStyle>
          <a:p>
            <a:r>
              <a:rPr lang="en-AU" noProof="0"/>
              <a:t>MASTERTITELFORMAT BEARBEITEN</a:t>
            </a:r>
          </a:p>
        </p:txBody>
      </p:sp>
    </p:spTree>
    <p:extLst>
      <p:ext uri="{BB962C8B-B14F-4D97-AF65-F5344CB8AC3E}">
        <p14:creationId xmlns:p14="http://schemas.microsoft.com/office/powerpoint/2010/main" val="3743461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C3EB801F-80C0-BF48-B535-FA539C0AE716}"/>
              </a:ext>
            </a:extLst>
          </p:cNvPr>
          <p:cNvSpPr>
            <a:spLocks noGrp="1"/>
          </p:cNvSpPr>
          <p:nvPr>
            <p:ph type="sldNum" sz="quarter" idx="10"/>
          </p:nvPr>
        </p:nvSpPr>
        <p:spPr/>
        <p:txBody>
          <a:bodyPr/>
          <a:lstStyle/>
          <a:p>
            <a:fld id="{7618C86C-66F4-034C-A3EF-D405E46463E7}" type="slidenum">
              <a:rPr lang="de-DE" smtClean="0"/>
              <a:pPr/>
              <a:t>‹#›</a:t>
            </a:fld>
            <a:endParaRPr lang="de-DE"/>
          </a:p>
        </p:txBody>
      </p:sp>
    </p:spTree>
    <p:extLst>
      <p:ext uri="{BB962C8B-B14F-4D97-AF65-F5344CB8AC3E}">
        <p14:creationId xmlns:p14="http://schemas.microsoft.com/office/powerpoint/2010/main" val="800817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7CEAC9-300B-2C43-80C7-EC674890EFF5}"/>
              </a:ext>
            </a:extLst>
          </p:cNvPr>
          <p:cNvSpPr>
            <a:spLocks noGrp="1"/>
          </p:cNvSpPr>
          <p:nvPr>
            <p:ph type="title"/>
          </p:nvPr>
        </p:nvSpPr>
        <p:spPr/>
        <p:txBody>
          <a:bodyPr/>
          <a:lstStyle/>
          <a:p>
            <a:r>
              <a:rPr lang="de-DE"/>
              <a:t>Mastertitelformat bearbeiten</a:t>
            </a:r>
            <a:endParaRPr lang="en-AU"/>
          </a:p>
        </p:txBody>
      </p:sp>
      <p:sp>
        <p:nvSpPr>
          <p:cNvPr id="3" name="Foliennummernplatzhalter 2">
            <a:extLst>
              <a:ext uri="{FF2B5EF4-FFF2-40B4-BE49-F238E27FC236}">
                <a16:creationId xmlns:a16="http://schemas.microsoft.com/office/drawing/2014/main" id="{86059A1C-B857-674C-9EDF-D93C6F416712}"/>
              </a:ext>
            </a:extLst>
          </p:cNvPr>
          <p:cNvSpPr>
            <a:spLocks noGrp="1"/>
          </p:cNvSpPr>
          <p:nvPr>
            <p:ph type="sldNum" sz="quarter" idx="10"/>
          </p:nvPr>
        </p:nvSpPr>
        <p:spPr/>
        <p:txBody>
          <a:bodyPr/>
          <a:lstStyle/>
          <a:p>
            <a:fld id="{7618C86C-66F4-034C-A3EF-D405E46463E7}" type="slidenum">
              <a:rPr lang="de-DE" smtClean="0"/>
              <a:pPr/>
              <a:t>‹#›</a:t>
            </a:fld>
            <a:endParaRPr lang="de-DE"/>
          </a:p>
        </p:txBody>
      </p:sp>
      <p:sp>
        <p:nvSpPr>
          <p:cNvPr id="4" name="Fußzeilenplatzhalter 3">
            <a:extLst>
              <a:ext uri="{FF2B5EF4-FFF2-40B4-BE49-F238E27FC236}">
                <a16:creationId xmlns:a16="http://schemas.microsoft.com/office/drawing/2014/main" id="{A74A1FF3-12D7-C341-B248-1703397D1DD4}"/>
              </a:ext>
            </a:extLst>
          </p:cNvPr>
          <p:cNvSpPr>
            <a:spLocks noGrp="1"/>
          </p:cNvSpPr>
          <p:nvPr>
            <p:ph type="ftr" sz="quarter" idx="11"/>
          </p:nvPr>
        </p:nvSpPr>
        <p:spPr/>
        <p:txBody>
          <a:bodyPr/>
          <a:lstStyle/>
          <a:p>
            <a:endParaRPr lang="de-DE" err="1"/>
          </a:p>
        </p:txBody>
      </p:sp>
      <p:pic>
        <p:nvPicPr>
          <p:cNvPr id="8" name="Grafik 7">
            <a:extLst>
              <a:ext uri="{FF2B5EF4-FFF2-40B4-BE49-F238E27FC236}">
                <a16:creationId xmlns:a16="http://schemas.microsoft.com/office/drawing/2014/main" id="{0FDCD70B-9487-054D-B4CF-8D2B25BA2622}"/>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flipH="1">
            <a:off x="-41051" y="4203290"/>
            <a:ext cx="8332563" cy="1339645"/>
          </a:xfrm>
          <a:prstGeom prst="rect">
            <a:avLst/>
          </a:prstGeom>
        </p:spPr>
      </p:pic>
      <p:sp>
        <p:nvSpPr>
          <p:cNvPr id="12" name="Textplatzhalter 11">
            <a:extLst>
              <a:ext uri="{FF2B5EF4-FFF2-40B4-BE49-F238E27FC236}">
                <a16:creationId xmlns:a16="http://schemas.microsoft.com/office/drawing/2014/main" id="{B26ABCEF-B4C2-0948-B5EE-AFEA2E48E4EC}"/>
              </a:ext>
            </a:extLst>
          </p:cNvPr>
          <p:cNvSpPr>
            <a:spLocks noGrp="1"/>
          </p:cNvSpPr>
          <p:nvPr>
            <p:ph type="body" sz="quarter" idx="12" hasCustomPrompt="1"/>
          </p:nvPr>
        </p:nvSpPr>
        <p:spPr>
          <a:xfrm>
            <a:off x="407988" y="4415912"/>
            <a:ext cx="5293472" cy="914400"/>
          </a:xfrm>
        </p:spPr>
        <p:txBody>
          <a:bodyPr/>
          <a:lstStyle>
            <a:lvl1pPr marL="0" indent="0">
              <a:buNone/>
              <a:defRPr b="1">
                <a:gradFill>
                  <a:gsLst>
                    <a:gs pos="49000">
                      <a:srgbClr val="4BF1FF"/>
                    </a:gs>
                    <a:gs pos="0">
                      <a:srgbClr val="B5FF7C"/>
                    </a:gs>
                  </a:gsLst>
                  <a:lin ang="15600000" scaled="0"/>
                </a:gradFill>
              </a:defRPr>
            </a:lvl1pPr>
          </a:lstStyle>
          <a:p>
            <a:pPr lvl="0"/>
            <a:r>
              <a:rPr lang="en-AU" b="1"/>
              <a:t>Only 21% of adults meet physical activity guidelines.</a:t>
            </a:r>
            <a:endParaRPr lang="en-AU"/>
          </a:p>
        </p:txBody>
      </p:sp>
    </p:spTree>
    <p:extLst>
      <p:ext uri="{BB962C8B-B14F-4D97-AF65-F5344CB8AC3E}">
        <p14:creationId xmlns:p14="http://schemas.microsoft.com/office/powerpoint/2010/main" val="928514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508DD-ECB7-467F-A8C1-79132722DF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E77339-E11B-48BD-BD53-5539283F87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1402B5-9106-416E-919B-9C4A3540D905}"/>
              </a:ext>
            </a:extLst>
          </p:cNvPr>
          <p:cNvSpPr>
            <a:spLocks noGrp="1"/>
          </p:cNvSpPr>
          <p:nvPr>
            <p:ph type="dt" sz="half" idx="10"/>
          </p:nvPr>
        </p:nvSpPr>
        <p:spPr/>
        <p:txBody>
          <a:bodyPr/>
          <a:lstStyle/>
          <a:p>
            <a:fld id="{0816852C-CA0C-41F9-ADA1-8FAC2F74CF37}" type="datetimeFigureOut">
              <a:rPr lang="en-US" smtClean="0"/>
              <a:t>6/11/2020</a:t>
            </a:fld>
            <a:endParaRPr lang="en-US"/>
          </a:p>
        </p:txBody>
      </p:sp>
      <p:sp>
        <p:nvSpPr>
          <p:cNvPr id="5" name="Footer Placeholder 4">
            <a:extLst>
              <a:ext uri="{FF2B5EF4-FFF2-40B4-BE49-F238E27FC236}">
                <a16:creationId xmlns:a16="http://schemas.microsoft.com/office/drawing/2014/main" id="{11034975-76A0-49E6-A26B-8146BAB49F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C410A2-3A24-4381-AC63-75802D892945}"/>
              </a:ext>
            </a:extLst>
          </p:cNvPr>
          <p:cNvSpPr>
            <a:spLocks noGrp="1"/>
          </p:cNvSpPr>
          <p:nvPr>
            <p:ph type="sldNum" sz="quarter" idx="12"/>
          </p:nvPr>
        </p:nvSpPr>
        <p:spPr/>
        <p:txBody>
          <a:bodyPr/>
          <a:lstStyle/>
          <a:p>
            <a:fld id="{2D47775D-9E5C-4CEC-B775-309C640E97C5}" type="slidenum">
              <a:rPr lang="en-US" smtClean="0"/>
              <a:t>‹#›</a:t>
            </a:fld>
            <a:endParaRPr lang="en-US"/>
          </a:p>
        </p:txBody>
      </p:sp>
    </p:spTree>
    <p:extLst>
      <p:ext uri="{BB962C8B-B14F-4D97-AF65-F5344CB8AC3E}">
        <p14:creationId xmlns:p14="http://schemas.microsoft.com/office/powerpoint/2010/main" val="3180631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5354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7075031B-B069-D54B-A375-B7641D52D590}"/>
              </a:ext>
            </a:extLst>
          </p:cNvPr>
          <p:cNvSpPr>
            <a:spLocks noGrp="1"/>
          </p:cNvSpPr>
          <p:nvPr>
            <p:ph type="title"/>
          </p:nvPr>
        </p:nvSpPr>
        <p:spPr>
          <a:xfrm>
            <a:off x="422049" y="363989"/>
            <a:ext cx="11424102" cy="432000"/>
          </a:xfrm>
          <a:prstGeom prst="rect">
            <a:avLst/>
          </a:prstGeom>
        </p:spPr>
        <p:txBody>
          <a:bodyPr vert="horz" lIns="91440" tIns="45720" rIns="91440" bIns="45720" rtlCol="0" anchor="ctr">
            <a:normAutofit/>
          </a:bodyPr>
          <a:lstStyle/>
          <a:p>
            <a:r>
              <a:rPr lang="en-AU" noProof="0"/>
              <a:t>MASTERTITELFORMAT BEARBEITEN</a:t>
            </a:r>
          </a:p>
        </p:txBody>
      </p:sp>
      <p:sp>
        <p:nvSpPr>
          <p:cNvPr id="3" name="Textplatzhalter 2">
            <a:extLst>
              <a:ext uri="{FF2B5EF4-FFF2-40B4-BE49-F238E27FC236}">
                <a16:creationId xmlns:a16="http://schemas.microsoft.com/office/drawing/2014/main" id="{4520A7F6-22AB-A54E-942C-B63929851F58}"/>
              </a:ext>
            </a:extLst>
          </p:cNvPr>
          <p:cNvSpPr>
            <a:spLocks noGrp="1"/>
          </p:cNvSpPr>
          <p:nvPr>
            <p:ph type="body" idx="1"/>
          </p:nvPr>
        </p:nvSpPr>
        <p:spPr>
          <a:xfrm>
            <a:off x="422048" y="1662340"/>
            <a:ext cx="11434989" cy="4351338"/>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a:extLst>
              <a:ext uri="{FF2B5EF4-FFF2-40B4-BE49-F238E27FC236}">
                <a16:creationId xmlns:a16="http://schemas.microsoft.com/office/drawing/2014/main" id="{53098DC4-3026-D746-AC04-3E17858C734C}"/>
              </a:ext>
            </a:extLst>
          </p:cNvPr>
          <p:cNvSpPr>
            <a:spLocks noGrp="1"/>
          </p:cNvSpPr>
          <p:nvPr>
            <p:ph type="sldNum" sz="quarter" idx="4"/>
          </p:nvPr>
        </p:nvSpPr>
        <p:spPr>
          <a:xfrm>
            <a:off x="9102951" y="6450239"/>
            <a:ext cx="2743200" cy="222704"/>
          </a:xfrm>
          <a:prstGeom prst="rect">
            <a:avLst/>
          </a:prstGeom>
        </p:spPr>
        <p:txBody>
          <a:bodyPr vert="horz" lIns="91440" tIns="45720" rIns="91440" bIns="45720" rtlCol="0" anchor="ctr"/>
          <a:lstStyle>
            <a:lvl1pPr algn="r">
              <a:defRPr sz="1000">
                <a:solidFill>
                  <a:schemeClr val="tx1">
                    <a:tint val="75000"/>
                  </a:schemeClr>
                </a:solidFill>
              </a:defRPr>
            </a:lvl1pPr>
          </a:lstStyle>
          <a:p>
            <a:fld id="{7618C86C-66F4-034C-A3EF-D405E46463E7}" type="slidenum">
              <a:rPr lang="de-DE" smtClean="0"/>
              <a:pPr/>
              <a:t>‹#›</a:t>
            </a:fld>
            <a:endParaRPr lang="de-DE"/>
          </a:p>
        </p:txBody>
      </p:sp>
      <p:sp>
        <p:nvSpPr>
          <p:cNvPr id="9" name="Fußzeilenplatzhalter 4">
            <a:extLst>
              <a:ext uri="{FF2B5EF4-FFF2-40B4-BE49-F238E27FC236}">
                <a16:creationId xmlns:a16="http://schemas.microsoft.com/office/drawing/2014/main" id="{FD1FB530-54CB-E440-861B-C63267415ADB}"/>
              </a:ext>
            </a:extLst>
          </p:cNvPr>
          <p:cNvSpPr>
            <a:spLocks noGrp="1"/>
          </p:cNvSpPr>
          <p:nvPr>
            <p:ph type="ftr" sz="quarter" idx="3"/>
          </p:nvPr>
        </p:nvSpPr>
        <p:spPr>
          <a:xfrm>
            <a:off x="422048" y="6284912"/>
            <a:ext cx="4114800" cy="405947"/>
          </a:xfrm>
          <a:prstGeom prst="rect">
            <a:avLst/>
          </a:prstGeom>
        </p:spPr>
        <p:txBody>
          <a:bodyPr/>
          <a:lstStyle>
            <a:lvl1pPr>
              <a:defRPr sz="1000">
                <a:latin typeface="SF Compact Display" panose="020B0304030202060204" pitchFamily="34" charset="77"/>
              </a:defRPr>
            </a:lvl1pPr>
          </a:lstStyle>
          <a:p>
            <a:endParaRPr lang="de-DE" err="1"/>
          </a:p>
        </p:txBody>
      </p:sp>
      <p:pic>
        <p:nvPicPr>
          <p:cNvPr id="10" name="Grafik 9">
            <a:extLst>
              <a:ext uri="{FF2B5EF4-FFF2-40B4-BE49-F238E27FC236}">
                <a16:creationId xmlns:a16="http://schemas.microsoft.com/office/drawing/2014/main" id="{57730601-C0E4-0247-993E-2A2B2075AD90}"/>
              </a:ext>
            </a:extLst>
          </p:cNvPr>
          <p:cNvPicPr>
            <a:picLocks noChangeAspect="1"/>
          </p:cNvPicPr>
          <p:nvPr userDrawn="1"/>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11577638" y="363989"/>
            <a:ext cx="279400" cy="266700"/>
          </a:xfrm>
          <a:prstGeom prst="rect">
            <a:avLst/>
          </a:prstGeom>
        </p:spPr>
      </p:pic>
    </p:spTree>
    <p:extLst>
      <p:ext uri="{BB962C8B-B14F-4D97-AF65-F5344CB8AC3E}">
        <p14:creationId xmlns:p14="http://schemas.microsoft.com/office/powerpoint/2010/main" val="2785939716"/>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Lst>
  <p:hf hdr="0" ftr="0" dt="0"/>
  <p:txStyles>
    <p:titleStyle>
      <a:lvl1pPr algn="l" defTabSz="914400" rtl="0" eaLnBrk="1" latinLnBrk="0" hangingPunct="1">
        <a:lnSpc>
          <a:spcPct val="90000"/>
        </a:lnSpc>
        <a:spcBef>
          <a:spcPct val="0"/>
        </a:spcBef>
        <a:buNone/>
        <a:defRPr sz="2200" b="1" kern="1200">
          <a:solidFill>
            <a:schemeClr val="tx1"/>
          </a:solidFill>
          <a:latin typeface="SF Pro Display" pitchFamily="2" charset="0"/>
          <a:ea typeface="SF Pro Display" pitchFamily="2" charset="0"/>
          <a:cs typeface="SF Pro Display"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F Pro Display" pitchFamily="2" charset="0"/>
          <a:ea typeface="SF Pro Display" pitchFamily="2" charset="0"/>
          <a:cs typeface="SF Pro Display"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F Pro Display" pitchFamily="2" charset="0"/>
          <a:ea typeface="SF Pro Display" pitchFamily="2" charset="0"/>
          <a:cs typeface="SF Pro Display"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F Pro Display" pitchFamily="2" charset="0"/>
          <a:ea typeface="SF Pro Display" pitchFamily="2" charset="0"/>
          <a:cs typeface="SF Pro Display"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F Pro Display" pitchFamily="2" charset="0"/>
          <a:ea typeface="SF Pro Display" pitchFamily="2" charset="0"/>
          <a:cs typeface="SF Pro Display"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F Pro Display" pitchFamily="2" charset="0"/>
          <a:ea typeface="SF Pro Display" pitchFamily="2" charset="0"/>
          <a:cs typeface="SF Pro Display"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
          <p15:clr>
            <a:srgbClr val="F26B43"/>
          </p15:clr>
        </p15:guide>
        <p15:guide id="2" pos="3840">
          <p15:clr>
            <a:srgbClr val="F26B43"/>
          </p15:clr>
        </p15:guide>
        <p15:guide id="3" pos="5223">
          <p15:clr>
            <a:srgbClr val="F26B43"/>
          </p15:clr>
        </p15:guide>
        <p15:guide id="4" pos="7469">
          <p15:clr>
            <a:srgbClr val="F26B43"/>
          </p15:clr>
        </p15:guide>
        <p15:guide id="5" orient="horz" pos="504">
          <p15:clr>
            <a:srgbClr val="F26B43"/>
          </p15:clr>
        </p15:guide>
        <p15:guide id="6" orient="horz" pos="777">
          <p15:clr>
            <a:srgbClr val="F26B43"/>
          </p15:clr>
        </p15:guide>
        <p15:guide id="7" orient="horz" pos="4224">
          <p15:clr>
            <a:srgbClr val="F26B43"/>
          </p15:clr>
        </p15:guide>
        <p15:guide id="8" pos="1890">
          <p15:clr>
            <a:srgbClr val="F26B43"/>
          </p15:clr>
        </p15:guide>
        <p15:guide id="9" orient="horz" pos="3793">
          <p15:clr>
            <a:srgbClr val="F26B43"/>
          </p15:clr>
        </p15:guide>
        <p15:guide id="10" orient="horz" pos="104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8.svg"/><Relationship Id="rId5" Type="http://schemas.openxmlformats.org/officeDocument/2006/relationships/image" Target="../media/image7.sv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18" Type="http://schemas.openxmlformats.org/officeDocument/2006/relationships/image" Target="../media/image24.png"/><Relationship Id="rId3" Type="http://schemas.openxmlformats.org/officeDocument/2006/relationships/image" Target="../media/image10.svg"/><Relationship Id="rId7" Type="http://schemas.openxmlformats.org/officeDocument/2006/relationships/image" Target="../media/image14.png"/><Relationship Id="rId12" Type="http://schemas.openxmlformats.org/officeDocument/2006/relationships/image" Target="../media/image19.svg"/><Relationship Id="rId17" Type="http://schemas.openxmlformats.org/officeDocument/2006/relationships/image" Target="../media/image23.png"/><Relationship Id="rId2" Type="http://schemas.openxmlformats.org/officeDocument/2006/relationships/image" Target="../media/image9.png"/><Relationship Id="rId16" Type="http://schemas.openxmlformats.org/officeDocument/2006/relationships/image" Target="../media/image22.png"/><Relationship Id="rId20" Type="http://schemas.microsoft.com/office/2007/relationships/hdphoto" Target="../media/hdphoto2.wdp"/><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svg"/><Relationship Id="rId15" Type="http://schemas.openxmlformats.org/officeDocument/2006/relationships/image" Target="../media/image21.png"/><Relationship Id="rId10" Type="http://schemas.openxmlformats.org/officeDocument/2006/relationships/image" Target="../media/image17.svg"/><Relationship Id="rId19" Type="http://schemas.openxmlformats.org/officeDocument/2006/relationships/image" Target="../media/image25.png"/><Relationship Id="rId4" Type="http://schemas.openxmlformats.org/officeDocument/2006/relationships/image" Target="../media/image11.png"/><Relationship Id="rId9" Type="http://schemas.openxmlformats.org/officeDocument/2006/relationships/image" Target="../media/image16.png"/><Relationship Id="rId14" Type="http://schemas.microsoft.com/office/2007/relationships/hdphoto" Target="../media/hdphoto1.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7" Type="http://schemas.microsoft.com/office/2007/relationships/hdphoto" Target="../media/hdphoto1.wdp"/><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0.png"/><Relationship Id="rId5" Type="http://schemas.microsoft.com/office/2007/relationships/hdphoto" Target="../media/hdphoto4.wdp"/><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20.png"/><Relationship Id="rId1" Type="http://schemas.openxmlformats.org/officeDocument/2006/relationships/slideLayout" Target="../slideLayouts/slideLayout8.xml"/><Relationship Id="rId6" Type="http://schemas.openxmlformats.org/officeDocument/2006/relationships/image" Target="../media/image26.png"/><Relationship Id="rId5" Type="http://schemas.microsoft.com/office/2007/relationships/hdphoto" Target="../media/hdphoto4.wdp"/><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1.xml"/><Relationship Id="rId5" Type="http://schemas.microsoft.com/office/2007/relationships/hdphoto" Target="../media/hdphoto4.wdp"/><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4.wdp"/><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7.png"/><Relationship Id="rId5" Type="http://schemas.microsoft.com/office/2007/relationships/hdphoto" Target="../media/hdphoto3.wdp"/><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4.wdp"/><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7.png"/><Relationship Id="rId5" Type="http://schemas.microsoft.com/office/2007/relationships/hdphoto" Target="../media/hdphoto3.wdp"/><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4.wdp"/><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7.png"/><Relationship Id="rId5" Type="http://schemas.microsoft.com/office/2007/relationships/hdphoto" Target="../media/hdphoto3.wdp"/><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microsoft.com/office/2007/relationships/hdphoto" Target="../media/hdphoto1.wdp"/><Relationship Id="rId7" Type="http://schemas.openxmlformats.org/officeDocument/2006/relationships/image" Target="../media/image12.sv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28.png"/><Relationship Id="rId5" Type="http://schemas.openxmlformats.org/officeDocument/2006/relationships/image" Target="../media/image17.svg"/><Relationship Id="rId10" Type="http://schemas.openxmlformats.org/officeDocument/2006/relationships/image" Target="../media/image15.svg"/><Relationship Id="rId4" Type="http://schemas.openxmlformats.org/officeDocument/2006/relationships/image" Target="../media/image16.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38746C9E-C728-D64F-B7D4-5A09A6A5A20D}"/>
              </a:ext>
            </a:extLst>
          </p:cNvPr>
          <p:cNvSpPr/>
          <p:nvPr/>
        </p:nvSpPr>
        <p:spPr>
          <a:xfrm>
            <a:off x="407988" y="6297222"/>
            <a:ext cx="8433169" cy="276999"/>
          </a:xfrm>
          <a:prstGeom prst="rect">
            <a:avLst/>
          </a:prstGeom>
        </p:spPr>
        <p:txBody>
          <a:bodyPr wrap="square">
            <a:spAutoFit/>
          </a:bodyPr>
          <a:lstStyle/>
          <a:p>
            <a:r>
              <a:rPr lang="en-US" sz="1200" dirty="0">
                <a:solidFill>
                  <a:schemeClr val="bg1"/>
                </a:solidFill>
                <a:latin typeface="SF Compact Display" panose="020B0304030202060204" pitchFamily="34" charset="77"/>
                <a:ea typeface="Helvetica Neue" panose="02000503000000020004" pitchFamily="2" charset="0"/>
                <a:cs typeface="Helvetica Neue" panose="02000503000000020004" pitchFamily="2" charset="0"/>
              </a:rPr>
              <a:t>Ⓒ STRAFFR 2020</a:t>
            </a:r>
            <a:endParaRPr lang="de-DE" sz="1200" dirty="0">
              <a:solidFill>
                <a:schemeClr val="bg1"/>
              </a:solidFill>
              <a:latin typeface="SF Compact Display" panose="020B0304030202060204" pitchFamily="34" charset="77"/>
              <a:ea typeface="Helvetica Neue" panose="02000503000000020004" pitchFamily="2" charset="0"/>
              <a:cs typeface="Helvetica Neue" panose="02000503000000020004" pitchFamily="2" charset="0"/>
            </a:endParaRPr>
          </a:p>
        </p:txBody>
      </p:sp>
      <p:grpSp>
        <p:nvGrpSpPr>
          <p:cNvPr id="27" name="Gruppieren 26">
            <a:extLst>
              <a:ext uri="{FF2B5EF4-FFF2-40B4-BE49-F238E27FC236}">
                <a16:creationId xmlns:a16="http://schemas.microsoft.com/office/drawing/2014/main" id="{3BD0E3D2-8E4A-BA4B-BAB5-CF0F56451EAC}"/>
              </a:ext>
            </a:extLst>
          </p:cNvPr>
          <p:cNvGrpSpPr/>
          <p:nvPr/>
        </p:nvGrpSpPr>
        <p:grpSpPr>
          <a:xfrm>
            <a:off x="3268698" y="2491850"/>
            <a:ext cx="5538952" cy="2233075"/>
            <a:chOff x="3326524" y="2537578"/>
            <a:chExt cx="5538952" cy="2233075"/>
          </a:xfrm>
        </p:grpSpPr>
        <p:pic>
          <p:nvPicPr>
            <p:cNvPr id="3" name="Grafik 2" descr="Ein Bild, das Zeichnung, Uhr, Licht enthält.&#10;&#10;Automatisch generierte Beschreibung">
              <a:extLst>
                <a:ext uri="{FF2B5EF4-FFF2-40B4-BE49-F238E27FC236}">
                  <a16:creationId xmlns:a16="http://schemas.microsoft.com/office/drawing/2014/main" id="{616CD4A5-710C-AA49-AE1E-D7048644129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326524" y="2537578"/>
              <a:ext cx="5538952" cy="1531150"/>
            </a:xfrm>
            <a:prstGeom prst="rect">
              <a:avLst/>
            </a:prstGeom>
          </p:spPr>
        </p:pic>
        <p:sp>
          <p:nvSpPr>
            <p:cNvPr id="7" name="Titel 1">
              <a:extLst>
                <a:ext uri="{FF2B5EF4-FFF2-40B4-BE49-F238E27FC236}">
                  <a16:creationId xmlns:a16="http://schemas.microsoft.com/office/drawing/2014/main" id="{FF4107E8-E5B1-E544-B3CD-1F8273821789}"/>
                </a:ext>
              </a:extLst>
            </p:cNvPr>
            <p:cNvSpPr txBox="1">
              <a:spLocks/>
            </p:cNvSpPr>
            <p:nvPr/>
          </p:nvSpPr>
          <p:spPr>
            <a:xfrm>
              <a:off x="3326524" y="4308987"/>
              <a:ext cx="5514633" cy="461666"/>
            </a:xfrm>
            <a:prstGeom prst="rect">
              <a:avLst/>
            </a:prstGeom>
            <a:noFill/>
          </p:spPr>
          <p:txBody>
            <a:bodyPr vert="horz" lIns="91440" tIns="45720" rIns="91440" bIns="45720" rtlCol="0" anchor="t">
              <a:noAutofit/>
            </a:bodyPr>
            <a:lstStyle>
              <a:lvl1pPr algn="ctr" defTabSz="914400" rtl="0" eaLnBrk="1" latinLnBrk="0" hangingPunct="1">
                <a:lnSpc>
                  <a:spcPct val="90000"/>
                </a:lnSpc>
                <a:spcBef>
                  <a:spcPct val="0"/>
                </a:spcBef>
                <a:buNone/>
                <a:defRPr sz="4000" b="1" kern="1200">
                  <a:gradFill>
                    <a:gsLst>
                      <a:gs pos="49000">
                        <a:srgbClr val="4BF1FF"/>
                      </a:gs>
                      <a:gs pos="0">
                        <a:srgbClr val="B5FF7C"/>
                      </a:gs>
                    </a:gsLst>
                    <a:lin ang="15600000" scaled="0"/>
                  </a:gradFill>
                  <a:latin typeface="SF Pro Display" pitchFamily="2" charset="0"/>
                  <a:ea typeface="SF Pro Display" pitchFamily="2" charset="0"/>
                  <a:cs typeface="SF Pro Display" pitchFamily="2" charset="0"/>
                </a:defRPr>
              </a:lvl1pPr>
            </a:lstStyle>
            <a:p>
              <a:pPr algn="l"/>
              <a:r>
                <a:rPr lang="en-AU" sz="2400" dirty="0"/>
                <a:t>Your Gym and Personal Trainer to Go.</a:t>
              </a:r>
            </a:p>
          </p:txBody>
        </p:sp>
      </p:grpSp>
      <p:sp>
        <p:nvSpPr>
          <p:cNvPr id="5" name="Titel 1">
            <a:extLst>
              <a:ext uri="{FF2B5EF4-FFF2-40B4-BE49-F238E27FC236}">
                <a16:creationId xmlns:a16="http://schemas.microsoft.com/office/drawing/2014/main" id="{CA333CB9-3BBB-8E4A-AD8E-1403369DE3D3}"/>
              </a:ext>
            </a:extLst>
          </p:cNvPr>
          <p:cNvSpPr txBox="1">
            <a:spLocks/>
          </p:cNvSpPr>
          <p:nvPr/>
        </p:nvSpPr>
        <p:spPr>
          <a:xfrm>
            <a:off x="407988" y="7606342"/>
            <a:ext cx="8131855" cy="461666"/>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2200" b="1" kern="1200">
                <a:solidFill>
                  <a:schemeClr val="tx1"/>
                </a:solidFill>
                <a:latin typeface="SF Pro Display" pitchFamily="2" charset="0"/>
                <a:ea typeface="SF Pro Display" pitchFamily="2" charset="0"/>
                <a:cs typeface="SF Pro Display" pitchFamily="2" charset="0"/>
              </a:defRPr>
            </a:lvl1pPr>
          </a:lstStyle>
          <a:p>
            <a:r>
              <a:rPr lang="en-AU" sz="2800" b="0" dirty="0">
                <a:solidFill>
                  <a:schemeClr val="bg1"/>
                </a:solidFill>
              </a:rPr>
              <a:t>     </a:t>
            </a:r>
            <a:r>
              <a:rPr lang="en-AU" b="0" dirty="0">
                <a:solidFill>
                  <a:schemeClr val="bg1"/>
                </a:solidFill>
              </a:rPr>
              <a:t>EXIST-Grant   BA-Financing | Kickstarter | 70+ Beta user | 5+ Distribution LOI   </a:t>
            </a:r>
          </a:p>
        </p:txBody>
      </p:sp>
      <p:grpSp>
        <p:nvGrpSpPr>
          <p:cNvPr id="18" name="Gruppieren 17">
            <a:extLst>
              <a:ext uri="{FF2B5EF4-FFF2-40B4-BE49-F238E27FC236}">
                <a16:creationId xmlns:a16="http://schemas.microsoft.com/office/drawing/2014/main" id="{0A34B46F-EF9E-264E-8E9F-8B575D62F4C9}"/>
              </a:ext>
            </a:extLst>
          </p:cNvPr>
          <p:cNvGrpSpPr/>
          <p:nvPr/>
        </p:nvGrpSpPr>
        <p:grpSpPr>
          <a:xfrm>
            <a:off x="449432" y="5607128"/>
            <a:ext cx="2583252" cy="288731"/>
            <a:chOff x="603275" y="5598845"/>
            <a:chExt cx="2583252" cy="288731"/>
          </a:xfrm>
        </p:grpSpPr>
        <p:sp>
          <p:nvSpPr>
            <p:cNvPr id="8" name="Titel 1">
              <a:extLst>
                <a:ext uri="{FF2B5EF4-FFF2-40B4-BE49-F238E27FC236}">
                  <a16:creationId xmlns:a16="http://schemas.microsoft.com/office/drawing/2014/main" id="{254FF30F-F15F-AB41-8914-4217745000A3}"/>
                </a:ext>
              </a:extLst>
            </p:cNvPr>
            <p:cNvSpPr txBox="1">
              <a:spLocks/>
            </p:cNvSpPr>
            <p:nvPr/>
          </p:nvSpPr>
          <p:spPr>
            <a:xfrm>
              <a:off x="939411" y="5610577"/>
              <a:ext cx="2247116" cy="276999"/>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2200" b="1" kern="1200">
                  <a:solidFill>
                    <a:schemeClr val="tx1"/>
                  </a:solidFill>
                  <a:latin typeface="SF Pro Display" pitchFamily="2" charset="0"/>
                  <a:ea typeface="SF Pro Display" pitchFamily="2" charset="0"/>
                  <a:cs typeface="SF Pro Display" pitchFamily="2" charset="0"/>
                </a:defRPr>
              </a:lvl1pPr>
            </a:lstStyle>
            <a:p>
              <a:r>
                <a:rPr lang="en-AU" sz="2000" b="0" dirty="0">
                  <a:solidFill>
                    <a:schemeClr val="bg1"/>
                  </a:solidFill>
                </a:rPr>
                <a:t>EXIST Gov.-Grant</a:t>
              </a:r>
            </a:p>
          </p:txBody>
        </p:sp>
        <p:pic>
          <p:nvPicPr>
            <p:cNvPr id="4" name="Grafik 3">
              <a:extLst>
                <a:ext uri="{FF2B5EF4-FFF2-40B4-BE49-F238E27FC236}">
                  <a16:creationId xmlns:a16="http://schemas.microsoft.com/office/drawing/2014/main" id="{3FECAB21-A80B-4A49-A7C7-581D7BC6EBC3}"/>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03275" y="5598845"/>
              <a:ext cx="288000" cy="288000"/>
            </a:xfrm>
            <a:prstGeom prst="rect">
              <a:avLst/>
            </a:prstGeom>
          </p:spPr>
        </p:pic>
      </p:grpSp>
      <p:grpSp>
        <p:nvGrpSpPr>
          <p:cNvPr id="17" name="Gruppieren 16">
            <a:extLst>
              <a:ext uri="{FF2B5EF4-FFF2-40B4-BE49-F238E27FC236}">
                <a16:creationId xmlns:a16="http://schemas.microsoft.com/office/drawing/2014/main" id="{C5DC7652-95BA-9849-8C58-A6FE732615F0}"/>
              </a:ext>
            </a:extLst>
          </p:cNvPr>
          <p:cNvGrpSpPr/>
          <p:nvPr/>
        </p:nvGrpSpPr>
        <p:grpSpPr>
          <a:xfrm>
            <a:off x="2980698" y="5607493"/>
            <a:ext cx="2583252" cy="288000"/>
            <a:chOff x="3271017" y="5593342"/>
            <a:chExt cx="2583252" cy="288000"/>
          </a:xfrm>
        </p:grpSpPr>
        <p:sp>
          <p:nvSpPr>
            <p:cNvPr id="11" name="Titel 1">
              <a:extLst>
                <a:ext uri="{FF2B5EF4-FFF2-40B4-BE49-F238E27FC236}">
                  <a16:creationId xmlns:a16="http://schemas.microsoft.com/office/drawing/2014/main" id="{DEFDF7EF-F3B9-4543-8952-BF185F8093C0}"/>
                </a:ext>
              </a:extLst>
            </p:cNvPr>
            <p:cNvSpPr txBox="1">
              <a:spLocks/>
            </p:cNvSpPr>
            <p:nvPr/>
          </p:nvSpPr>
          <p:spPr>
            <a:xfrm>
              <a:off x="3607153" y="5604342"/>
              <a:ext cx="2247116" cy="276999"/>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2200" b="1" kern="1200">
                  <a:solidFill>
                    <a:schemeClr val="tx1"/>
                  </a:solidFill>
                  <a:latin typeface="SF Pro Display" pitchFamily="2" charset="0"/>
                  <a:ea typeface="SF Pro Display" pitchFamily="2" charset="0"/>
                  <a:cs typeface="SF Pro Display" pitchFamily="2" charset="0"/>
                </a:defRPr>
              </a:lvl1pPr>
            </a:lstStyle>
            <a:p>
              <a:r>
                <a:rPr lang="en-AU" sz="2000" b="0" dirty="0">
                  <a:solidFill>
                    <a:schemeClr val="bg1"/>
                  </a:solidFill>
                </a:rPr>
                <a:t>BA-Financing</a:t>
              </a:r>
            </a:p>
          </p:txBody>
        </p:sp>
        <p:pic>
          <p:nvPicPr>
            <p:cNvPr id="12" name="Grafik 11">
              <a:extLst>
                <a:ext uri="{FF2B5EF4-FFF2-40B4-BE49-F238E27FC236}">
                  <a16:creationId xmlns:a16="http://schemas.microsoft.com/office/drawing/2014/main" id="{5E34DEA7-1644-5A48-B299-A66F9181B586}"/>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3271017" y="5593342"/>
              <a:ext cx="288000" cy="288000"/>
            </a:xfrm>
            <a:prstGeom prst="rect">
              <a:avLst/>
            </a:prstGeom>
          </p:spPr>
        </p:pic>
      </p:grpSp>
      <p:sp>
        <p:nvSpPr>
          <p:cNvPr id="13" name="Titel 1">
            <a:extLst>
              <a:ext uri="{FF2B5EF4-FFF2-40B4-BE49-F238E27FC236}">
                <a16:creationId xmlns:a16="http://schemas.microsoft.com/office/drawing/2014/main" id="{07C3030F-0215-5040-9629-D21E2F02D24A}"/>
              </a:ext>
            </a:extLst>
          </p:cNvPr>
          <p:cNvSpPr txBox="1">
            <a:spLocks/>
          </p:cNvSpPr>
          <p:nvPr/>
        </p:nvSpPr>
        <p:spPr>
          <a:xfrm>
            <a:off x="5370015" y="5599009"/>
            <a:ext cx="1783661" cy="304968"/>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2200" b="1" kern="1200">
                <a:solidFill>
                  <a:schemeClr val="tx1"/>
                </a:solidFill>
                <a:latin typeface="SF Pro Display" pitchFamily="2" charset="0"/>
                <a:ea typeface="SF Pro Display" pitchFamily="2" charset="0"/>
                <a:cs typeface="SF Pro Display" pitchFamily="2" charset="0"/>
              </a:defRPr>
            </a:lvl1pPr>
          </a:lstStyle>
          <a:p>
            <a:r>
              <a:rPr lang="en-AU" sz="2000" b="0" dirty="0">
                <a:solidFill>
                  <a:schemeClr val="bg1"/>
                </a:solidFill>
              </a:rPr>
              <a:t>70+ Beta Users</a:t>
            </a:r>
          </a:p>
        </p:txBody>
      </p:sp>
      <p:sp>
        <p:nvSpPr>
          <p:cNvPr id="15" name="Titel 1">
            <a:extLst>
              <a:ext uri="{FF2B5EF4-FFF2-40B4-BE49-F238E27FC236}">
                <a16:creationId xmlns:a16="http://schemas.microsoft.com/office/drawing/2014/main" id="{CBDCAB38-4A05-6A41-BBEA-F7F89B3F0145}"/>
              </a:ext>
            </a:extLst>
          </p:cNvPr>
          <p:cNvSpPr txBox="1">
            <a:spLocks/>
          </p:cNvSpPr>
          <p:nvPr/>
        </p:nvSpPr>
        <p:spPr>
          <a:xfrm>
            <a:off x="9864611" y="5612994"/>
            <a:ext cx="2247116" cy="276999"/>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2200" b="1" kern="1200">
                <a:solidFill>
                  <a:schemeClr val="tx1"/>
                </a:solidFill>
                <a:latin typeface="SF Pro Display" pitchFamily="2" charset="0"/>
                <a:ea typeface="SF Pro Display" pitchFamily="2" charset="0"/>
                <a:cs typeface="SF Pro Display" pitchFamily="2" charset="0"/>
              </a:defRPr>
            </a:lvl1pPr>
          </a:lstStyle>
          <a:p>
            <a:r>
              <a:rPr lang="en-AU" sz="2000" b="0" dirty="0">
                <a:solidFill>
                  <a:schemeClr val="bg1"/>
                </a:solidFill>
              </a:rPr>
              <a:t>5+ LOI Distribution</a:t>
            </a:r>
          </a:p>
        </p:txBody>
      </p:sp>
      <p:sp>
        <p:nvSpPr>
          <p:cNvPr id="22" name="Titel 1">
            <a:extLst>
              <a:ext uri="{FF2B5EF4-FFF2-40B4-BE49-F238E27FC236}">
                <a16:creationId xmlns:a16="http://schemas.microsoft.com/office/drawing/2014/main" id="{726FA230-A9A5-964B-8EB1-22F2A12E4387}"/>
              </a:ext>
            </a:extLst>
          </p:cNvPr>
          <p:cNvSpPr txBox="1">
            <a:spLocks/>
          </p:cNvSpPr>
          <p:nvPr/>
        </p:nvSpPr>
        <p:spPr>
          <a:xfrm>
            <a:off x="7554845" y="5612994"/>
            <a:ext cx="2247116" cy="276999"/>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2200" b="1" kern="1200">
                <a:solidFill>
                  <a:schemeClr val="tx1"/>
                </a:solidFill>
                <a:latin typeface="SF Pro Display" pitchFamily="2" charset="0"/>
                <a:ea typeface="SF Pro Display" pitchFamily="2" charset="0"/>
                <a:cs typeface="SF Pro Display" pitchFamily="2" charset="0"/>
              </a:defRPr>
            </a:lvl1pPr>
          </a:lstStyle>
          <a:p>
            <a:r>
              <a:rPr lang="en-AU" sz="2000" b="0" dirty="0">
                <a:solidFill>
                  <a:schemeClr val="bg1"/>
                </a:solidFill>
              </a:rPr>
              <a:t>130% Kickstarter</a:t>
            </a:r>
          </a:p>
        </p:txBody>
      </p:sp>
      <p:pic>
        <p:nvPicPr>
          <p:cNvPr id="24" name="Grafik 23">
            <a:extLst>
              <a:ext uri="{FF2B5EF4-FFF2-40B4-BE49-F238E27FC236}">
                <a16:creationId xmlns:a16="http://schemas.microsoft.com/office/drawing/2014/main" id="{5AFD1EFC-C21D-504D-B13C-B2976D9602BA}"/>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039936" y="5607493"/>
            <a:ext cx="288000" cy="288000"/>
          </a:xfrm>
          <a:prstGeom prst="rect">
            <a:avLst/>
          </a:prstGeom>
        </p:spPr>
      </p:pic>
      <p:pic>
        <p:nvPicPr>
          <p:cNvPr id="25" name="Grafik 24">
            <a:extLst>
              <a:ext uri="{FF2B5EF4-FFF2-40B4-BE49-F238E27FC236}">
                <a16:creationId xmlns:a16="http://schemas.microsoft.com/office/drawing/2014/main" id="{9734FF1D-0586-CE4A-B6F6-2A12C5AB3ACF}"/>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7226108" y="5607493"/>
            <a:ext cx="288000" cy="288000"/>
          </a:xfrm>
          <a:prstGeom prst="rect">
            <a:avLst/>
          </a:prstGeom>
        </p:spPr>
      </p:pic>
      <p:pic>
        <p:nvPicPr>
          <p:cNvPr id="26" name="Grafik 25">
            <a:extLst>
              <a:ext uri="{FF2B5EF4-FFF2-40B4-BE49-F238E27FC236}">
                <a16:creationId xmlns:a16="http://schemas.microsoft.com/office/drawing/2014/main" id="{D6C6655B-9902-A24B-A033-2DF3CBEC2951}"/>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521360" y="5607493"/>
            <a:ext cx="288000" cy="288000"/>
          </a:xfrm>
          <a:prstGeom prst="rect">
            <a:avLst/>
          </a:prstGeom>
        </p:spPr>
      </p:pic>
    </p:spTree>
    <p:extLst>
      <p:ext uri="{BB962C8B-B14F-4D97-AF65-F5344CB8AC3E}">
        <p14:creationId xmlns:p14="http://schemas.microsoft.com/office/powerpoint/2010/main" val="143433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F2879-2DAF-44DA-A27A-C714F60245BB}"/>
              </a:ext>
            </a:extLst>
          </p:cNvPr>
          <p:cNvSpPr>
            <a:spLocks noGrp="1"/>
          </p:cNvSpPr>
          <p:nvPr>
            <p:ph type="ctrTitle"/>
          </p:nvPr>
        </p:nvSpPr>
        <p:spPr/>
        <p:txBody>
          <a:bodyPr>
            <a:normAutofit/>
          </a:bodyPr>
          <a:lstStyle/>
          <a:p>
            <a:r>
              <a:rPr lang="de-DE" dirty="0"/>
              <a:t>Backup</a:t>
            </a:r>
            <a:endParaRPr lang="en-US" dirty="0"/>
          </a:p>
        </p:txBody>
      </p:sp>
    </p:spTree>
    <p:extLst>
      <p:ext uri="{BB962C8B-B14F-4D97-AF65-F5344CB8AC3E}">
        <p14:creationId xmlns:p14="http://schemas.microsoft.com/office/powerpoint/2010/main" val="1938753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9D5D0-F836-408C-9CBE-78D87F88D7B0}"/>
              </a:ext>
            </a:extLst>
          </p:cNvPr>
          <p:cNvSpPr>
            <a:spLocks noGrp="1"/>
          </p:cNvSpPr>
          <p:nvPr>
            <p:ph type="title" idx="4294967295"/>
          </p:nvPr>
        </p:nvSpPr>
        <p:spPr>
          <a:xfrm>
            <a:off x="0" y="449263"/>
            <a:ext cx="2519363" cy="823912"/>
          </a:xfrm>
        </p:spPr>
        <p:txBody>
          <a:bodyPr>
            <a:normAutofit/>
          </a:bodyPr>
          <a:lstStyle/>
          <a:p>
            <a:r>
              <a:rPr lang="en-US">
                <a:cs typeface="Calibri Light"/>
              </a:rPr>
              <a:t>Data Collection</a:t>
            </a:r>
            <a:endParaRPr lang="en-US"/>
          </a:p>
        </p:txBody>
      </p:sp>
      <p:sp>
        <p:nvSpPr>
          <p:cNvPr id="5" name="Rectangle: Rounded Corners 4">
            <a:extLst>
              <a:ext uri="{FF2B5EF4-FFF2-40B4-BE49-F238E27FC236}">
                <a16:creationId xmlns:a16="http://schemas.microsoft.com/office/drawing/2014/main" id="{FE948A19-F433-4687-9965-1F65BAE3968C}"/>
              </a:ext>
            </a:extLst>
          </p:cNvPr>
          <p:cNvSpPr/>
          <p:nvPr/>
        </p:nvSpPr>
        <p:spPr>
          <a:xfrm>
            <a:off x="1251915" y="2446264"/>
            <a:ext cx="2219452" cy="1963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latin typeface="SF Pro Display"/>
                <a:ea typeface="SF Pro Display" panose="00000500000000000000" pitchFamily="2" charset="0"/>
              </a:rPr>
              <a:t>User Data – </a:t>
            </a:r>
            <a:r>
              <a:rPr lang="de-DE" err="1">
                <a:latin typeface="SF Pro Display"/>
                <a:ea typeface="SF Pro Display" panose="00000500000000000000" pitchFamily="2" charset="0"/>
              </a:rPr>
              <a:t>no</a:t>
            </a:r>
            <a:r>
              <a:rPr lang="de-DE">
                <a:latin typeface="SF Pro Display"/>
                <a:ea typeface="SF Pro Display" panose="00000500000000000000" pitchFamily="2" charset="0"/>
              </a:rPr>
              <a:t> separate </a:t>
            </a:r>
            <a:r>
              <a:rPr lang="de-DE" err="1">
                <a:latin typeface="SF Pro Display"/>
                <a:ea typeface="SF Pro Display" panose="00000500000000000000" pitchFamily="2" charset="0"/>
              </a:rPr>
              <a:t>calculation</a:t>
            </a:r>
            <a:r>
              <a:rPr lang="de-DE">
                <a:latin typeface="SF Pro Display"/>
                <a:ea typeface="SF Pro Display" panose="00000500000000000000" pitchFamily="2" charset="0"/>
              </a:rPr>
              <a:t> </a:t>
            </a:r>
            <a:r>
              <a:rPr lang="de-DE" err="1">
                <a:latin typeface="SF Pro Display"/>
                <a:ea typeface="SF Pro Display" panose="00000500000000000000" pitchFamily="2" charset="0"/>
              </a:rPr>
              <a:t>needed</a:t>
            </a:r>
          </a:p>
          <a:p>
            <a:pPr marL="285750" indent="-285750" algn="ctr">
              <a:buFontTx/>
              <a:buChar char="-"/>
            </a:pPr>
            <a:endParaRPr lang="en-US" sz="1050">
              <a:latin typeface="SF Pro Display" panose="00000500000000000000" pitchFamily="2" charset="0"/>
              <a:ea typeface="SF Pro Display" panose="00000500000000000000" pitchFamily="2" charset="0"/>
            </a:endParaRPr>
          </a:p>
        </p:txBody>
      </p:sp>
      <p:sp>
        <p:nvSpPr>
          <p:cNvPr id="6" name="Rectangle: Rounded Corners 5">
            <a:extLst>
              <a:ext uri="{FF2B5EF4-FFF2-40B4-BE49-F238E27FC236}">
                <a16:creationId xmlns:a16="http://schemas.microsoft.com/office/drawing/2014/main" id="{3270993C-2348-4BDC-91AD-463AF206FE87}"/>
              </a:ext>
            </a:extLst>
          </p:cNvPr>
          <p:cNvSpPr/>
          <p:nvPr/>
        </p:nvSpPr>
        <p:spPr>
          <a:xfrm>
            <a:off x="6951256" y="1350236"/>
            <a:ext cx="1405261" cy="12123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err="1">
                <a:latin typeface="SF Pro Display"/>
              </a:rPr>
              <a:t>Exercise</a:t>
            </a:r>
            <a:r>
              <a:rPr lang="de-DE">
                <a:latin typeface="SF Pro Display"/>
              </a:rPr>
              <a:t> Data</a:t>
            </a:r>
            <a:endParaRPr lang="en-US"/>
          </a:p>
          <a:p>
            <a:pPr marL="285750" indent="-285750" algn="ctr">
              <a:buFontTx/>
              <a:buChar char="-"/>
            </a:pPr>
            <a:endParaRPr lang="en-US" sz="1050">
              <a:latin typeface="SF Pro Display" panose="00000500000000000000" pitchFamily="2" charset="0"/>
              <a:ea typeface="SF Pro Display" panose="00000500000000000000" pitchFamily="2" charset="0"/>
            </a:endParaRPr>
          </a:p>
        </p:txBody>
      </p:sp>
      <p:cxnSp>
        <p:nvCxnSpPr>
          <p:cNvPr id="7" name="Straight Arrow Connector 6">
            <a:extLst>
              <a:ext uri="{FF2B5EF4-FFF2-40B4-BE49-F238E27FC236}">
                <a16:creationId xmlns:a16="http://schemas.microsoft.com/office/drawing/2014/main" id="{14086CB8-7305-47AB-88D8-11CE17672C5C}"/>
              </a:ext>
            </a:extLst>
          </p:cNvPr>
          <p:cNvCxnSpPr/>
          <p:nvPr/>
        </p:nvCxnSpPr>
        <p:spPr>
          <a:xfrm>
            <a:off x="7653403" y="2564703"/>
            <a:ext cx="6264" cy="73694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Rectangle: Rounded Corners 7">
            <a:extLst>
              <a:ext uri="{FF2B5EF4-FFF2-40B4-BE49-F238E27FC236}">
                <a16:creationId xmlns:a16="http://schemas.microsoft.com/office/drawing/2014/main" id="{6A9DBC98-AAB9-4788-8C9F-015BBC08D6C3}"/>
              </a:ext>
            </a:extLst>
          </p:cNvPr>
          <p:cNvSpPr/>
          <p:nvPr/>
        </p:nvSpPr>
        <p:spPr>
          <a:xfrm>
            <a:off x="6669419" y="4815772"/>
            <a:ext cx="2094192" cy="19638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buFont typeface="Arial"/>
              <a:buChar char="•"/>
            </a:pPr>
            <a:endParaRPr lang="en-US">
              <a:latin typeface="SF Pro Display"/>
              <a:ea typeface="+mn-lt"/>
              <a:cs typeface="+mn-lt"/>
            </a:endParaRPr>
          </a:p>
          <a:p>
            <a:pPr algn="ctr"/>
            <a:endParaRPr lang="en-US" sz="1700">
              <a:latin typeface="SF Pro Display"/>
              <a:ea typeface="+mn-lt"/>
              <a:cs typeface="+mn-lt"/>
            </a:endParaRPr>
          </a:p>
          <a:p>
            <a:pPr algn="ctr"/>
            <a:r>
              <a:rPr lang="de-DE" sz="1700">
                <a:latin typeface="SF Pro Display"/>
                <a:ea typeface="+mn-lt"/>
                <a:cs typeface="+mn-lt"/>
              </a:rPr>
              <a:t>WO Data</a:t>
            </a:r>
            <a:endParaRPr lang="en-US" sz="1700">
              <a:latin typeface="SF Pro Display"/>
              <a:ea typeface="+mn-lt"/>
              <a:cs typeface="+mn-lt"/>
            </a:endParaRPr>
          </a:p>
          <a:p>
            <a:pPr marL="171450" indent="-171450" algn="ctr">
              <a:buFont typeface="Arial"/>
              <a:buChar char="•"/>
            </a:pPr>
            <a:r>
              <a:rPr lang="de-DE" sz="1100">
                <a:latin typeface="SF Pro Display"/>
                <a:ea typeface="+mn-lt"/>
                <a:cs typeface="+mn-lt"/>
              </a:rPr>
              <a:t>WO ID: Integer</a:t>
            </a:r>
            <a:endParaRPr lang="en-US" sz="1100">
              <a:latin typeface="SF Pro Display"/>
              <a:ea typeface="+mn-lt"/>
              <a:cs typeface="+mn-lt"/>
            </a:endParaRPr>
          </a:p>
          <a:p>
            <a:pPr marL="171450" indent="-171450" algn="ctr">
              <a:buFont typeface="Arial"/>
              <a:buChar char="•"/>
            </a:pPr>
            <a:r>
              <a:rPr lang="de-DE" sz="1100" err="1">
                <a:latin typeface="SF Pro Display"/>
                <a:ea typeface="+mn-lt"/>
                <a:cs typeface="+mn-lt"/>
              </a:rPr>
              <a:t>Timestamp</a:t>
            </a:r>
            <a:r>
              <a:rPr lang="de-DE" sz="1100">
                <a:latin typeface="SF Pro Display"/>
                <a:ea typeface="+mn-lt"/>
                <a:cs typeface="+mn-lt"/>
              </a:rPr>
              <a:t>: Floating-point </a:t>
            </a:r>
            <a:r>
              <a:rPr lang="de-DE" sz="1100" err="1">
                <a:latin typeface="SF Pro Display"/>
                <a:ea typeface="+mn-lt"/>
                <a:cs typeface="+mn-lt"/>
              </a:rPr>
              <a:t>number</a:t>
            </a:r>
            <a:endParaRPr lang="en-US" sz="1100">
              <a:latin typeface="SF Pro Display"/>
              <a:ea typeface="+mn-lt"/>
              <a:cs typeface="+mn-lt"/>
            </a:endParaRPr>
          </a:p>
          <a:p>
            <a:pPr marL="171450" indent="-171450" algn="ctr">
              <a:buFont typeface="Arial"/>
              <a:buChar char="•"/>
            </a:pPr>
            <a:r>
              <a:rPr lang="de-DE" sz="1100">
                <a:latin typeface="SF Pro Display"/>
                <a:ea typeface="+mn-lt"/>
                <a:cs typeface="+mn-lt"/>
              </a:rPr>
              <a:t>TUT: Floating-point </a:t>
            </a:r>
            <a:r>
              <a:rPr lang="de-DE" sz="1100" err="1">
                <a:latin typeface="SF Pro Display"/>
                <a:ea typeface="+mn-lt"/>
                <a:cs typeface="+mn-lt"/>
              </a:rPr>
              <a:t>number</a:t>
            </a:r>
            <a:endParaRPr lang="en-US" sz="1100">
              <a:latin typeface="SF Pro Display"/>
              <a:ea typeface="+mn-lt"/>
              <a:cs typeface="+mn-lt"/>
            </a:endParaRPr>
          </a:p>
          <a:p>
            <a:pPr marL="171450" indent="-171450" algn="ctr">
              <a:buFont typeface="Arial"/>
              <a:buChar char="•"/>
            </a:pPr>
            <a:r>
              <a:rPr lang="de-DE" sz="1100" err="1">
                <a:latin typeface="SF Pro Display"/>
                <a:ea typeface="+mn-lt"/>
                <a:cs typeface="+mn-lt"/>
              </a:rPr>
              <a:t>Conc</a:t>
            </a:r>
            <a:r>
              <a:rPr lang="de-DE" sz="1100">
                <a:latin typeface="SF Pro Display"/>
                <a:ea typeface="+mn-lt"/>
                <a:cs typeface="+mn-lt"/>
              </a:rPr>
              <a:t>/</a:t>
            </a:r>
            <a:r>
              <a:rPr lang="de-DE" sz="1100" err="1">
                <a:latin typeface="SF Pro Display"/>
                <a:ea typeface="+mn-lt"/>
                <a:cs typeface="+mn-lt"/>
              </a:rPr>
              <a:t>Exc</a:t>
            </a:r>
            <a:r>
              <a:rPr lang="de-DE" sz="1100">
                <a:latin typeface="SF Pro Display"/>
                <a:ea typeface="+mn-lt"/>
                <a:cs typeface="+mn-lt"/>
              </a:rPr>
              <a:t>: Integer</a:t>
            </a:r>
          </a:p>
          <a:p>
            <a:pPr marL="171450" indent="-171450" algn="ctr">
              <a:buFont typeface="Arial"/>
              <a:buChar char="•"/>
            </a:pPr>
            <a:r>
              <a:rPr lang="de-DE" sz="1100">
                <a:latin typeface="SF Pro Display"/>
                <a:ea typeface="+mn-lt"/>
                <a:cs typeface="+mn-lt"/>
              </a:rPr>
              <a:t>Grip: Integer</a:t>
            </a:r>
            <a:endParaRPr lang="en-US" sz="1100">
              <a:latin typeface="SF Pro Display"/>
              <a:ea typeface="+mn-lt"/>
              <a:cs typeface="+mn-lt"/>
            </a:endParaRPr>
          </a:p>
          <a:p>
            <a:pPr marL="171450" indent="-171450" algn="ctr">
              <a:buFont typeface="Arial"/>
              <a:buChar char="•"/>
            </a:pPr>
            <a:r>
              <a:rPr lang="de-DE" sz="1100">
                <a:latin typeface="SF Pro Display"/>
                <a:ea typeface="+mn-lt"/>
                <a:cs typeface="+mn-lt"/>
              </a:rPr>
              <a:t>Reps: Integer</a:t>
            </a:r>
            <a:endParaRPr lang="en-US" sz="1100">
              <a:latin typeface="SF Pro Display"/>
              <a:ea typeface="+mn-lt"/>
              <a:cs typeface="+mn-lt"/>
            </a:endParaRPr>
          </a:p>
          <a:p>
            <a:pPr marL="171450" indent="-171450" algn="ctr">
              <a:buFont typeface="Arial"/>
              <a:buChar char="•"/>
            </a:pPr>
            <a:r>
              <a:rPr lang="de-DE" sz="1100">
                <a:latin typeface="SF Pro Display"/>
                <a:ea typeface="+mn-lt"/>
                <a:cs typeface="+mn-lt"/>
              </a:rPr>
              <a:t>Speed: Integer</a:t>
            </a:r>
            <a:endParaRPr lang="en-US" sz="1100">
              <a:latin typeface="SF Pro Display"/>
              <a:ea typeface="+mn-lt"/>
              <a:cs typeface="+mn-lt"/>
            </a:endParaRPr>
          </a:p>
          <a:p>
            <a:pPr marL="171450" indent="-171450" algn="ctr">
              <a:buFont typeface="Arial"/>
              <a:buChar char="•"/>
            </a:pPr>
            <a:endParaRPr lang="de-DE">
              <a:latin typeface="SF Pro Display"/>
              <a:ea typeface="+mn-lt"/>
              <a:cs typeface="+mn-lt"/>
            </a:endParaRPr>
          </a:p>
          <a:p>
            <a:pPr algn="ctr"/>
            <a:endParaRPr lang="de-DE">
              <a:latin typeface="SF Pro Display" panose="00000500000000000000" pitchFamily="2" charset="0"/>
              <a:ea typeface="SF Pro Display" panose="00000500000000000000" pitchFamily="2" charset="0"/>
            </a:endParaRPr>
          </a:p>
        </p:txBody>
      </p:sp>
      <p:sp>
        <p:nvSpPr>
          <p:cNvPr id="10" name="Rectangle: Rounded Corners 9">
            <a:extLst>
              <a:ext uri="{FF2B5EF4-FFF2-40B4-BE49-F238E27FC236}">
                <a16:creationId xmlns:a16="http://schemas.microsoft.com/office/drawing/2014/main" id="{CAA9C261-DC71-49BF-9832-DE61C54BDC54}"/>
              </a:ext>
            </a:extLst>
          </p:cNvPr>
          <p:cNvSpPr/>
          <p:nvPr/>
        </p:nvSpPr>
        <p:spPr>
          <a:xfrm>
            <a:off x="6533723" y="3291770"/>
            <a:ext cx="2490850" cy="10453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err="1">
                <a:latin typeface="SF Pro Display"/>
              </a:rPr>
              <a:t>Exercise</a:t>
            </a:r>
            <a:r>
              <a:rPr lang="de-DE">
                <a:latin typeface="SF Pro Display"/>
              </a:rPr>
              <a:t> </a:t>
            </a:r>
            <a:r>
              <a:rPr lang="de-DE" err="1">
                <a:latin typeface="SF Pro Display"/>
              </a:rPr>
              <a:t>data</a:t>
            </a:r>
            <a:r>
              <a:rPr lang="de-DE">
                <a:latin typeface="SF Pro Display"/>
              </a:rPr>
              <a:t> </a:t>
            </a:r>
            <a:r>
              <a:rPr lang="de-DE" err="1">
                <a:latin typeface="SF Pro Display"/>
              </a:rPr>
              <a:t>is</a:t>
            </a:r>
            <a:r>
              <a:rPr lang="de-DE">
                <a:latin typeface="SF Pro Display"/>
              </a:rPr>
              <a:t> </a:t>
            </a:r>
            <a:r>
              <a:rPr lang="de-DE" err="1">
                <a:latin typeface="SF Pro Display"/>
              </a:rPr>
              <a:t>being</a:t>
            </a:r>
            <a:r>
              <a:rPr lang="de-DE">
                <a:latin typeface="SF Pro Display"/>
              </a:rPr>
              <a:t> </a:t>
            </a:r>
            <a:r>
              <a:rPr lang="de-DE" err="1">
                <a:latin typeface="SF Pro Display"/>
              </a:rPr>
              <a:t>saved</a:t>
            </a:r>
            <a:r>
              <a:rPr lang="de-DE">
                <a:latin typeface="SF Pro Display"/>
              </a:rPr>
              <a:t> in WO </a:t>
            </a:r>
            <a:r>
              <a:rPr lang="de-DE" err="1">
                <a:latin typeface="SF Pro Display"/>
              </a:rPr>
              <a:t>document</a:t>
            </a:r>
            <a:endParaRPr lang="en-US" err="1"/>
          </a:p>
          <a:p>
            <a:pPr marL="285750" indent="-285750" algn="ctr">
              <a:buFontTx/>
              <a:buChar char="-"/>
            </a:pPr>
            <a:endParaRPr lang="en-US" sz="1050">
              <a:latin typeface="SF Pro Display" panose="00000500000000000000" pitchFamily="2" charset="0"/>
              <a:ea typeface="SF Pro Display" panose="00000500000000000000" pitchFamily="2" charset="0"/>
            </a:endParaRPr>
          </a:p>
        </p:txBody>
      </p:sp>
      <p:cxnSp>
        <p:nvCxnSpPr>
          <p:cNvPr id="11" name="Straight Arrow Connector 10">
            <a:extLst>
              <a:ext uri="{FF2B5EF4-FFF2-40B4-BE49-F238E27FC236}">
                <a16:creationId xmlns:a16="http://schemas.microsoft.com/office/drawing/2014/main" id="{BAFACEC9-80CA-49AE-A3E5-52E9DDCB5499}"/>
              </a:ext>
            </a:extLst>
          </p:cNvPr>
          <p:cNvCxnSpPr>
            <a:cxnSpLocks/>
          </p:cNvCxnSpPr>
          <p:nvPr/>
        </p:nvCxnSpPr>
        <p:spPr>
          <a:xfrm>
            <a:off x="7705594" y="4088702"/>
            <a:ext cx="6264" cy="73694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Rectangle: Rounded Corners 11">
            <a:extLst>
              <a:ext uri="{FF2B5EF4-FFF2-40B4-BE49-F238E27FC236}">
                <a16:creationId xmlns:a16="http://schemas.microsoft.com/office/drawing/2014/main" id="{0EEAE620-0141-4265-855F-166907DC2B55}"/>
              </a:ext>
            </a:extLst>
          </p:cNvPr>
          <p:cNvSpPr/>
          <p:nvPr/>
        </p:nvSpPr>
        <p:spPr>
          <a:xfrm>
            <a:off x="4571310" y="1350236"/>
            <a:ext cx="1405261" cy="12123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err="1">
                <a:latin typeface="SF Pro Display"/>
              </a:rPr>
              <a:t>Exercise</a:t>
            </a:r>
            <a:r>
              <a:rPr lang="de-DE">
                <a:latin typeface="SF Pro Display"/>
              </a:rPr>
              <a:t> Data</a:t>
            </a:r>
            <a:endParaRPr lang="en-US"/>
          </a:p>
          <a:p>
            <a:pPr marL="285750" indent="-285750" algn="ctr">
              <a:buFontTx/>
              <a:buChar char="-"/>
            </a:pPr>
            <a:endParaRPr lang="en-US" sz="1050">
              <a:latin typeface="SF Pro Display" panose="00000500000000000000" pitchFamily="2" charset="0"/>
              <a:ea typeface="SF Pro Display" panose="00000500000000000000" pitchFamily="2" charset="0"/>
            </a:endParaRPr>
          </a:p>
        </p:txBody>
      </p:sp>
      <p:sp>
        <p:nvSpPr>
          <p:cNvPr id="13" name="Rectangle: Rounded Corners 12">
            <a:extLst>
              <a:ext uri="{FF2B5EF4-FFF2-40B4-BE49-F238E27FC236}">
                <a16:creationId xmlns:a16="http://schemas.microsoft.com/office/drawing/2014/main" id="{BCDE34A7-A89C-4C9D-9198-D259EABC71D4}"/>
              </a:ext>
            </a:extLst>
          </p:cNvPr>
          <p:cNvSpPr/>
          <p:nvPr/>
        </p:nvSpPr>
        <p:spPr>
          <a:xfrm>
            <a:off x="4613063" y="713496"/>
            <a:ext cx="1165179" cy="4607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latin typeface="SF Pro Display"/>
              </a:rPr>
              <a:t>Option 1</a:t>
            </a:r>
            <a:endParaRPr lang="en-US"/>
          </a:p>
        </p:txBody>
      </p:sp>
      <p:sp>
        <p:nvSpPr>
          <p:cNvPr id="14" name="Rectangle: Rounded Corners 13">
            <a:extLst>
              <a:ext uri="{FF2B5EF4-FFF2-40B4-BE49-F238E27FC236}">
                <a16:creationId xmlns:a16="http://schemas.microsoft.com/office/drawing/2014/main" id="{26C2C2FF-48B7-45DF-B66B-CF745627D576}"/>
              </a:ext>
            </a:extLst>
          </p:cNvPr>
          <p:cNvSpPr/>
          <p:nvPr/>
        </p:nvSpPr>
        <p:spPr>
          <a:xfrm>
            <a:off x="7076514" y="713495"/>
            <a:ext cx="1165179" cy="4607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latin typeface="SF Pro Display"/>
              </a:rPr>
              <a:t>Option 2</a:t>
            </a:r>
            <a:endParaRPr lang="en-US"/>
          </a:p>
        </p:txBody>
      </p:sp>
      <p:sp>
        <p:nvSpPr>
          <p:cNvPr id="15" name="Rectangle: Rounded Corners 14">
            <a:extLst>
              <a:ext uri="{FF2B5EF4-FFF2-40B4-BE49-F238E27FC236}">
                <a16:creationId xmlns:a16="http://schemas.microsoft.com/office/drawing/2014/main" id="{BE9475B0-063C-4703-A00E-5F51E63F6A8A}"/>
              </a:ext>
            </a:extLst>
          </p:cNvPr>
          <p:cNvSpPr/>
          <p:nvPr/>
        </p:nvSpPr>
        <p:spPr>
          <a:xfrm>
            <a:off x="9790487" y="713495"/>
            <a:ext cx="1165179" cy="4607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latin typeface="SF Pro Display"/>
              </a:rPr>
              <a:t>Option 3</a:t>
            </a:r>
            <a:endParaRPr lang="en-US"/>
          </a:p>
        </p:txBody>
      </p:sp>
      <p:sp>
        <p:nvSpPr>
          <p:cNvPr id="16" name="Rectangle: Rounded Corners 15">
            <a:extLst>
              <a:ext uri="{FF2B5EF4-FFF2-40B4-BE49-F238E27FC236}">
                <a16:creationId xmlns:a16="http://schemas.microsoft.com/office/drawing/2014/main" id="{F509CBBE-9C69-4AE2-8CFB-20B593B518FC}"/>
              </a:ext>
            </a:extLst>
          </p:cNvPr>
          <p:cNvSpPr/>
          <p:nvPr/>
        </p:nvSpPr>
        <p:spPr>
          <a:xfrm>
            <a:off x="9727858" y="1350236"/>
            <a:ext cx="1405261" cy="12123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err="1">
                <a:latin typeface="SF Pro Display"/>
              </a:rPr>
              <a:t>Exercise</a:t>
            </a:r>
            <a:r>
              <a:rPr lang="de-DE">
                <a:latin typeface="SF Pro Display"/>
              </a:rPr>
              <a:t> Data</a:t>
            </a:r>
            <a:endParaRPr lang="en-US"/>
          </a:p>
          <a:p>
            <a:pPr marL="285750" indent="-285750" algn="ctr">
              <a:buFontTx/>
              <a:buChar char="-"/>
            </a:pPr>
            <a:endParaRPr lang="en-US" sz="1050">
              <a:latin typeface="SF Pro Display" panose="00000500000000000000" pitchFamily="2" charset="0"/>
              <a:ea typeface="SF Pro Display" panose="00000500000000000000" pitchFamily="2" charset="0"/>
            </a:endParaRPr>
          </a:p>
        </p:txBody>
      </p:sp>
      <p:sp>
        <p:nvSpPr>
          <p:cNvPr id="17" name="Rectangle: Rounded Corners 16">
            <a:extLst>
              <a:ext uri="{FF2B5EF4-FFF2-40B4-BE49-F238E27FC236}">
                <a16:creationId xmlns:a16="http://schemas.microsoft.com/office/drawing/2014/main" id="{0A0F2397-8B56-4796-9DAC-F386540CD92A}"/>
              </a:ext>
            </a:extLst>
          </p:cNvPr>
          <p:cNvSpPr/>
          <p:nvPr/>
        </p:nvSpPr>
        <p:spPr>
          <a:xfrm>
            <a:off x="9174627" y="3291769"/>
            <a:ext cx="2636986" cy="10453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err="1">
                <a:latin typeface="SF Pro Display"/>
              </a:rPr>
              <a:t>Exercise</a:t>
            </a:r>
            <a:r>
              <a:rPr lang="de-DE">
                <a:latin typeface="SF Pro Display"/>
              </a:rPr>
              <a:t> </a:t>
            </a:r>
            <a:r>
              <a:rPr lang="de-DE" err="1">
                <a:latin typeface="SF Pro Display"/>
              </a:rPr>
              <a:t>data</a:t>
            </a:r>
            <a:r>
              <a:rPr lang="de-DE">
                <a:latin typeface="SF Pro Display"/>
              </a:rPr>
              <a:t> </a:t>
            </a:r>
            <a:r>
              <a:rPr lang="de-DE" err="1">
                <a:latin typeface="SF Pro Display"/>
              </a:rPr>
              <a:t>is</a:t>
            </a:r>
            <a:r>
              <a:rPr lang="de-DE">
                <a:latin typeface="SF Pro Display"/>
              </a:rPr>
              <a:t> </a:t>
            </a:r>
            <a:r>
              <a:rPr lang="de-DE" err="1">
                <a:latin typeface="SF Pro Display"/>
              </a:rPr>
              <a:t>being</a:t>
            </a:r>
            <a:r>
              <a:rPr lang="de-DE">
                <a:latin typeface="SF Pro Display"/>
              </a:rPr>
              <a:t> </a:t>
            </a:r>
            <a:r>
              <a:rPr lang="de-DE" err="1">
                <a:latin typeface="SF Pro Display"/>
              </a:rPr>
              <a:t>saved</a:t>
            </a:r>
            <a:r>
              <a:rPr lang="de-DE">
                <a:latin typeface="SF Pro Display"/>
              </a:rPr>
              <a:t> in a different </a:t>
            </a:r>
            <a:r>
              <a:rPr lang="de-DE" err="1">
                <a:latin typeface="SF Pro Display"/>
              </a:rPr>
              <a:t>location</a:t>
            </a:r>
          </a:p>
          <a:p>
            <a:pPr marL="285750" indent="-285750" algn="ctr">
              <a:buFontTx/>
              <a:buChar char="-"/>
            </a:pPr>
            <a:endParaRPr lang="en-US" sz="1050">
              <a:latin typeface="SF Pro Display" panose="00000500000000000000" pitchFamily="2" charset="0"/>
              <a:ea typeface="SF Pro Display" panose="00000500000000000000" pitchFamily="2" charset="0"/>
            </a:endParaRPr>
          </a:p>
        </p:txBody>
      </p:sp>
      <p:cxnSp>
        <p:nvCxnSpPr>
          <p:cNvPr id="18" name="Straight Arrow Connector 17">
            <a:extLst>
              <a:ext uri="{FF2B5EF4-FFF2-40B4-BE49-F238E27FC236}">
                <a16:creationId xmlns:a16="http://schemas.microsoft.com/office/drawing/2014/main" id="{0B880D1C-CC45-4C65-A7FB-FDECAE067C4A}"/>
              </a:ext>
            </a:extLst>
          </p:cNvPr>
          <p:cNvCxnSpPr>
            <a:cxnSpLocks/>
          </p:cNvCxnSpPr>
          <p:nvPr/>
        </p:nvCxnSpPr>
        <p:spPr>
          <a:xfrm>
            <a:off x="10430005" y="2564702"/>
            <a:ext cx="6264" cy="73694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E50F3046-998A-4CA8-B32F-6C0EA6035299}"/>
              </a:ext>
            </a:extLst>
          </p:cNvPr>
          <p:cNvCxnSpPr>
            <a:cxnSpLocks/>
          </p:cNvCxnSpPr>
          <p:nvPr/>
        </p:nvCxnSpPr>
        <p:spPr>
          <a:xfrm>
            <a:off x="5252579" y="2564702"/>
            <a:ext cx="6264" cy="73694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Rectangle: Rounded Corners 19">
            <a:extLst>
              <a:ext uri="{FF2B5EF4-FFF2-40B4-BE49-F238E27FC236}">
                <a16:creationId xmlns:a16="http://schemas.microsoft.com/office/drawing/2014/main" id="{B1574580-5471-4A34-817F-E41562AEA39A}"/>
              </a:ext>
            </a:extLst>
          </p:cNvPr>
          <p:cNvSpPr/>
          <p:nvPr/>
        </p:nvSpPr>
        <p:spPr>
          <a:xfrm>
            <a:off x="4268599" y="3291770"/>
            <a:ext cx="2000246" cy="8052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latin typeface="SF Pro Display"/>
              </a:rPr>
              <a:t>Exercise data saved in itself</a:t>
            </a:r>
          </a:p>
          <a:p>
            <a:pPr marL="285750" indent="-285750" algn="ctr">
              <a:buFontTx/>
              <a:buChar char="-"/>
            </a:pPr>
            <a:endParaRPr lang="en-US" sz="1050">
              <a:latin typeface="SF Pro Display" panose="00000500000000000000" pitchFamily="2" charset="0"/>
              <a:ea typeface="SF Pro Display" panose="00000500000000000000" pitchFamily="2" charset="0"/>
            </a:endParaRPr>
          </a:p>
        </p:txBody>
      </p:sp>
      <p:sp>
        <p:nvSpPr>
          <p:cNvPr id="3" name="Rectangle: Rounded Corners 2">
            <a:extLst>
              <a:ext uri="{FF2B5EF4-FFF2-40B4-BE49-F238E27FC236}">
                <a16:creationId xmlns:a16="http://schemas.microsoft.com/office/drawing/2014/main" id="{3E1141E7-0F96-45BB-B7EF-9A6A04C78286}"/>
              </a:ext>
            </a:extLst>
          </p:cNvPr>
          <p:cNvSpPr/>
          <p:nvPr/>
        </p:nvSpPr>
        <p:spPr>
          <a:xfrm>
            <a:off x="4159838" y="447986"/>
            <a:ext cx="2227526" cy="3888573"/>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9679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508DB-FC53-4159-A021-6A103726DF13}"/>
              </a:ext>
            </a:extLst>
          </p:cNvPr>
          <p:cNvSpPr>
            <a:spLocks noGrp="1"/>
          </p:cNvSpPr>
          <p:nvPr>
            <p:ph type="title" idx="4294967295"/>
          </p:nvPr>
        </p:nvSpPr>
        <p:spPr>
          <a:xfrm>
            <a:off x="0" y="365125"/>
            <a:ext cx="10515600" cy="1325563"/>
          </a:xfrm>
        </p:spPr>
        <p:txBody>
          <a:bodyPr/>
          <a:lstStyle/>
          <a:p>
            <a:r>
              <a:rPr lang="en-US" dirty="0">
                <a:cs typeface="Calibri Light"/>
              </a:rPr>
              <a:t>User</a:t>
            </a:r>
            <a:endParaRPr lang="en-US" dirty="0"/>
          </a:p>
        </p:txBody>
      </p:sp>
      <p:pic>
        <p:nvPicPr>
          <p:cNvPr id="4" name="Picture 4" descr="A screenshot of a cell phone&#10;&#10;Description generated with very high confidence">
            <a:extLst>
              <a:ext uri="{FF2B5EF4-FFF2-40B4-BE49-F238E27FC236}">
                <a16:creationId xmlns:a16="http://schemas.microsoft.com/office/drawing/2014/main" id="{A10A4221-A12D-46F4-A68B-182BC06ADD98}"/>
              </a:ext>
            </a:extLst>
          </p:cNvPr>
          <p:cNvPicPr>
            <a:picLocks noGrp="1" noChangeAspect="1"/>
          </p:cNvPicPr>
          <p:nvPr>
            <p:ph idx="4294967295"/>
          </p:nvPr>
        </p:nvPicPr>
        <p:blipFill>
          <a:blip r:embed="rId2"/>
          <a:stretch>
            <a:fillRect/>
          </a:stretch>
        </p:blipFill>
        <p:spPr>
          <a:xfrm>
            <a:off x="3414713" y="1460500"/>
            <a:ext cx="8777287" cy="5175250"/>
          </a:xfrm>
        </p:spPr>
      </p:pic>
    </p:spTree>
    <p:extLst>
      <p:ext uri="{BB962C8B-B14F-4D97-AF65-F5344CB8AC3E}">
        <p14:creationId xmlns:p14="http://schemas.microsoft.com/office/powerpoint/2010/main" val="1183954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3DCDB-5A9A-48DE-9BA0-3676F6202711}"/>
              </a:ext>
            </a:extLst>
          </p:cNvPr>
          <p:cNvSpPr>
            <a:spLocks noGrp="1"/>
          </p:cNvSpPr>
          <p:nvPr>
            <p:ph type="title" idx="4294967295"/>
          </p:nvPr>
        </p:nvSpPr>
        <p:spPr>
          <a:xfrm>
            <a:off x="0" y="365125"/>
            <a:ext cx="10515600" cy="1325563"/>
          </a:xfrm>
        </p:spPr>
        <p:txBody>
          <a:bodyPr/>
          <a:lstStyle/>
          <a:p>
            <a:r>
              <a:rPr lang="de-DE" dirty="0"/>
              <a:t>Database Structure</a:t>
            </a:r>
            <a:endParaRPr lang="en-US" dirty="0"/>
          </a:p>
        </p:txBody>
      </p:sp>
      <p:pic>
        <p:nvPicPr>
          <p:cNvPr id="6" name="Picture 6" descr="A screenshot of a social media post&#10;&#10;Description generated with very high confidence">
            <a:extLst>
              <a:ext uri="{FF2B5EF4-FFF2-40B4-BE49-F238E27FC236}">
                <a16:creationId xmlns:a16="http://schemas.microsoft.com/office/drawing/2014/main" id="{5AD31B79-2DB4-4437-A7BF-E453F6BB57CF}"/>
              </a:ext>
            </a:extLst>
          </p:cNvPr>
          <p:cNvPicPr>
            <a:picLocks noGrp="1" noChangeAspect="1"/>
          </p:cNvPicPr>
          <p:nvPr>
            <p:ph idx="4294967295"/>
          </p:nvPr>
        </p:nvPicPr>
        <p:blipFill>
          <a:blip r:embed="rId2"/>
          <a:stretch>
            <a:fillRect/>
          </a:stretch>
        </p:blipFill>
        <p:spPr>
          <a:xfrm>
            <a:off x="0" y="1825625"/>
            <a:ext cx="7464425" cy="4351338"/>
          </a:xfrm>
        </p:spPr>
      </p:pic>
    </p:spTree>
    <p:extLst>
      <p:ext uri="{BB962C8B-B14F-4D97-AF65-F5344CB8AC3E}">
        <p14:creationId xmlns:p14="http://schemas.microsoft.com/office/powerpoint/2010/main" val="3672802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FFCBD-36D3-4A61-AE95-BF3DE37A8454}"/>
              </a:ext>
            </a:extLst>
          </p:cNvPr>
          <p:cNvSpPr>
            <a:spLocks noGrp="1"/>
          </p:cNvSpPr>
          <p:nvPr>
            <p:ph type="title" idx="4294967295"/>
          </p:nvPr>
        </p:nvSpPr>
        <p:spPr>
          <a:xfrm>
            <a:off x="0" y="365125"/>
            <a:ext cx="10515600" cy="1325563"/>
          </a:xfrm>
        </p:spPr>
        <p:txBody>
          <a:bodyPr/>
          <a:lstStyle/>
          <a:p>
            <a:r>
              <a:rPr lang="de-DE" dirty="0"/>
              <a:t>Personalized Workouts</a:t>
            </a:r>
            <a:endParaRPr lang="en-US" dirty="0"/>
          </a:p>
        </p:txBody>
      </p:sp>
      <p:pic>
        <p:nvPicPr>
          <p:cNvPr id="5" name="Content Placeholder 4">
            <a:extLst>
              <a:ext uri="{FF2B5EF4-FFF2-40B4-BE49-F238E27FC236}">
                <a16:creationId xmlns:a16="http://schemas.microsoft.com/office/drawing/2014/main" id="{3FDB9203-7552-45A3-8330-3EFA206DFEB5}"/>
              </a:ext>
            </a:extLst>
          </p:cNvPr>
          <p:cNvPicPr>
            <a:picLocks noGrp="1" noChangeAspect="1"/>
          </p:cNvPicPr>
          <p:nvPr>
            <p:ph idx="4294967295"/>
          </p:nvPr>
        </p:nvPicPr>
        <p:blipFill>
          <a:blip r:embed="rId2"/>
          <a:stretch>
            <a:fillRect/>
          </a:stretch>
        </p:blipFill>
        <p:spPr>
          <a:xfrm>
            <a:off x="0" y="1825625"/>
            <a:ext cx="8039100" cy="4351338"/>
          </a:xfrm>
          <a:prstGeom prst="rect">
            <a:avLst/>
          </a:prstGeom>
        </p:spPr>
      </p:pic>
    </p:spTree>
    <p:extLst>
      <p:ext uri="{BB962C8B-B14F-4D97-AF65-F5344CB8AC3E}">
        <p14:creationId xmlns:p14="http://schemas.microsoft.com/office/powerpoint/2010/main" val="792336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B2C2E-D6BD-44B0-B6A4-4B68C56A689D}"/>
              </a:ext>
            </a:extLst>
          </p:cNvPr>
          <p:cNvSpPr>
            <a:spLocks noGrp="1"/>
          </p:cNvSpPr>
          <p:nvPr>
            <p:ph type="title" idx="4294967295"/>
          </p:nvPr>
        </p:nvSpPr>
        <p:spPr>
          <a:xfrm>
            <a:off x="0" y="365125"/>
            <a:ext cx="10515600" cy="1325563"/>
          </a:xfrm>
        </p:spPr>
        <p:txBody>
          <a:bodyPr/>
          <a:lstStyle/>
          <a:p>
            <a:r>
              <a:rPr lang="de-DE" dirty="0"/>
              <a:t>Stats</a:t>
            </a:r>
            <a:endParaRPr lang="en-US" dirty="0"/>
          </a:p>
        </p:txBody>
      </p:sp>
      <p:pic>
        <p:nvPicPr>
          <p:cNvPr id="4" name="Content Placeholder 3">
            <a:extLst>
              <a:ext uri="{FF2B5EF4-FFF2-40B4-BE49-F238E27FC236}">
                <a16:creationId xmlns:a16="http://schemas.microsoft.com/office/drawing/2014/main" id="{CAFAECA4-C008-4329-ACB3-33A048538CD8}"/>
              </a:ext>
            </a:extLst>
          </p:cNvPr>
          <p:cNvPicPr>
            <a:picLocks noGrp="1" noChangeAspect="1"/>
          </p:cNvPicPr>
          <p:nvPr>
            <p:ph idx="4294967295"/>
          </p:nvPr>
        </p:nvPicPr>
        <p:blipFill>
          <a:blip r:embed="rId2"/>
          <a:stretch>
            <a:fillRect/>
          </a:stretch>
        </p:blipFill>
        <p:spPr>
          <a:xfrm>
            <a:off x="0" y="1825625"/>
            <a:ext cx="8029575" cy="4351338"/>
          </a:xfrm>
          <a:prstGeom prst="rect">
            <a:avLst/>
          </a:prstGeom>
        </p:spPr>
      </p:pic>
    </p:spTree>
    <p:extLst>
      <p:ext uri="{BB962C8B-B14F-4D97-AF65-F5344CB8AC3E}">
        <p14:creationId xmlns:p14="http://schemas.microsoft.com/office/powerpoint/2010/main" val="4030996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623E6-76F4-4462-BDB8-7AB827C50CCC}"/>
              </a:ext>
            </a:extLst>
          </p:cNvPr>
          <p:cNvSpPr>
            <a:spLocks noGrp="1"/>
          </p:cNvSpPr>
          <p:nvPr>
            <p:ph type="title" idx="4294967295"/>
          </p:nvPr>
        </p:nvSpPr>
        <p:spPr>
          <a:xfrm>
            <a:off x="0" y="365125"/>
            <a:ext cx="10515600" cy="1325563"/>
          </a:xfrm>
        </p:spPr>
        <p:txBody>
          <a:bodyPr/>
          <a:lstStyle/>
          <a:p>
            <a:r>
              <a:rPr lang="en-US">
                <a:cs typeface="Calibri Light"/>
              </a:rPr>
              <a:t>How to save your achievements?</a:t>
            </a:r>
            <a:endParaRPr lang="en-US"/>
          </a:p>
        </p:txBody>
      </p:sp>
    </p:spTree>
    <p:extLst>
      <p:ext uri="{BB962C8B-B14F-4D97-AF65-F5344CB8AC3E}">
        <p14:creationId xmlns:p14="http://schemas.microsoft.com/office/powerpoint/2010/main" val="977970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E46BAF-2C77-4747-AE04-2AC06E1A648D}"/>
              </a:ext>
            </a:extLst>
          </p:cNvPr>
          <p:cNvSpPr>
            <a:spLocks noGrp="1"/>
          </p:cNvSpPr>
          <p:nvPr>
            <p:ph idx="4294967295"/>
          </p:nvPr>
        </p:nvSpPr>
        <p:spPr>
          <a:xfrm>
            <a:off x="0" y="1825625"/>
            <a:ext cx="10515600" cy="4351338"/>
          </a:xfrm>
        </p:spPr>
        <p:txBody>
          <a:bodyPr vert="horz" lIns="91440" tIns="45720" rIns="91440" bIns="45720" rtlCol="0" anchor="t">
            <a:normAutofit/>
          </a:bodyPr>
          <a:lstStyle/>
          <a:p>
            <a:r>
              <a:rPr lang="de-DE" dirty="0" err="1"/>
              <a:t>Example</a:t>
            </a:r>
            <a:r>
              <a:rPr lang="de-DE" dirty="0"/>
              <a:t> Workflow</a:t>
            </a:r>
          </a:p>
          <a:p>
            <a:pPr lvl="1"/>
            <a:r>
              <a:rPr lang="de-DE" dirty="0"/>
              <a:t>New User Registers </a:t>
            </a:r>
            <a:endParaRPr lang="de-DE" dirty="0">
              <a:cs typeface="Calibri"/>
            </a:endParaRPr>
          </a:p>
          <a:p>
            <a:pPr lvl="1"/>
            <a:r>
              <a:rPr lang="de-DE" dirty="0"/>
              <a:t>New </a:t>
            </a:r>
            <a:r>
              <a:rPr lang="de-DE" dirty="0" err="1"/>
              <a:t>user</a:t>
            </a:r>
            <a:r>
              <a:rPr lang="de-DE" dirty="0"/>
              <a:t> </a:t>
            </a:r>
            <a:r>
              <a:rPr lang="de-DE" dirty="0" err="1"/>
              <a:t>chooses</a:t>
            </a:r>
            <a:r>
              <a:rPr lang="de-DE" dirty="0"/>
              <a:t> </a:t>
            </a:r>
            <a:r>
              <a:rPr lang="de-DE" dirty="0" err="1"/>
              <a:t>fitness</a:t>
            </a:r>
            <a:r>
              <a:rPr lang="de-DE" dirty="0"/>
              <a:t> </a:t>
            </a:r>
            <a:r>
              <a:rPr lang="de-DE" dirty="0" err="1"/>
              <a:t>goals</a:t>
            </a:r>
            <a:r>
              <a:rPr lang="de-DE" dirty="0"/>
              <a:t> and </a:t>
            </a:r>
            <a:r>
              <a:rPr lang="de-DE" dirty="0" err="1"/>
              <a:t>fitness</a:t>
            </a:r>
            <a:r>
              <a:rPr lang="de-DE" dirty="0"/>
              <a:t> </a:t>
            </a:r>
            <a:r>
              <a:rPr lang="de-DE" dirty="0" err="1"/>
              <a:t>level</a:t>
            </a:r>
            <a:r>
              <a:rPr lang="de-DE" dirty="0"/>
              <a:t> =&gt; STRAFFR </a:t>
            </a:r>
            <a:r>
              <a:rPr lang="de-DE" dirty="0" err="1"/>
              <a:t>sets</a:t>
            </a:r>
            <a:r>
              <a:rPr lang="de-DE" dirty="0"/>
              <a:t> </a:t>
            </a:r>
            <a:r>
              <a:rPr lang="de-DE" dirty="0" err="1"/>
              <a:t>personalized</a:t>
            </a:r>
            <a:r>
              <a:rPr lang="de-DE" dirty="0"/>
              <a:t> </a:t>
            </a:r>
            <a:r>
              <a:rPr lang="de-DE" dirty="0" err="1"/>
              <a:t>workout</a:t>
            </a:r>
            <a:r>
              <a:rPr lang="de-DE" dirty="0"/>
              <a:t> plan. (Standard Plan, </a:t>
            </a:r>
            <a:r>
              <a:rPr lang="de-DE" dirty="0" err="1"/>
              <a:t>tweeked</a:t>
            </a:r>
            <a:r>
              <a:rPr lang="de-DE" dirty="0"/>
              <a:t> </a:t>
            </a:r>
            <a:r>
              <a:rPr lang="de-DE" dirty="0" err="1"/>
              <a:t>based</a:t>
            </a:r>
            <a:r>
              <a:rPr lang="de-DE" dirty="0"/>
              <a:t> on </a:t>
            </a:r>
            <a:r>
              <a:rPr lang="de-DE" dirty="0" err="1"/>
              <a:t>inputs</a:t>
            </a:r>
            <a:r>
              <a:rPr lang="de-DE" dirty="0"/>
              <a:t>)</a:t>
            </a:r>
            <a:endParaRPr lang="de-DE" dirty="0">
              <a:cs typeface="Calibri"/>
            </a:endParaRPr>
          </a:p>
          <a:p>
            <a:pPr lvl="1"/>
            <a:r>
              <a:rPr lang="de-DE" dirty="0" err="1"/>
              <a:t>Personalized</a:t>
            </a:r>
            <a:r>
              <a:rPr lang="de-DE" dirty="0"/>
              <a:t> </a:t>
            </a:r>
            <a:r>
              <a:rPr lang="de-DE" dirty="0" err="1"/>
              <a:t>workout</a:t>
            </a:r>
            <a:r>
              <a:rPr lang="de-DE" dirty="0"/>
              <a:t> </a:t>
            </a:r>
            <a:r>
              <a:rPr lang="de-DE" dirty="0" err="1"/>
              <a:t>always</a:t>
            </a:r>
            <a:r>
              <a:rPr lang="de-DE" dirty="0"/>
              <a:t> on top in </a:t>
            </a:r>
            <a:r>
              <a:rPr lang="de-DE" dirty="0" err="1"/>
              <a:t>workout</a:t>
            </a:r>
            <a:r>
              <a:rPr lang="de-DE" dirty="0"/>
              <a:t> </a:t>
            </a:r>
            <a:r>
              <a:rPr lang="de-DE" dirty="0" err="1"/>
              <a:t>section</a:t>
            </a:r>
            <a:endParaRPr lang="de-DE" dirty="0" err="1">
              <a:cs typeface="Calibri"/>
            </a:endParaRPr>
          </a:p>
          <a:p>
            <a:pPr lvl="1"/>
            <a:r>
              <a:rPr lang="de-DE" dirty="0"/>
              <a:t>After </a:t>
            </a:r>
            <a:r>
              <a:rPr lang="de-DE" dirty="0" err="1"/>
              <a:t>finishing</a:t>
            </a:r>
            <a:r>
              <a:rPr lang="de-DE" dirty="0"/>
              <a:t> a </a:t>
            </a:r>
            <a:r>
              <a:rPr lang="de-DE" dirty="0" err="1"/>
              <a:t>perosnalized</a:t>
            </a:r>
            <a:r>
              <a:rPr lang="de-DE" dirty="0"/>
              <a:t> </a:t>
            </a:r>
            <a:r>
              <a:rPr lang="de-DE" dirty="0" err="1"/>
              <a:t>workout</a:t>
            </a:r>
            <a:r>
              <a:rPr lang="de-DE" dirty="0"/>
              <a:t>, </a:t>
            </a:r>
            <a:r>
              <a:rPr lang="de-DE" dirty="0" err="1"/>
              <a:t>the</a:t>
            </a:r>
            <a:r>
              <a:rPr lang="de-DE" dirty="0"/>
              <a:t> </a:t>
            </a:r>
            <a:r>
              <a:rPr lang="de-DE" dirty="0" err="1"/>
              <a:t>calculated</a:t>
            </a:r>
            <a:r>
              <a:rPr lang="de-DE" dirty="0"/>
              <a:t> </a:t>
            </a:r>
            <a:r>
              <a:rPr lang="de-DE" dirty="0" err="1"/>
              <a:t>results</a:t>
            </a:r>
            <a:r>
              <a:rPr lang="de-DE" dirty="0"/>
              <a:t> will </a:t>
            </a:r>
            <a:r>
              <a:rPr lang="de-DE" dirty="0" err="1"/>
              <a:t>be</a:t>
            </a:r>
            <a:r>
              <a:rPr lang="de-DE" dirty="0"/>
              <a:t> </a:t>
            </a:r>
            <a:r>
              <a:rPr lang="de-DE" dirty="0" err="1"/>
              <a:t>saved</a:t>
            </a:r>
            <a:r>
              <a:rPr lang="de-DE" dirty="0"/>
              <a:t> </a:t>
            </a:r>
            <a:r>
              <a:rPr lang="de-DE" dirty="0" err="1"/>
              <a:t>with</a:t>
            </a:r>
            <a:r>
              <a:rPr lang="de-DE" dirty="0"/>
              <a:t> </a:t>
            </a:r>
            <a:r>
              <a:rPr lang="de-DE" dirty="0" err="1"/>
              <a:t>the</a:t>
            </a:r>
            <a:r>
              <a:rPr lang="de-DE" dirty="0"/>
              <a:t> </a:t>
            </a:r>
            <a:r>
              <a:rPr lang="de-DE" dirty="0" err="1"/>
              <a:t>stats</a:t>
            </a:r>
            <a:r>
              <a:rPr lang="de-DE" dirty="0"/>
              <a:t>. </a:t>
            </a:r>
            <a:endParaRPr lang="de-DE" dirty="0">
              <a:cs typeface="Calibri"/>
            </a:endParaRPr>
          </a:p>
          <a:p>
            <a:pPr lvl="1"/>
            <a:r>
              <a:rPr lang="de-DE" dirty="0">
                <a:cs typeface="Calibri"/>
              </a:rPr>
              <a:t>The </a:t>
            </a:r>
            <a:r>
              <a:rPr lang="de-DE" dirty="0" err="1">
                <a:cs typeface="Calibri"/>
              </a:rPr>
              <a:t>raw</a:t>
            </a:r>
            <a:r>
              <a:rPr lang="de-DE" dirty="0">
                <a:cs typeface="Calibri"/>
              </a:rPr>
              <a:t> </a:t>
            </a:r>
            <a:r>
              <a:rPr lang="de-DE" dirty="0" err="1">
                <a:cs typeface="Calibri"/>
              </a:rPr>
              <a:t>results</a:t>
            </a:r>
            <a:r>
              <a:rPr lang="de-DE" dirty="0">
                <a:cs typeface="Calibri"/>
              </a:rPr>
              <a:t> will </a:t>
            </a:r>
            <a:r>
              <a:rPr lang="de-DE" dirty="0" err="1">
                <a:cs typeface="Calibri"/>
              </a:rPr>
              <a:t>be</a:t>
            </a:r>
            <a:r>
              <a:rPr lang="de-DE" dirty="0">
                <a:cs typeface="Calibri"/>
              </a:rPr>
              <a:t> </a:t>
            </a:r>
            <a:r>
              <a:rPr lang="de-DE" dirty="0" err="1">
                <a:cs typeface="Calibri"/>
              </a:rPr>
              <a:t>saved</a:t>
            </a:r>
            <a:r>
              <a:rPr lang="de-DE" dirty="0">
                <a:cs typeface="Calibri"/>
              </a:rPr>
              <a:t> </a:t>
            </a:r>
            <a:r>
              <a:rPr lang="de-DE" dirty="0" err="1">
                <a:cs typeface="Calibri"/>
              </a:rPr>
              <a:t>with</a:t>
            </a:r>
            <a:r>
              <a:rPr lang="de-DE" dirty="0">
                <a:cs typeface="Calibri"/>
              </a:rPr>
              <a:t> </a:t>
            </a:r>
            <a:r>
              <a:rPr lang="de-DE" dirty="0" err="1">
                <a:cs typeface="Calibri"/>
              </a:rPr>
              <a:t>information</a:t>
            </a:r>
            <a:r>
              <a:rPr lang="de-DE" dirty="0">
                <a:cs typeface="Calibri"/>
              </a:rPr>
              <a:t> </a:t>
            </a:r>
            <a:r>
              <a:rPr lang="de-DE" dirty="0" err="1">
                <a:cs typeface="Calibri"/>
              </a:rPr>
              <a:t>about</a:t>
            </a:r>
            <a:r>
              <a:rPr lang="de-DE" dirty="0">
                <a:cs typeface="Calibri"/>
              </a:rPr>
              <a:t> </a:t>
            </a:r>
            <a:r>
              <a:rPr lang="de-DE" dirty="0" err="1">
                <a:cs typeface="Calibri"/>
              </a:rPr>
              <a:t>the</a:t>
            </a:r>
            <a:r>
              <a:rPr lang="de-DE" dirty="0">
                <a:cs typeface="Calibri"/>
              </a:rPr>
              <a:t> </a:t>
            </a:r>
            <a:r>
              <a:rPr lang="de-DE" dirty="0" err="1">
                <a:cs typeface="Calibri"/>
              </a:rPr>
              <a:t>excersise</a:t>
            </a:r>
            <a:r>
              <a:rPr lang="de-DE" dirty="0">
                <a:cs typeface="Calibri"/>
              </a:rPr>
              <a:t> </a:t>
            </a:r>
            <a:r>
              <a:rPr lang="de-DE" dirty="0" err="1">
                <a:cs typeface="Calibri"/>
              </a:rPr>
              <a:t>etc</a:t>
            </a:r>
            <a:r>
              <a:rPr lang="de-DE" dirty="0">
                <a:cs typeface="Calibri"/>
              </a:rPr>
              <a:t> and </a:t>
            </a:r>
            <a:r>
              <a:rPr lang="de-DE" dirty="0" err="1">
                <a:cs typeface="Calibri"/>
              </a:rPr>
              <a:t>can</a:t>
            </a:r>
            <a:r>
              <a:rPr lang="de-DE" dirty="0">
                <a:cs typeface="Calibri"/>
              </a:rPr>
              <a:t> </a:t>
            </a:r>
            <a:r>
              <a:rPr lang="de-DE" dirty="0" err="1">
                <a:cs typeface="Calibri"/>
              </a:rPr>
              <a:t>be</a:t>
            </a:r>
            <a:r>
              <a:rPr lang="de-DE" dirty="0">
                <a:cs typeface="Calibri"/>
              </a:rPr>
              <a:t> </a:t>
            </a:r>
            <a:r>
              <a:rPr lang="de-DE" dirty="0" err="1">
                <a:cs typeface="Calibri"/>
              </a:rPr>
              <a:t>used</a:t>
            </a:r>
            <a:r>
              <a:rPr lang="de-DE" dirty="0">
                <a:cs typeface="Calibri"/>
              </a:rPr>
              <a:t> </a:t>
            </a:r>
            <a:r>
              <a:rPr lang="de-DE" dirty="0" err="1">
                <a:cs typeface="Calibri"/>
              </a:rPr>
              <a:t>for</a:t>
            </a:r>
            <a:r>
              <a:rPr lang="de-DE" dirty="0">
                <a:cs typeface="Calibri"/>
              </a:rPr>
              <a:t> backend </a:t>
            </a:r>
            <a:r>
              <a:rPr lang="de-DE" dirty="0" err="1">
                <a:cs typeface="Calibri"/>
              </a:rPr>
              <a:t>functions</a:t>
            </a:r>
            <a:r>
              <a:rPr lang="de-DE" dirty="0">
                <a:cs typeface="Calibri"/>
              </a:rPr>
              <a:t> </a:t>
            </a:r>
            <a:r>
              <a:rPr lang="de-DE" dirty="0" err="1">
                <a:cs typeface="Calibri"/>
              </a:rPr>
              <a:t>to</a:t>
            </a:r>
            <a:r>
              <a:rPr lang="de-DE" dirty="0">
                <a:cs typeface="Calibri"/>
              </a:rPr>
              <a:t> </a:t>
            </a:r>
            <a:r>
              <a:rPr lang="de-DE" dirty="0" err="1">
                <a:cs typeface="Calibri"/>
              </a:rPr>
              <a:t>calculate</a:t>
            </a:r>
            <a:r>
              <a:rPr lang="de-DE" dirty="0">
                <a:cs typeface="Calibri"/>
              </a:rPr>
              <a:t> </a:t>
            </a:r>
            <a:r>
              <a:rPr lang="de-DE" dirty="0" err="1">
                <a:cs typeface="Calibri"/>
              </a:rPr>
              <a:t>the</a:t>
            </a:r>
            <a:r>
              <a:rPr lang="de-DE" dirty="0">
                <a:cs typeface="Calibri"/>
              </a:rPr>
              <a:t> </a:t>
            </a:r>
            <a:r>
              <a:rPr lang="de-DE" dirty="0" err="1">
                <a:cs typeface="Calibri"/>
              </a:rPr>
              <a:t>personalized</a:t>
            </a:r>
            <a:r>
              <a:rPr lang="de-DE" dirty="0">
                <a:cs typeface="Calibri"/>
              </a:rPr>
              <a:t> </a:t>
            </a:r>
            <a:r>
              <a:rPr lang="de-DE" dirty="0" err="1">
                <a:cs typeface="Calibri"/>
              </a:rPr>
              <a:t>workouts</a:t>
            </a:r>
          </a:p>
          <a:p>
            <a:pPr marL="0" indent="0">
              <a:buNone/>
            </a:pPr>
            <a:endParaRPr lang="en-US"/>
          </a:p>
        </p:txBody>
      </p:sp>
      <p:sp>
        <p:nvSpPr>
          <p:cNvPr id="4" name="TextBox 3">
            <a:extLst>
              <a:ext uri="{FF2B5EF4-FFF2-40B4-BE49-F238E27FC236}">
                <a16:creationId xmlns:a16="http://schemas.microsoft.com/office/drawing/2014/main" id="{02C977A6-FEE4-420F-B153-E69BC0F0B424}"/>
              </a:ext>
            </a:extLst>
          </p:cNvPr>
          <p:cNvSpPr txBox="1"/>
          <p:nvPr/>
        </p:nvSpPr>
        <p:spPr>
          <a:xfrm>
            <a:off x="544445" y="299967"/>
            <a:ext cx="4816606" cy="523220"/>
          </a:xfrm>
          <a:prstGeom prst="rect">
            <a:avLst/>
          </a:prstGeom>
          <a:noFill/>
        </p:spPr>
        <p:txBody>
          <a:bodyPr wrap="square" rtlCol="0">
            <a:spAutoFit/>
          </a:bodyPr>
          <a:lstStyle/>
          <a:p>
            <a:r>
              <a:rPr lang="de-DE" sz="2800">
                <a:latin typeface="SF Pro Display" panose="00000500000000000000" pitchFamily="2" charset="0"/>
                <a:ea typeface="SF Pro Display" panose="00000500000000000000" pitchFamily="2" charset="0"/>
              </a:rPr>
              <a:t>Workout Database</a:t>
            </a:r>
            <a:endParaRPr lang="en-US" sz="2800">
              <a:latin typeface="SF Pro Display" panose="00000500000000000000" pitchFamily="2" charset="0"/>
              <a:ea typeface="SF Pro Display" panose="00000500000000000000" pitchFamily="2" charset="0"/>
            </a:endParaRPr>
          </a:p>
        </p:txBody>
      </p:sp>
    </p:spTree>
    <p:extLst>
      <p:ext uri="{BB962C8B-B14F-4D97-AF65-F5344CB8AC3E}">
        <p14:creationId xmlns:p14="http://schemas.microsoft.com/office/powerpoint/2010/main" val="1076970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60BF14D-19CD-452C-A70E-30129F8016E4}"/>
              </a:ext>
            </a:extLst>
          </p:cNvPr>
          <p:cNvSpPr/>
          <p:nvPr/>
        </p:nvSpPr>
        <p:spPr>
          <a:xfrm>
            <a:off x="971981" y="2000635"/>
            <a:ext cx="2077800" cy="1836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err="1">
                <a:latin typeface="SF Pro Display"/>
                <a:ea typeface="SF Pro Display" panose="00000500000000000000" pitchFamily="2" charset="0"/>
              </a:rPr>
              <a:t>Excercise</a:t>
            </a:r>
            <a:r>
              <a:rPr lang="de-DE">
                <a:latin typeface="SF Pro Display"/>
                <a:ea typeface="SF Pro Display" panose="00000500000000000000" pitchFamily="2" charset="0"/>
              </a:rPr>
              <a:t> 1-n</a:t>
            </a:r>
          </a:p>
          <a:p>
            <a:pPr marL="171450" indent="-171450" algn="ctr">
              <a:buFontTx/>
              <a:buChar char="-"/>
            </a:pPr>
            <a:r>
              <a:rPr lang="en-US" sz="1050">
                <a:latin typeface="SF Pro Display"/>
                <a:ea typeface="SF Pro Display" panose="00000500000000000000" pitchFamily="2" charset="0"/>
              </a:rPr>
              <a:t>EX ID : Integer</a:t>
            </a:r>
          </a:p>
          <a:p>
            <a:pPr marL="171450" indent="-171450" algn="ctr">
              <a:buFontTx/>
              <a:buChar char="-"/>
            </a:pPr>
            <a:r>
              <a:rPr lang="de-DE" sz="1050">
                <a:latin typeface="SF Pro Display"/>
                <a:ea typeface="SF Pro Display" panose="00000500000000000000" pitchFamily="2" charset="0"/>
              </a:rPr>
              <a:t>Cover Pic ID : Integer</a:t>
            </a:r>
          </a:p>
          <a:p>
            <a:pPr marL="171450" indent="-171450" algn="ctr">
              <a:buFontTx/>
              <a:buChar char="-"/>
            </a:pPr>
            <a:r>
              <a:rPr lang="de-DE" sz="1050">
                <a:latin typeface="SF Pro Display"/>
                <a:ea typeface="SF Pro Display" panose="00000500000000000000" pitchFamily="2" charset="0"/>
              </a:rPr>
              <a:t>Area:  Integer</a:t>
            </a:r>
          </a:p>
          <a:p>
            <a:pPr marL="171450" indent="-171450" algn="ctr">
              <a:buFontTx/>
              <a:buChar char="-"/>
            </a:pPr>
            <a:r>
              <a:rPr lang="de-DE" sz="1050" err="1">
                <a:latin typeface="SF Pro Display"/>
                <a:ea typeface="SF Pro Display" panose="00000500000000000000" pitchFamily="2" charset="0"/>
              </a:rPr>
              <a:t>Intensity</a:t>
            </a:r>
            <a:r>
              <a:rPr lang="de-DE" sz="1050">
                <a:latin typeface="SF Pro Display"/>
                <a:ea typeface="SF Pro Display" panose="00000500000000000000" pitchFamily="2" charset="0"/>
              </a:rPr>
              <a:t>: Integer</a:t>
            </a:r>
          </a:p>
        </p:txBody>
      </p:sp>
      <p:sp>
        <p:nvSpPr>
          <p:cNvPr id="5" name="Rectangle: Rounded Corners 4">
            <a:extLst>
              <a:ext uri="{FF2B5EF4-FFF2-40B4-BE49-F238E27FC236}">
                <a16:creationId xmlns:a16="http://schemas.microsoft.com/office/drawing/2014/main" id="{6C86AE2A-435F-45BD-B714-A45BDD913167}"/>
              </a:ext>
            </a:extLst>
          </p:cNvPr>
          <p:cNvSpPr/>
          <p:nvPr/>
        </p:nvSpPr>
        <p:spPr>
          <a:xfrm>
            <a:off x="851042" y="4391700"/>
            <a:ext cx="1401186" cy="230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a:latin typeface="SF Pro Display"/>
              <a:ea typeface="SF Pro Display" panose="00000500000000000000" pitchFamily="2" charset="0"/>
            </a:endParaRPr>
          </a:p>
          <a:p>
            <a:pPr algn="ctr"/>
            <a:endParaRPr lang="de-DE" sz="1600">
              <a:latin typeface="SF Pro Display"/>
              <a:ea typeface="SF Pro Display" panose="00000500000000000000" pitchFamily="2" charset="0"/>
            </a:endParaRPr>
          </a:p>
          <a:p>
            <a:pPr algn="ctr"/>
            <a:r>
              <a:rPr lang="de-DE" sz="1600">
                <a:latin typeface="SF Pro Display"/>
                <a:ea typeface="SF Pro Display" panose="00000500000000000000" pitchFamily="2" charset="0"/>
              </a:rPr>
              <a:t>Excercise</a:t>
            </a:r>
            <a:endParaRPr lang="de-DE" sz="1000">
              <a:latin typeface="SF Pro Display"/>
              <a:ea typeface="SF Pro Display" panose="00000500000000000000" pitchFamily="2" charset="0"/>
            </a:endParaRPr>
          </a:p>
          <a:p>
            <a:pPr algn="ctr"/>
            <a:r>
              <a:rPr lang="de-DE" sz="1600">
                <a:latin typeface="SF Pro Display"/>
                <a:ea typeface="SF Pro Display" panose="00000500000000000000" pitchFamily="2" charset="0"/>
              </a:rPr>
              <a:t> A EN</a:t>
            </a:r>
            <a:endParaRPr lang="de-DE" sz="1000">
              <a:latin typeface="SF Pro Display"/>
              <a:ea typeface="SF Pro Display" panose="00000500000000000000" pitchFamily="2" charset="0"/>
            </a:endParaRPr>
          </a:p>
          <a:p>
            <a:pPr marL="171450" indent="-171450" algn="ctr">
              <a:buFontTx/>
              <a:buChar char="-"/>
            </a:pPr>
            <a:r>
              <a:rPr lang="en-US" sz="1000">
                <a:latin typeface="SF Pro Display"/>
                <a:ea typeface="SF Pro Display" panose="00000500000000000000" pitchFamily="2" charset="0"/>
              </a:rPr>
              <a:t>Video ID: Integer</a:t>
            </a:r>
          </a:p>
          <a:p>
            <a:pPr algn="ctr"/>
            <a:r>
              <a:rPr lang="en-US" sz="1000">
                <a:latin typeface="SF Pro Display"/>
                <a:ea typeface="SF Pro Display" panose="00000500000000000000" pitchFamily="2" charset="0"/>
              </a:rPr>
              <a:t>- Name: Text string</a:t>
            </a:r>
          </a:p>
          <a:p>
            <a:pPr algn="ctr"/>
            <a:r>
              <a:rPr lang="en-US" sz="1000">
                <a:latin typeface="SF Pro Display"/>
                <a:ea typeface="SF Pro Display" panose="00000500000000000000" pitchFamily="2" charset="0"/>
              </a:rPr>
              <a:t>- Setup: Text string</a:t>
            </a:r>
          </a:p>
          <a:p>
            <a:pPr algn="ctr"/>
            <a:r>
              <a:rPr lang="en-US" sz="1000">
                <a:latin typeface="SF Pro Display"/>
                <a:ea typeface="SF Pro Display" panose="00000500000000000000" pitchFamily="2" charset="0"/>
              </a:rPr>
              <a:t>- Description: Text string</a:t>
            </a:r>
          </a:p>
          <a:p>
            <a:pPr marL="171450" indent="-171450" algn="ctr">
              <a:buFontTx/>
              <a:buChar char="-"/>
            </a:pPr>
            <a:r>
              <a:rPr lang="de-DE" sz="1000">
                <a:latin typeface="SF Pro Display"/>
                <a:ea typeface="SF Pro Display" panose="00000500000000000000" pitchFamily="2" charset="0"/>
              </a:rPr>
              <a:t>Areas </a:t>
            </a:r>
            <a:r>
              <a:rPr lang="de-DE" sz="1000" err="1">
                <a:latin typeface="SF Pro Display"/>
                <a:ea typeface="SF Pro Display" panose="00000500000000000000" pitchFamily="2" charset="0"/>
              </a:rPr>
              <a:t>of</a:t>
            </a:r>
            <a:r>
              <a:rPr lang="de-DE" sz="1000">
                <a:latin typeface="SF Pro Display"/>
                <a:ea typeface="SF Pro Display" panose="00000500000000000000" pitchFamily="2" charset="0"/>
              </a:rPr>
              <a:t> Focus: Text string</a:t>
            </a:r>
          </a:p>
          <a:p>
            <a:pPr marL="171450" indent="-171450" algn="ctr">
              <a:buFontTx/>
              <a:buChar char="-"/>
            </a:pPr>
            <a:endParaRPr lang="de-DE" sz="1000">
              <a:latin typeface="SF Pro Display" panose="00000500000000000000" pitchFamily="2" charset="0"/>
              <a:ea typeface="SF Pro Display" panose="00000500000000000000" pitchFamily="2" charset="0"/>
            </a:endParaRPr>
          </a:p>
          <a:p>
            <a:pPr marL="285750" indent="-285750" algn="ctr">
              <a:buFontTx/>
              <a:buChar char="-"/>
            </a:pPr>
            <a:endParaRPr lang="en-US" sz="1600">
              <a:latin typeface="SF Pro Display" panose="00000500000000000000" pitchFamily="2" charset="0"/>
              <a:ea typeface="SF Pro Display" panose="00000500000000000000" pitchFamily="2" charset="0"/>
            </a:endParaRPr>
          </a:p>
        </p:txBody>
      </p:sp>
      <p:sp>
        <p:nvSpPr>
          <p:cNvPr id="7" name="Rectangle: Rounded Corners 6">
            <a:extLst>
              <a:ext uri="{FF2B5EF4-FFF2-40B4-BE49-F238E27FC236}">
                <a16:creationId xmlns:a16="http://schemas.microsoft.com/office/drawing/2014/main" id="{8D45B226-F942-4901-8FEF-C41984F16C58}"/>
              </a:ext>
            </a:extLst>
          </p:cNvPr>
          <p:cNvSpPr/>
          <p:nvPr/>
        </p:nvSpPr>
        <p:spPr>
          <a:xfrm>
            <a:off x="2355271" y="4485626"/>
            <a:ext cx="1194955" cy="22139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err="1">
                <a:latin typeface="SF Pro Display"/>
                <a:ea typeface="SF Pro Display" panose="00000500000000000000" pitchFamily="2" charset="0"/>
              </a:rPr>
              <a:t>Excercise</a:t>
            </a:r>
            <a:r>
              <a:rPr lang="de-DE" sz="1600">
                <a:latin typeface="SF Pro Display"/>
                <a:ea typeface="SF Pro Display" panose="00000500000000000000" pitchFamily="2" charset="0"/>
              </a:rPr>
              <a:t> A DE</a:t>
            </a:r>
            <a:endParaRPr lang="en-US" sz="1600">
              <a:latin typeface="SF Pro Display"/>
              <a:ea typeface="SF Pro Display" panose="00000500000000000000" pitchFamily="2" charset="0"/>
            </a:endParaRPr>
          </a:p>
        </p:txBody>
      </p:sp>
      <p:sp>
        <p:nvSpPr>
          <p:cNvPr id="8" name="Rectangle: Rounded Corners 7">
            <a:extLst>
              <a:ext uri="{FF2B5EF4-FFF2-40B4-BE49-F238E27FC236}">
                <a16:creationId xmlns:a16="http://schemas.microsoft.com/office/drawing/2014/main" id="{93AC0B5A-D3A8-4D46-B66D-BEE5B45453A6}"/>
              </a:ext>
            </a:extLst>
          </p:cNvPr>
          <p:cNvSpPr/>
          <p:nvPr/>
        </p:nvSpPr>
        <p:spPr>
          <a:xfrm>
            <a:off x="3661062" y="4497533"/>
            <a:ext cx="1194955" cy="22020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err="1">
                <a:latin typeface="SF Pro Display"/>
                <a:ea typeface="SF Pro Display" panose="00000500000000000000" pitchFamily="2" charset="0"/>
              </a:rPr>
              <a:t>ExcerciseA</a:t>
            </a:r>
            <a:r>
              <a:rPr lang="de-DE" sz="1600">
                <a:latin typeface="SF Pro Display"/>
                <a:ea typeface="SF Pro Display" panose="00000500000000000000" pitchFamily="2" charset="0"/>
              </a:rPr>
              <a:t> xx</a:t>
            </a:r>
            <a:endParaRPr lang="en-US" sz="1600">
              <a:latin typeface="SF Pro Display"/>
              <a:ea typeface="SF Pro Display" panose="00000500000000000000" pitchFamily="2" charset="0"/>
            </a:endParaRPr>
          </a:p>
        </p:txBody>
      </p:sp>
      <p:cxnSp>
        <p:nvCxnSpPr>
          <p:cNvPr id="13" name="Connector: Elbow 12">
            <a:extLst>
              <a:ext uri="{FF2B5EF4-FFF2-40B4-BE49-F238E27FC236}">
                <a16:creationId xmlns:a16="http://schemas.microsoft.com/office/drawing/2014/main" id="{72E2EF1D-141B-4C9C-985A-8BBF334F01DF}"/>
              </a:ext>
            </a:extLst>
          </p:cNvPr>
          <p:cNvCxnSpPr>
            <a:cxnSpLocks/>
            <a:stCxn id="4" idx="2"/>
            <a:endCxn id="5" idx="0"/>
          </p:cNvCxnSpPr>
          <p:nvPr/>
        </p:nvCxnSpPr>
        <p:spPr>
          <a:xfrm rot="5400000">
            <a:off x="1504167" y="3884985"/>
            <a:ext cx="554183" cy="45924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88F50B95-1F45-4F8A-AC04-915661159755}"/>
              </a:ext>
            </a:extLst>
          </p:cNvPr>
          <p:cNvCxnSpPr>
            <a:cxnSpLocks/>
            <a:stCxn id="4" idx="2"/>
            <a:endCxn id="7" idx="0"/>
          </p:cNvCxnSpPr>
          <p:nvPr/>
        </p:nvCxnSpPr>
        <p:spPr>
          <a:xfrm rot="16200000" flipH="1">
            <a:off x="2157761" y="3690637"/>
            <a:ext cx="648109" cy="94186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E43AF4F2-7084-4F54-A0D6-F6BE90D2E942}"/>
              </a:ext>
            </a:extLst>
          </p:cNvPr>
          <p:cNvCxnSpPr>
            <a:cxnSpLocks/>
            <a:stCxn id="4" idx="2"/>
            <a:endCxn id="8" idx="0"/>
          </p:cNvCxnSpPr>
          <p:nvPr/>
        </p:nvCxnSpPr>
        <p:spPr>
          <a:xfrm rot="16200000" flipH="1">
            <a:off x="2804702" y="3043695"/>
            <a:ext cx="660016" cy="2247659"/>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C11DF62-9433-4AC8-9780-6B1C2E767FE4}"/>
              </a:ext>
            </a:extLst>
          </p:cNvPr>
          <p:cNvSpPr txBox="1"/>
          <p:nvPr/>
        </p:nvSpPr>
        <p:spPr>
          <a:xfrm>
            <a:off x="544445" y="299967"/>
            <a:ext cx="4816606" cy="523220"/>
          </a:xfrm>
          <a:prstGeom prst="rect">
            <a:avLst/>
          </a:prstGeom>
          <a:noFill/>
        </p:spPr>
        <p:txBody>
          <a:bodyPr wrap="square" rtlCol="0" anchor="t">
            <a:spAutoFit/>
          </a:bodyPr>
          <a:lstStyle/>
          <a:p>
            <a:r>
              <a:rPr lang="de-DE" sz="2800" err="1">
                <a:latin typeface="SF Pro Display"/>
                <a:ea typeface="SF Pro Display" panose="00000500000000000000" pitchFamily="2" charset="0"/>
              </a:rPr>
              <a:t>Excersise</a:t>
            </a:r>
            <a:r>
              <a:rPr lang="de-DE" sz="2800">
                <a:latin typeface="SF Pro Display"/>
                <a:ea typeface="SF Pro Display" panose="00000500000000000000" pitchFamily="2" charset="0"/>
              </a:rPr>
              <a:t> Database (</a:t>
            </a:r>
            <a:r>
              <a:rPr lang="de-DE" sz="2800" err="1">
                <a:latin typeface="SF Pro Display"/>
                <a:ea typeface="SF Pro Display" panose="00000500000000000000" pitchFamily="2" charset="0"/>
              </a:rPr>
              <a:t>Modified</a:t>
            </a:r>
            <a:r>
              <a:rPr lang="de-DE" sz="2800">
                <a:latin typeface="SF Pro Display"/>
                <a:ea typeface="SF Pro Display" panose="00000500000000000000" pitchFamily="2" charset="0"/>
              </a:rPr>
              <a:t>)</a:t>
            </a:r>
            <a:endParaRPr lang="en-US" sz="2800">
              <a:latin typeface="SF Pro Display"/>
              <a:ea typeface="SF Pro Display" panose="00000500000000000000" pitchFamily="2" charset="0"/>
            </a:endParaRPr>
          </a:p>
        </p:txBody>
      </p:sp>
      <p:sp>
        <p:nvSpPr>
          <p:cNvPr id="29" name="Rectangle: Rounded Corners 28">
            <a:extLst>
              <a:ext uri="{FF2B5EF4-FFF2-40B4-BE49-F238E27FC236}">
                <a16:creationId xmlns:a16="http://schemas.microsoft.com/office/drawing/2014/main" id="{D39A9F48-6355-4546-BBA1-DDB2946B27BF}"/>
              </a:ext>
            </a:extLst>
          </p:cNvPr>
          <p:cNvSpPr/>
          <p:nvPr/>
        </p:nvSpPr>
        <p:spPr>
          <a:xfrm>
            <a:off x="544872" y="1221885"/>
            <a:ext cx="5266462" cy="5620222"/>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F Pro Display" panose="00000500000000000000" pitchFamily="2" charset="0"/>
              <a:ea typeface="SF Pro Display" panose="00000500000000000000" pitchFamily="2" charset="0"/>
            </a:endParaRPr>
          </a:p>
        </p:txBody>
      </p:sp>
      <p:sp>
        <p:nvSpPr>
          <p:cNvPr id="30" name="TextBox 29">
            <a:extLst>
              <a:ext uri="{FF2B5EF4-FFF2-40B4-BE49-F238E27FC236}">
                <a16:creationId xmlns:a16="http://schemas.microsoft.com/office/drawing/2014/main" id="{E2FCF45E-E56B-45EC-A538-A849D8418811}"/>
              </a:ext>
            </a:extLst>
          </p:cNvPr>
          <p:cNvSpPr txBox="1"/>
          <p:nvPr/>
        </p:nvSpPr>
        <p:spPr>
          <a:xfrm>
            <a:off x="1428108" y="1356879"/>
            <a:ext cx="3427909" cy="369332"/>
          </a:xfrm>
          <a:prstGeom prst="rect">
            <a:avLst/>
          </a:prstGeom>
          <a:noFill/>
        </p:spPr>
        <p:txBody>
          <a:bodyPr wrap="square" rtlCol="0" anchor="t">
            <a:spAutoFit/>
          </a:bodyPr>
          <a:lstStyle/>
          <a:p>
            <a:r>
              <a:rPr lang="de-DE">
                <a:latin typeface="SF Pro Display"/>
                <a:ea typeface="SF Pro Display" panose="00000500000000000000" pitchFamily="2" charset="0"/>
              </a:rPr>
              <a:t>Visible for all app users/coaches</a:t>
            </a:r>
            <a:endParaRPr lang="en-US">
              <a:latin typeface="SF Pro Display"/>
              <a:ea typeface="SF Pro Display" panose="00000500000000000000" pitchFamily="2" charset="0"/>
            </a:endParaRPr>
          </a:p>
        </p:txBody>
      </p:sp>
      <p:sp>
        <p:nvSpPr>
          <p:cNvPr id="2" name="TextBox 1">
            <a:extLst>
              <a:ext uri="{FF2B5EF4-FFF2-40B4-BE49-F238E27FC236}">
                <a16:creationId xmlns:a16="http://schemas.microsoft.com/office/drawing/2014/main" id="{CB935ECD-B6AC-4449-BA23-2AB1FC1F0388}"/>
              </a:ext>
            </a:extLst>
          </p:cNvPr>
          <p:cNvSpPr txBox="1"/>
          <p:nvPr/>
        </p:nvSpPr>
        <p:spPr>
          <a:xfrm>
            <a:off x="6217085" y="1352811"/>
            <a:ext cx="5812075"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Document IDs</a:t>
            </a:r>
            <a:endParaRPr lang="en-US"/>
          </a:p>
          <a:p>
            <a:pPr marL="285750" indent="-285750">
              <a:buFont typeface="Arial"/>
              <a:buChar char="•"/>
            </a:pPr>
            <a:r>
              <a:rPr lang="en-US">
                <a:ea typeface="+mn-lt"/>
                <a:cs typeface="+mn-lt"/>
              </a:rPr>
              <a:t>Avoid the document IDs . and … </a:t>
            </a:r>
            <a:endParaRPr lang="en-US"/>
          </a:p>
          <a:p>
            <a:pPr marL="285750" indent="-285750">
              <a:buFont typeface="Arial"/>
              <a:buChar char="•"/>
            </a:pPr>
            <a:r>
              <a:rPr lang="en-US">
                <a:ea typeface="+mn-lt"/>
                <a:cs typeface="+mn-lt"/>
              </a:rPr>
              <a:t>Avoid using / forward slashes in document IDs.</a:t>
            </a:r>
            <a:endParaRPr lang="en-US"/>
          </a:p>
          <a:p>
            <a:pPr marL="285750" indent="-285750">
              <a:buFont typeface="Arial"/>
              <a:buChar char="•"/>
            </a:pPr>
            <a:r>
              <a:rPr lang="en-US">
                <a:ea typeface="+mn-lt"/>
                <a:cs typeface="+mn-lt"/>
              </a:rPr>
              <a:t>Do not use monotonically increasing document IDs such as:</a:t>
            </a:r>
            <a:endParaRPr lang="en-US"/>
          </a:p>
          <a:p>
            <a:pPr marL="742950" lvl="1" indent="-285750">
              <a:buFont typeface="Arial"/>
              <a:buChar char="•"/>
            </a:pPr>
            <a:r>
              <a:rPr lang="en-US">
                <a:ea typeface="+mn-lt"/>
                <a:cs typeface="+mn-lt"/>
              </a:rPr>
              <a:t>Customer1, Customer2, Customer3, ...</a:t>
            </a:r>
            <a:endParaRPr lang="en-US"/>
          </a:p>
          <a:p>
            <a:pPr marL="742950" lvl="1" indent="-285750">
              <a:buFont typeface="Arial"/>
              <a:buChar char="•"/>
            </a:pPr>
            <a:r>
              <a:rPr lang="en-US">
                <a:ea typeface="+mn-lt"/>
                <a:cs typeface="+mn-lt"/>
              </a:rPr>
              <a:t>Product 1, Product 2, Product 3, ...</a:t>
            </a:r>
            <a:endParaRPr lang="en-US"/>
          </a:p>
          <a:p>
            <a:pPr lvl="1"/>
            <a:r>
              <a:rPr lang="en-US">
                <a:ea typeface="+mn-lt"/>
                <a:cs typeface="+mn-lt"/>
              </a:rPr>
              <a:t>Such sequential IDs can lead to hotspots that impact latency.</a:t>
            </a:r>
          </a:p>
          <a:p>
            <a:pPr marL="742950" lvl="1" indent="-285750">
              <a:buFont typeface="Arial"/>
              <a:buChar char="•"/>
            </a:pPr>
            <a:endParaRPr lang="en-US">
              <a:ea typeface="+mn-lt"/>
              <a:cs typeface="+mn-lt"/>
            </a:endParaRPr>
          </a:p>
          <a:p>
            <a:endParaRPr lang="en-US">
              <a:cs typeface="Calibri"/>
            </a:endParaRPr>
          </a:p>
        </p:txBody>
      </p:sp>
      <p:sp>
        <p:nvSpPr>
          <p:cNvPr id="3" name="TextBox 2">
            <a:extLst>
              <a:ext uri="{FF2B5EF4-FFF2-40B4-BE49-F238E27FC236}">
                <a16:creationId xmlns:a16="http://schemas.microsoft.com/office/drawing/2014/main" id="{4DCDF469-CC22-4E4A-9231-621066BB6E25}"/>
              </a:ext>
            </a:extLst>
          </p:cNvPr>
          <p:cNvSpPr txBox="1"/>
          <p:nvPr/>
        </p:nvSpPr>
        <p:spPr>
          <a:xfrm>
            <a:off x="6203384" y="4167905"/>
            <a:ext cx="5436294"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Field Names</a:t>
            </a:r>
            <a:endParaRPr lang="en-US"/>
          </a:p>
          <a:p>
            <a:pPr marL="285750" indent="-285750">
              <a:buFont typeface="Arial"/>
              <a:buChar char="•"/>
            </a:pPr>
            <a:r>
              <a:rPr lang="en-US">
                <a:ea typeface="+mn-lt"/>
                <a:cs typeface="+mn-lt"/>
              </a:rPr>
              <a:t>Avoid the following characters in field names because they require extra escaping:</a:t>
            </a:r>
            <a:endParaRPr lang="en-US"/>
          </a:p>
          <a:p>
            <a:pPr marL="742950" lvl="1" indent="-285750">
              <a:buFont typeface="Arial"/>
              <a:buChar char="•"/>
            </a:pPr>
            <a:r>
              <a:rPr lang="en-US">
                <a:ea typeface="+mn-lt"/>
                <a:cs typeface="+mn-lt"/>
              </a:rPr>
              <a:t>. period</a:t>
            </a:r>
            <a:endParaRPr lang="en-US"/>
          </a:p>
          <a:p>
            <a:pPr marL="742950" lvl="1" indent="-285750">
              <a:buFont typeface="Arial"/>
              <a:buChar char="•"/>
            </a:pPr>
            <a:r>
              <a:rPr lang="en-US">
                <a:ea typeface="+mn-lt"/>
                <a:cs typeface="+mn-lt"/>
              </a:rPr>
              <a:t>[ left bracket</a:t>
            </a:r>
            <a:endParaRPr lang="en-US"/>
          </a:p>
          <a:p>
            <a:pPr marL="742950" lvl="1" indent="-285750">
              <a:buFont typeface="Arial"/>
              <a:buChar char="•"/>
            </a:pPr>
            <a:r>
              <a:rPr lang="en-US">
                <a:ea typeface="+mn-lt"/>
                <a:cs typeface="+mn-lt"/>
              </a:rPr>
              <a:t>] right bracket</a:t>
            </a:r>
            <a:endParaRPr lang="en-US"/>
          </a:p>
          <a:p>
            <a:pPr marL="742950" lvl="1" indent="-285750">
              <a:buFont typeface="Arial"/>
              <a:buChar char="•"/>
            </a:pPr>
            <a:r>
              <a:rPr lang="en-US">
                <a:ea typeface="+mn-lt"/>
                <a:cs typeface="+mn-lt"/>
              </a:rPr>
              <a:t>*asterisk</a:t>
            </a:r>
            <a:endParaRPr lang="en-US"/>
          </a:p>
          <a:p>
            <a:pPr marL="742950" lvl="1" indent="-285750">
              <a:buFont typeface="Arial"/>
              <a:buChar char="•"/>
            </a:pPr>
            <a:r>
              <a:rPr lang="en-US">
                <a:ea typeface="+mn-lt"/>
                <a:cs typeface="+mn-lt"/>
              </a:rPr>
              <a:t>` backtick</a:t>
            </a:r>
            <a:endParaRPr lang="en-US"/>
          </a:p>
          <a:p>
            <a:pPr algn="l"/>
            <a:endParaRPr lang="en-US">
              <a:cs typeface="Calibri"/>
            </a:endParaRPr>
          </a:p>
        </p:txBody>
      </p:sp>
    </p:spTree>
    <p:extLst>
      <p:ext uri="{BB962C8B-B14F-4D97-AF65-F5344CB8AC3E}">
        <p14:creationId xmlns:p14="http://schemas.microsoft.com/office/powerpoint/2010/main" val="2335029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60BF14D-19CD-452C-A70E-30129F8016E4}"/>
              </a:ext>
            </a:extLst>
          </p:cNvPr>
          <p:cNvSpPr/>
          <p:nvPr/>
        </p:nvSpPr>
        <p:spPr>
          <a:xfrm>
            <a:off x="971981" y="2265218"/>
            <a:ext cx="2098966" cy="1963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err="1">
                <a:latin typeface="SF Pro Display"/>
                <a:ea typeface="SF Pro Display" panose="00000500000000000000" pitchFamily="2" charset="0"/>
              </a:rPr>
              <a:t>Unpersonalied</a:t>
            </a:r>
            <a:r>
              <a:rPr lang="de-DE">
                <a:latin typeface="SF Pro Display"/>
                <a:ea typeface="SF Pro Display" panose="00000500000000000000" pitchFamily="2" charset="0"/>
              </a:rPr>
              <a:t> Workout 1-n</a:t>
            </a:r>
          </a:p>
          <a:p>
            <a:pPr algn="ctr"/>
            <a:r>
              <a:rPr lang="en-US" sz="1050">
                <a:latin typeface="SF Pro Display"/>
                <a:ea typeface="SF Pro Display" panose="00000500000000000000" pitchFamily="2" charset="0"/>
              </a:rPr>
              <a:t>- WO ID: Integer</a:t>
            </a:r>
          </a:p>
          <a:p>
            <a:pPr algn="ctr"/>
            <a:r>
              <a:rPr lang="en-US" sz="1050">
                <a:latin typeface="SF Pro Display"/>
                <a:ea typeface="SF Pro Display" panose="00000500000000000000" pitchFamily="2" charset="0"/>
              </a:rPr>
              <a:t>- Category: Text string</a:t>
            </a:r>
          </a:p>
          <a:p>
            <a:pPr algn="ctr"/>
            <a:r>
              <a:rPr lang="en-US" sz="1050">
                <a:latin typeface="SF Pro Display"/>
                <a:ea typeface="SF Pro Display" panose="00000500000000000000" pitchFamily="2" charset="0"/>
              </a:rPr>
              <a:t>- Duration: Integer</a:t>
            </a:r>
          </a:p>
          <a:p>
            <a:pPr algn="ctr"/>
            <a:r>
              <a:rPr lang="en-US" sz="1050">
                <a:latin typeface="SF Pro Display"/>
                <a:ea typeface="SF Pro Display" panose="00000500000000000000" pitchFamily="2" charset="0"/>
              </a:rPr>
              <a:t>- Intensity: Integer</a:t>
            </a:r>
          </a:p>
          <a:p>
            <a:pPr marL="171450" indent="-171450" algn="ctr">
              <a:buFontTx/>
              <a:buChar char="-"/>
            </a:pPr>
            <a:r>
              <a:rPr lang="de-DE" sz="1050" err="1">
                <a:latin typeface="SF Pro Display"/>
                <a:ea typeface="SF Pro Display" panose="00000500000000000000" pitchFamily="2" charset="0"/>
              </a:rPr>
              <a:t>Instructions</a:t>
            </a:r>
            <a:r>
              <a:rPr lang="de-DE" sz="1050">
                <a:latin typeface="SF Pro Display"/>
                <a:ea typeface="SF Pro Display" panose="00000500000000000000" pitchFamily="2" charset="0"/>
              </a:rPr>
              <a:t>: Text string </a:t>
            </a:r>
          </a:p>
          <a:p>
            <a:pPr marL="171450" indent="-171450" algn="ctr">
              <a:buFontTx/>
              <a:buChar char="-"/>
            </a:pPr>
            <a:r>
              <a:rPr lang="de-DE" sz="1050">
                <a:latin typeface="SF Pro Display"/>
                <a:ea typeface="SF Pro Display" panose="00000500000000000000" pitchFamily="2" charset="0"/>
              </a:rPr>
              <a:t>Cover Pic : Image</a:t>
            </a:r>
          </a:p>
          <a:p>
            <a:pPr marL="171450" indent="-171450" algn="ctr">
              <a:buFontTx/>
              <a:buChar char="-"/>
            </a:pPr>
            <a:r>
              <a:rPr lang="de-DE" sz="1050">
                <a:latin typeface="SF Pro Display"/>
                <a:ea typeface="SF Pro Display" panose="00000500000000000000" pitchFamily="2" charset="0"/>
              </a:rPr>
              <a:t>Preview Pics : Image</a:t>
            </a:r>
          </a:p>
        </p:txBody>
      </p:sp>
      <p:sp>
        <p:nvSpPr>
          <p:cNvPr id="5" name="Rectangle: Rounded Corners 4">
            <a:extLst>
              <a:ext uri="{FF2B5EF4-FFF2-40B4-BE49-F238E27FC236}">
                <a16:creationId xmlns:a16="http://schemas.microsoft.com/office/drawing/2014/main" id="{6C86AE2A-435F-45BD-B714-A45BDD913167}"/>
              </a:ext>
            </a:extLst>
          </p:cNvPr>
          <p:cNvSpPr/>
          <p:nvPr/>
        </p:nvSpPr>
        <p:spPr>
          <a:xfrm>
            <a:off x="1049480" y="4488399"/>
            <a:ext cx="1202748" cy="2297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a:latin typeface="SF Pro Display"/>
              <a:ea typeface="SF Pro Display" panose="00000500000000000000" pitchFamily="2" charset="0"/>
            </a:endParaRPr>
          </a:p>
          <a:p>
            <a:pPr algn="ctr"/>
            <a:r>
              <a:rPr lang="de-DE" sz="1600" err="1">
                <a:latin typeface="SF Pro Display"/>
                <a:ea typeface="SF Pro Display" panose="00000500000000000000" pitchFamily="2" charset="0"/>
              </a:rPr>
              <a:t>Excercise</a:t>
            </a:r>
            <a:r>
              <a:rPr lang="de-DE" sz="1600">
                <a:latin typeface="SF Pro Display"/>
                <a:ea typeface="SF Pro Display" panose="00000500000000000000" pitchFamily="2" charset="0"/>
              </a:rPr>
              <a:t> A</a:t>
            </a:r>
            <a:endParaRPr lang="de-DE" sz="1000">
              <a:latin typeface="SF Pro Display"/>
              <a:ea typeface="SF Pro Display" panose="00000500000000000000" pitchFamily="2" charset="0"/>
            </a:endParaRPr>
          </a:p>
          <a:p>
            <a:pPr marL="171450" indent="-171450" algn="ctr">
              <a:buFontTx/>
              <a:buChar char="-"/>
            </a:pPr>
            <a:r>
              <a:rPr lang="de-DE" sz="1000">
                <a:latin typeface="SF Pro Display"/>
                <a:ea typeface="SF Pro Display" panose="00000500000000000000" pitchFamily="2" charset="0"/>
              </a:rPr>
              <a:t>Preview Pic: Image</a:t>
            </a:r>
          </a:p>
          <a:p>
            <a:pPr marL="171450" indent="-171450" algn="ctr">
              <a:buFontTx/>
              <a:buChar char="-"/>
            </a:pPr>
            <a:r>
              <a:rPr lang="de-DE" sz="1000">
                <a:latin typeface="SF Pro Display"/>
                <a:ea typeface="SF Pro Display" panose="00000500000000000000" pitchFamily="2" charset="0"/>
              </a:rPr>
              <a:t>Video UID: Integer</a:t>
            </a:r>
          </a:p>
          <a:p>
            <a:pPr marL="171450" indent="-171450" algn="ctr">
              <a:buFontTx/>
              <a:buChar char="-"/>
            </a:pPr>
            <a:r>
              <a:rPr lang="de-DE" sz="1000">
                <a:latin typeface="SF Pro Display"/>
                <a:ea typeface="SF Pro Display" panose="00000500000000000000" pitchFamily="2" charset="0"/>
              </a:rPr>
              <a:t>Grip: Integer</a:t>
            </a:r>
          </a:p>
          <a:p>
            <a:pPr marL="171450" indent="-171450" algn="ctr">
              <a:buFontTx/>
              <a:buChar char="-"/>
            </a:pPr>
            <a:r>
              <a:rPr lang="de-DE" sz="1000">
                <a:latin typeface="SF Pro Display"/>
                <a:ea typeface="SF Pro Display" panose="00000500000000000000" pitchFamily="2" charset="0"/>
              </a:rPr>
              <a:t>Reps: Integer</a:t>
            </a:r>
          </a:p>
          <a:p>
            <a:pPr marL="171450" indent="-171450" algn="ctr">
              <a:buFontTx/>
              <a:buChar char="-"/>
            </a:pPr>
            <a:r>
              <a:rPr lang="de-DE" sz="1000">
                <a:latin typeface="SF Pro Display"/>
                <a:ea typeface="SF Pro Display" panose="00000500000000000000" pitchFamily="2" charset="0"/>
              </a:rPr>
              <a:t>Speed: Integer</a:t>
            </a:r>
          </a:p>
          <a:p>
            <a:pPr marL="171450" indent="-171450" algn="ctr">
              <a:buFontTx/>
              <a:buChar char="-"/>
            </a:pPr>
            <a:r>
              <a:rPr lang="de-DE" sz="1000">
                <a:latin typeface="SF Pro Display"/>
                <a:ea typeface="SF Pro Display" panose="00000500000000000000" pitchFamily="2" charset="0"/>
              </a:rPr>
              <a:t>...</a:t>
            </a:r>
          </a:p>
          <a:p>
            <a:pPr marL="171450" indent="-171450" algn="ctr">
              <a:buFontTx/>
              <a:buChar char="-"/>
            </a:pPr>
            <a:endParaRPr lang="de-DE" sz="1000">
              <a:latin typeface="SF Pro Display" panose="00000500000000000000" pitchFamily="2" charset="0"/>
              <a:ea typeface="SF Pro Display" panose="00000500000000000000" pitchFamily="2" charset="0"/>
            </a:endParaRPr>
          </a:p>
          <a:p>
            <a:pPr marL="285750" indent="-285750" algn="ctr">
              <a:buFontTx/>
              <a:buChar char="-"/>
            </a:pPr>
            <a:endParaRPr lang="en-US" sz="1600">
              <a:latin typeface="SF Pro Display" panose="00000500000000000000" pitchFamily="2" charset="0"/>
              <a:ea typeface="SF Pro Display" panose="00000500000000000000" pitchFamily="2" charset="0"/>
            </a:endParaRPr>
          </a:p>
        </p:txBody>
      </p:sp>
      <p:sp>
        <p:nvSpPr>
          <p:cNvPr id="7" name="Rectangle: Rounded Corners 6">
            <a:extLst>
              <a:ext uri="{FF2B5EF4-FFF2-40B4-BE49-F238E27FC236}">
                <a16:creationId xmlns:a16="http://schemas.microsoft.com/office/drawing/2014/main" id="{8D45B226-F942-4901-8FEF-C41984F16C58}"/>
              </a:ext>
            </a:extLst>
          </p:cNvPr>
          <p:cNvSpPr/>
          <p:nvPr/>
        </p:nvSpPr>
        <p:spPr>
          <a:xfrm>
            <a:off x="2355271" y="4488399"/>
            <a:ext cx="1194955" cy="22874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err="1">
                <a:latin typeface="SF Pro Display"/>
                <a:ea typeface="SF Pro Display" panose="00000500000000000000" pitchFamily="2" charset="0"/>
              </a:rPr>
              <a:t>Excercise</a:t>
            </a:r>
            <a:r>
              <a:rPr lang="de-DE" sz="1600">
                <a:latin typeface="SF Pro Display"/>
                <a:ea typeface="SF Pro Display" panose="00000500000000000000" pitchFamily="2" charset="0"/>
              </a:rPr>
              <a:t> D</a:t>
            </a:r>
          </a:p>
        </p:txBody>
      </p:sp>
      <p:sp>
        <p:nvSpPr>
          <p:cNvPr id="8" name="Rectangle: Rounded Corners 7">
            <a:extLst>
              <a:ext uri="{FF2B5EF4-FFF2-40B4-BE49-F238E27FC236}">
                <a16:creationId xmlns:a16="http://schemas.microsoft.com/office/drawing/2014/main" id="{93AC0B5A-D3A8-4D46-B66D-BEE5B45453A6}"/>
              </a:ext>
            </a:extLst>
          </p:cNvPr>
          <p:cNvSpPr/>
          <p:nvPr/>
        </p:nvSpPr>
        <p:spPr>
          <a:xfrm>
            <a:off x="3671500" y="4488399"/>
            <a:ext cx="1194955" cy="22979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a:latin typeface="SF Pro Display"/>
                <a:ea typeface="SF Pro Display" panose="00000500000000000000" pitchFamily="2" charset="0"/>
              </a:rPr>
              <a:t>Excercise F</a:t>
            </a:r>
            <a:endParaRPr lang="en-US" sz="1600" err="1">
              <a:latin typeface="SF Pro Display" panose="00000500000000000000" pitchFamily="2" charset="0"/>
              <a:ea typeface="SF Pro Display" panose="00000500000000000000" pitchFamily="2" charset="0"/>
            </a:endParaRPr>
          </a:p>
        </p:txBody>
      </p:sp>
      <p:sp>
        <p:nvSpPr>
          <p:cNvPr id="10" name="Rectangle: Rounded Corners 9">
            <a:extLst>
              <a:ext uri="{FF2B5EF4-FFF2-40B4-BE49-F238E27FC236}">
                <a16:creationId xmlns:a16="http://schemas.microsoft.com/office/drawing/2014/main" id="{F1031D2E-2BDC-438B-B8B8-EA4A885523C8}"/>
              </a:ext>
            </a:extLst>
          </p:cNvPr>
          <p:cNvSpPr/>
          <p:nvPr/>
        </p:nvSpPr>
        <p:spPr>
          <a:xfrm>
            <a:off x="7789717" y="4592782"/>
            <a:ext cx="1194955" cy="21902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a:latin typeface="SF Pro Display"/>
              </a:rPr>
              <a:t>Excercise A</a:t>
            </a:r>
            <a:endParaRPr lang="en-US"/>
          </a:p>
        </p:txBody>
      </p:sp>
      <p:sp>
        <p:nvSpPr>
          <p:cNvPr id="11" name="Rectangle: Rounded Corners 10">
            <a:extLst>
              <a:ext uri="{FF2B5EF4-FFF2-40B4-BE49-F238E27FC236}">
                <a16:creationId xmlns:a16="http://schemas.microsoft.com/office/drawing/2014/main" id="{9050A495-CDB6-4073-AF6E-0D3044E17097}"/>
              </a:ext>
            </a:extLst>
          </p:cNvPr>
          <p:cNvSpPr/>
          <p:nvPr/>
        </p:nvSpPr>
        <p:spPr>
          <a:xfrm>
            <a:off x="9095508" y="4592782"/>
            <a:ext cx="1194955" cy="21902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err="1">
                <a:latin typeface="SF Pro Display"/>
                <a:ea typeface="SF Pro Display" panose="00000500000000000000" pitchFamily="2" charset="0"/>
              </a:rPr>
              <a:t>Excercise</a:t>
            </a:r>
            <a:r>
              <a:rPr lang="de-DE" sz="1600">
                <a:latin typeface="SF Pro Display"/>
                <a:ea typeface="SF Pro Display" panose="00000500000000000000" pitchFamily="2" charset="0"/>
              </a:rPr>
              <a:t> C</a:t>
            </a:r>
            <a:endParaRPr lang="de-DE" sz="1600">
              <a:latin typeface="SF Pro Display" panose="00000500000000000000" pitchFamily="2" charset="0"/>
              <a:ea typeface="SF Pro Display" panose="00000500000000000000" pitchFamily="2" charset="0"/>
            </a:endParaRPr>
          </a:p>
        </p:txBody>
      </p:sp>
      <p:cxnSp>
        <p:nvCxnSpPr>
          <p:cNvPr id="13" name="Connector: Elbow 12">
            <a:extLst>
              <a:ext uri="{FF2B5EF4-FFF2-40B4-BE49-F238E27FC236}">
                <a16:creationId xmlns:a16="http://schemas.microsoft.com/office/drawing/2014/main" id="{72E2EF1D-141B-4C9C-985A-8BBF334F01DF}"/>
              </a:ext>
            </a:extLst>
          </p:cNvPr>
          <p:cNvCxnSpPr>
            <a:cxnSpLocks/>
            <a:stCxn id="4" idx="2"/>
            <a:endCxn id="5" idx="0"/>
          </p:cNvCxnSpPr>
          <p:nvPr/>
        </p:nvCxnSpPr>
        <p:spPr>
          <a:xfrm rot="5400000">
            <a:off x="1706510" y="4173444"/>
            <a:ext cx="259299" cy="37061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88F50B95-1F45-4F8A-AC04-915661159755}"/>
              </a:ext>
            </a:extLst>
          </p:cNvPr>
          <p:cNvCxnSpPr>
            <a:cxnSpLocks/>
            <a:stCxn id="4" idx="2"/>
            <a:endCxn id="7" idx="0"/>
          </p:cNvCxnSpPr>
          <p:nvPr/>
        </p:nvCxnSpPr>
        <p:spPr>
          <a:xfrm rot="16200000" flipH="1">
            <a:off x="2357457" y="3893106"/>
            <a:ext cx="259299" cy="93128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E43AF4F2-7084-4F54-A0D6-F6BE90D2E942}"/>
              </a:ext>
            </a:extLst>
          </p:cNvPr>
          <p:cNvCxnSpPr>
            <a:cxnSpLocks/>
            <a:stCxn id="4" idx="2"/>
            <a:endCxn id="8" idx="0"/>
          </p:cNvCxnSpPr>
          <p:nvPr/>
        </p:nvCxnSpPr>
        <p:spPr>
          <a:xfrm rot="16200000" flipH="1">
            <a:off x="3015572" y="3234992"/>
            <a:ext cx="259299" cy="224751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1336E5A9-382D-4439-BD05-51356555E0BA}"/>
              </a:ext>
            </a:extLst>
          </p:cNvPr>
          <p:cNvCxnSpPr>
            <a:cxnSpLocks/>
            <a:stCxn id="25" idx="2"/>
          </p:cNvCxnSpPr>
          <p:nvPr/>
        </p:nvCxnSpPr>
        <p:spPr>
          <a:xfrm rot="5400000">
            <a:off x="7178485" y="4187635"/>
            <a:ext cx="308067" cy="50222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8AB0222D-7021-4CF2-AFD2-D34EFF9B5F5F}"/>
              </a:ext>
            </a:extLst>
          </p:cNvPr>
          <p:cNvCxnSpPr>
            <a:cxnSpLocks/>
            <a:stCxn id="25" idx="2"/>
            <a:endCxn id="10" idx="0"/>
          </p:cNvCxnSpPr>
          <p:nvPr/>
        </p:nvCxnSpPr>
        <p:spPr>
          <a:xfrm rot="16200000" flipH="1">
            <a:off x="7831380" y="4036966"/>
            <a:ext cx="308067" cy="80356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C11B052A-62EC-419C-A305-370E86F0F16E}"/>
              </a:ext>
            </a:extLst>
          </p:cNvPr>
          <p:cNvCxnSpPr>
            <a:cxnSpLocks/>
            <a:stCxn id="25" idx="2"/>
            <a:endCxn id="11" idx="0"/>
          </p:cNvCxnSpPr>
          <p:nvPr/>
        </p:nvCxnSpPr>
        <p:spPr>
          <a:xfrm rot="16200000" flipH="1">
            <a:off x="8484275" y="3384070"/>
            <a:ext cx="308067" cy="210935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C11DF62-9433-4AC8-9780-6B1C2E767FE4}"/>
              </a:ext>
            </a:extLst>
          </p:cNvPr>
          <p:cNvSpPr txBox="1"/>
          <p:nvPr/>
        </p:nvSpPr>
        <p:spPr>
          <a:xfrm>
            <a:off x="544445" y="299967"/>
            <a:ext cx="4816606" cy="523220"/>
          </a:xfrm>
          <a:prstGeom prst="rect">
            <a:avLst/>
          </a:prstGeom>
          <a:noFill/>
        </p:spPr>
        <p:txBody>
          <a:bodyPr wrap="square" rtlCol="0" anchor="t">
            <a:spAutoFit/>
          </a:bodyPr>
          <a:lstStyle/>
          <a:p>
            <a:r>
              <a:rPr lang="de-DE" sz="2800">
                <a:latin typeface="SF Pro Display"/>
                <a:ea typeface="SF Pro Display" panose="00000500000000000000" pitchFamily="2" charset="0"/>
              </a:rPr>
              <a:t>Workout Database (</a:t>
            </a:r>
            <a:r>
              <a:rPr lang="de-DE" sz="2800" err="1">
                <a:latin typeface="SF Pro Display"/>
                <a:ea typeface="SF Pro Display" panose="00000500000000000000" pitchFamily="2" charset="0"/>
              </a:rPr>
              <a:t>Modified</a:t>
            </a:r>
            <a:r>
              <a:rPr lang="de-DE" sz="2800">
                <a:latin typeface="SF Pro Display"/>
                <a:ea typeface="SF Pro Display" panose="00000500000000000000" pitchFamily="2" charset="0"/>
              </a:rPr>
              <a:t>)</a:t>
            </a:r>
            <a:endParaRPr lang="en-US" sz="2800">
              <a:latin typeface="SF Pro Display" panose="00000500000000000000" pitchFamily="2" charset="0"/>
              <a:ea typeface="SF Pro Display" panose="00000500000000000000" pitchFamily="2" charset="0"/>
            </a:endParaRPr>
          </a:p>
        </p:txBody>
      </p:sp>
      <p:sp>
        <p:nvSpPr>
          <p:cNvPr id="25" name="Rectangle: Rounded Corners 24">
            <a:extLst>
              <a:ext uri="{FF2B5EF4-FFF2-40B4-BE49-F238E27FC236}">
                <a16:creationId xmlns:a16="http://schemas.microsoft.com/office/drawing/2014/main" id="{E86161E1-3A5F-4AAD-BDFC-B8C5734AE126}"/>
              </a:ext>
            </a:extLst>
          </p:cNvPr>
          <p:cNvSpPr/>
          <p:nvPr/>
        </p:nvSpPr>
        <p:spPr>
          <a:xfrm>
            <a:off x="6483926" y="2320833"/>
            <a:ext cx="2199410" cy="1963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err="1">
                <a:latin typeface="SF Pro Display"/>
                <a:ea typeface="SF Pro Display" panose="00000500000000000000" pitchFamily="2" charset="0"/>
              </a:rPr>
              <a:t>Personalized</a:t>
            </a:r>
            <a:r>
              <a:rPr lang="de-DE">
                <a:latin typeface="SF Pro Display"/>
                <a:ea typeface="SF Pro Display" panose="00000500000000000000" pitchFamily="2" charset="0"/>
              </a:rPr>
              <a:t> Workout  User 1-n</a:t>
            </a:r>
          </a:p>
          <a:p>
            <a:pPr algn="ctr"/>
            <a:r>
              <a:rPr lang="en-US" sz="1050">
                <a:latin typeface="SF Pro Display"/>
                <a:ea typeface="SF Pro Display" panose="00000500000000000000" pitchFamily="2" charset="0"/>
              </a:rPr>
              <a:t>- WO ID: Integer</a:t>
            </a:r>
          </a:p>
          <a:p>
            <a:pPr algn="ctr"/>
            <a:r>
              <a:rPr lang="en-US" sz="1050">
                <a:latin typeface="SF Pro Display"/>
                <a:ea typeface="SF Pro Display" panose="00000500000000000000" pitchFamily="2" charset="0"/>
              </a:rPr>
              <a:t>- Duration: Integer</a:t>
            </a:r>
          </a:p>
          <a:p>
            <a:pPr algn="ctr"/>
            <a:r>
              <a:rPr lang="en-US" sz="1050">
                <a:latin typeface="SF Pro Display"/>
                <a:ea typeface="SF Pro Display" panose="00000500000000000000" pitchFamily="2" charset="0"/>
              </a:rPr>
              <a:t>- Intensity: Integer</a:t>
            </a:r>
          </a:p>
          <a:p>
            <a:pPr marL="171450" indent="-171450" algn="ctr">
              <a:buFontTx/>
              <a:buChar char="-"/>
            </a:pPr>
            <a:r>
              <a:rPr lang="de-DE" sz="1050" err="1">
                <a:latin typeface="SF Pro Display"/>
                <a:ea typeface="SF Pro Display" panose="00000500000000000000" pitchFamily="2" charset="0"/>
              </a:rPr>
              <a:t>Instructions</a:t>
            </a:r>
            <a:r>
              <a:rPr lang="de-DE" sz="1050">
                <a:latin typeface="SF Pro Display"/>
                <a:ea typeface="SF Pro Display" panose="00000500000000000000" pitchFamily="2" charset="0"/>
              </a:rPr>
              <a:t>: Text string</a:t>
            </a:r>
          </a:p>
          <a:p>
            <a:pPr marL="171450" indent="-171450" algn="ctr">
              <a:buFontTx/>
              <a:buChar char="-"/>
            </a:pPr>
            <a:r>
              <a:rPr lang="de-DE" sz="1050">
                <a:latin typeface="SF Pro Display"/>
                <a:ea typeface="SF Pro Display" panose="00000500000000000000" pitchFamily="2" charset="0"/>
              </a:rPr>
              <a:t>Cover Pic: Image</a:t>
            </a:r>
          </a:p>
          <a:p>
            <a:pPr marL="171450" indent="-171450" algn="ctr">
              <a:buFontTx/>
              <a:buChar char="-"/>
            </a:pPr>
            <a:r>
              <a:rPr lang="de-DE" sz="1050">
                <a:latin typeface="SF Pro Display"/>
                <a:ea typeface="SF Pro Display" panose="00000500000000000000" pitchFamily="2" charset="0"/>
              </a:rPr>
              <a:t>Preview Pics: Image</a:t>
            </a:r>
            <a:endParaRPr lang="de-DE" sz="1050">
              <a:latin typeface="SF Pro Display" panose="00000500000000000000" pitchFamily="2" charset="0"/>
              <a:ea typeface="SF Pro Display" panose="00000500000000000000" pitchFamily="2" charset="0"/>
            </a:endParaRPr>
          </a:p>
        </p:txBody>
      </p:sp>
      <p:sp>
        <p:nvSpPr>
          <p:cNvPr id="29" name="Rectangle: Rounded Corners 28">
            <a:extLst>
              <a:ext uri="{FF2B5EF4-FFF2-40B4-BE49-F238E27FC236}">
                <a16:creationId xmlns:a16="http://schemas.microsoft.com/office/drawing/2014/main" id="{D39A9F48-6355-4546-BBA1-DDB2946B27BF}"/>
              </a:ext>
            </a:extLst>
          </p:cNvPr>
          <p:cNvSpPr/>
          <p:nvPr/>
        </p:nvSpPr>
        <p:spPr>
          <a:xfrm>
            <a:off x="348012" y="1474398"/>
            <a:ext cx="5205789" cy="537977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F Pro Display" panose="00000500000000000000" pitchFamily="2" charset="0"/>
              <a:ea typeface="SF Pro Display" panose="00000500000000000000" pitchFamily="2" charset="0"/>
            </a:endParaRPr>
          </a:p>
        </p:txBody>
      </p:sp>
      <p:sp>
        <p:nvSpPr>
          <p:cNvPr id="30" name="TextBox 29">
            <a:extLst>
              <a:ext uri="{FF2B5EF4-FFF2-40B4-BE49-F238E27FC236}">
                <a16:creationId xmlns:a16="http://schemas.microsoft.com/office/drawing/2014/main" id="{E2FCF45E-E56B-45EC-A538-A849D8418811}"/>
              </a:ext>
            </a:extLst>
          </p:cNvPr>
          <p:cNvSpPr txBox="1"/>
          <p:nvPr/>
        </p:nvSpPr>
        <p:spPr>
          <a:xfrm>
            <a:off x="1428108" y="1684962"/>
            <a:ext cx="3427909" cy="369332"/>
          </a:xfrm>
          <a:prstGeom prst="rect">
            <a:avLst/>
          </a:prstGeom>
          <a:noFill/>
        </p:spPr>
        <p:txBody>
          <a:bodyPr wrap="square" rtlCol="0">
            <a:spAutoFit/>
          </a:bodyPr>
          <a:lstStyle/>
          <a:p>
            <a:r>
              <a:rPr lang="de-DE">
                <a:latin typeface="SF Pro Display" panose="00000500000000000000" pitchFamily="2" charset="0"/>
                <a:ea typeface="SF Pro Display" panose="00000500000000000000" pitchFamily="2" charset="0"/>
              </a:rPr>
              <a:t>Visible for all app users/coaches</a:t>
            </a:r>
            <a:endParaRPr lang="en-US">
              <a:latin typeface="SF Pro Display" panose="00000500000000000000" pitchFamily="2" charset="0"/>
              <a:ea typeface="SF Pro Display" panose="00000500000000000000" pitchFamily="2" charset="0"/>
            </a:endParaRPr>
          </a:p>
        </p:txBody>
      </p:sp>
      <p:sp>
        <p:nvSpPr>
          <p:cNvPr id="31" name="Rectangle: Rounded Corners 30">
            <a:extLst>
              <a:ext uri="{FF2B5EF4-FFF2-40B4-BE49-F238E27FC236}">
                <a16:creationId xmlns:a16="http://schemas.microsoft.com/office/drawing/2014/main" id="{2954079D-9A1A-4F2B-ACDA-553F8C3804F4}"/>
              </a:ext>
            </a:extLst>
          </p:cNvPr>
          <p:cNvSpPr/>
          <p:nvPr/>
        </p:nvSpPr>
        <p:spPr>
          <a:xfrm>
            <a:off x="5935856" y="1641411"/>
            <a:ext cx="5028338" cy="5212765"/>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F Pro Display" panose="00000500000000000000" pitchFamily="2" charset="0"/>
              <a:ea typeface="SF Pro Display" panose="00000500000000000000" pitchFamily="2" charset="0"/>
            </a:endParaRPr>
          </a:p>
        </p:txBody>
      </p:sp>
      <p:sp>
        <p:nvSpPr>
          <p:cNvPr id="32" name="TextBox 31">
            <a:extLst>
              <a:ext uri="{FF2B5EF4-FFF2-40B4-BE49-F238E27FC236}">
                <a16:creationId xmlns:a16="http://schemas.microsoft.com/office/drawing/2014/main" id="{87758100-9956-452D-B533-62ED0E68B985}"/>
              </a:ext>
            </a:extLst>
          </p:cNvPr>
          <p:cNvSpPr txBox="1"/>
          <p:nvPr/>
        </p:nvSpPr>
        <p:spPr>
          <a:xfrm>
            <a:off x="6390050" y="1674502"/>
            <a:ext cx="4099074" cy="646331"/>
          </a:xfrm>
          <a:prstGeom prst="rect">
            <a:avLst/>
          </a:prstGeom>
          <a:noFill/>
        </p:spPr>
        <p:txBody>
          <a:bodyPr wrap="square" rtlCol="0">
            <a:spAutoFit/>
          </a:bodyPr>
          <a:lstStyle/>
          <a:p>
            <a:r>
              <a:rPr lang="de-DE">
                <a:latin typeface="SF Pro Display" panose="00000500000000000000" pitchFamily="2" charset="0"/>
                <a:ea typeface="SF Pro Display" panose="00000500000000000000" pitchFamily="2" charset="0"/>
              </a:rPr>
              <a:t>Different and only visible for a single user and their coach</a:t>
            </a:r>
            <a:endParaRPr lang="en-US">
              <a:latin typeface="SF Pro Display" panose="00000500000000000000" pitchFamily="2" charset="0"/>
              <a:ea typeface="SF Pro Display" panose="00000500000000000000" pitchFamily="2" charset="0"/>
            </a:endParaRPr>
          </a:p>
        </p:txBody>
      </p:sp>
      <p:sp>
        <p:nvSpPr>
          <p:cNvPr id="42" name="Rectangle: Rounded Corners 41">
            <a:extLst>
              <a:ext uri="{FF2B5EF4-FFF2-40B4-BE49-F238E27FC236}">
                <a16:creationId xmlns:a16="http://schemas.microsoft.com/office/drawing/2014/main" id="{DD0D760D-F44B-49D2-A88D-D3B32DE94F42}"/>
              </a:ext>
            </a:extLst>
          </p:cNvPr>
          <p:cNvSpPr/>
          <p:nvPr/>
        </p:nvSpPr>
        <p:spPr>
          <a:xfrm>
            <a:off x="6491719" y="4592782"/>
            <a:ext cx="1194955" cy="21798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err="1">
                <a:latin typeface="SF Pro Display"/>
                <a:ea typeface="SF Pro Display" panose="00000500000000000000" pitchFamily="2" charset="0"/>
              </a:rPr>
              <a:t>Excercise</a:t>
            </a:r>
            <a:r>
              <a:rPr lang="de-DE" sz="1600">
                <a:latin typeface="SF Pro Display"/>
                <a:ea typeface="SF Pro Display" panose="00000500000000000000" pitchFamily="2" charset="0"/>
              </a:rPr>
              <a:t> A</a:t>
            </a:r>
          </a:p>
          <a:p>
            <a:pPr marL="171450" indent="-171450" algn="ctr">
              <a:buFontTx/>
              <a:buChar char="-"/>
            </a:pPr>
            <a:r>
              <a:rPr lang="de-DE" sz="1000">
                <a:latin typeface="SF Pro Display"/>
                <a:ea typeface="SF Pro Display" panose="00000500000000000000" pitchFamily="2" charset="0"/>
              </a:rPr>
              <a:t>Video: Video</a:t>
            </a:r>
          </a:p>
          <a:p>
            <a:pPr marL="171450" indent="-171450" algn="ctr">
              <a:buFontTx/>
              <a:buChar char="-"/>
            </a:pPr>
            <a:r>
              <a:rPr lang="de-DE" sz="1000">
                <a:latin typeface="SF Pro Display"/>
                <a:ea typeface="SF Pro Display" panose="00000500000000000000" pitchFamily="2" charset="0"/>
              </a:rPr>
              <a:t>Grip: Integer</a:t>
            </a:r>
          </a:p>
          <a:p>
            <a:pPr marL="171450" indent="-171450" algn="ctr">
              <a:buFontTx/>
              <a:buChar char="-"/>
            </a:pPr>
            <a:r>
              <a:rPr lang="de-DE" sz="1000">
                <a:latin typeface="SF Pro Display"/>
                <a:ea typeface="SF Pro Display" panose="00000500000000000000" pitchFamily="2" charset="0"/>
              </a:rPr>
              <a:t>Reps: Integer</a:t>
            </a:r>
          </a:p>
          <a:p>
            <a:pPr marL="171450" indent="-171450" algn="ctr">
              <a:buFontTx/>
              <a:buChar char="-"/>
            </a:pPr>
            <a:r>
              <a:rPr lang="de-DE" sz="1000">
                <a:latin typeface="SF Pro Display"/>
                <a:ea typeface="SF Pro Display" panose="00000500000000000000" pitchFamily="2" charset="0"/>
              </a:rPr>
              <a:t>Speed: Integer</a:t>
            </a:r>
          </a:p>
          <a:p>
            <a:pPr marL="171450" indent="-171450" algn="ctr">
              <a:buFontTx/>
              <a:buChar char="-"/>
            </a:pPr>
            <a:r>
              <a:rPr lang="de-DE" sz="1000">
                <a:latin typeface="SF Pro Display"/>
                <a:ea typeface="SF Pro Display" panose="00000500000000000000" pitchFamily="2" charset="0"/>
              </a:rPr>
              <a:t>...</a:t>
            </a:r>
          </a:p>
          <a:p>
            <a:pPr marL="171450" indent="-171450" algn="ctr">
              <a:buFontTx/>
              <a:buChar char="-"/>
            </a:pPr>
            <a:endParaRPr lang="de-DE" sz="1000">
              <a:latin typeface="SF Pro Display" panose="00000500000000000000" pitchFamily="2" charset="0"/>
              <a:ea typeface="SF Pro Display" panose="00000500000000000000" pitchFamily="2" charset="0"/>
            </a:endParaRPr>
          </a:p>
          <a:p>
            <a:pPr marL="285750" indent="-285750" algn="ctr">
              <a:buFontTx/>
              <a:buChar char="-"/>
            </a:pPr>
            <a:endParaRPr lang="en-US" sz="1600">
              <a:latin typeface="SF Pro Display" panose="00000500000000000000" pitchFamily="2" charset="0"/>
              <a:ea typeface="SF Pro Display" panose="00000500000000000000" pitchFamily="2" charset="0"/>
            </a:endParaRPr>
          </a:p>
        </p:txBody>
      </p:sp>
    </p:spTree>
    <p:extLst>
      <p:ext uri="{BB962C8B-B14F-4D97-AF65-F5344CB8AC3E}">
        <p14:creationId xmlns:p14="http://schemas.microsoft.com/office/powerpoint/2010/main" val="3961860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72716-13C9-45FF-BF74-E1028D5F5216}"/>
              </a:ext>
            </a:extLst>
          </p:cNvPr>
          <p:cNvSpPr>
            <a:spLocks noGrp="1"/>
          </p:cNvSpPr>
          <p:nvPr>
            <p:ph type="title"/>
          </p:nvPr>
        </p:nvSpPr>
        <p:spPr/>
        <p:txBody>
          <a:bodyPr/>
          <a:lstStyle/>
          <a:p>
            <a:r>
              <a:rPr lang="de-DE" dirty="0"/>
              <a:t>STRAFFR SOFTWARE ARCHITECTURE</a:t>
            </a:r>
            <a:endParaRPr lang="en-US" dirty="0"/>
          </a:p>
        </p:txBody>
      </p:sp>
      <p:sp>
        <p:nvSpPr>
          <p:cNvPr id="3" name="Slide Number Placeholder 2">
            <a:extLst>
              <a:ext uri="{FF2B5EF4-FFF2-40B4-BE49-F238E27FC236}">
                <a16:creationId xmlns:a16="http://schemas.microsoft.com/office/drawing/2014/main" id="{01AA423C-6554-4EC0-8411-270D5E6E40B1}"/>
              </a:ext>
            </a:extLst>
          </p:cNvPr>
          <p:cNvSpPr>
            <a:spLocks noGrp="1"/>
          </p:cNvSpPr>
          <p:nvPr>
            <p:ph type="sldNum" sz="quarter" idx="4"/>
          </p:nvPr>
        </p:nvSpPr>
        <p:spPr/>
        <p:txBody>
          <a:bodyPr/>
          <a:lstStyle/>
          <a:p>
            <a:fld id="{7618C86C-66F4-034C-A3EF-D405E46463E7}" type="slidenum">
              <a:rPr lang="de-DE" smtClean="0"/>
              <a:pPr/>
              <a:t>2</a:t>
            </a:fld>
            <a:endParaRPr lang="de-DE"/>
          </a:p>
        </p:txBody>
      </p:sp>
      <p:pic>
        <p:nvPicPr>
          <p:cNvPr id="5" name="Grafik 76">
            <a:extLst>
              <a:ext uri="{FF2B5EF4-FFF2-40B4-BE49-F238E27FC236}">
                <a16:creationId xmlns:a16="http://schemas.microsoft.com/office/drawing/2014/main" id="{9E108F78-6659-4298-B7C0-6124B1D4F44C}"/>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85285" y="2136006"/>
            <a:ext cx="1976363" cy="1976363"/>
          </a:xfrm>
          <a:prstGeom prst="rect">
            <a:avLst/>
          </a:prstGeom>
        </p:spPr>
      </p:pic>
      <p:grpSp>
        <p:nvGrpSpPr>
          <p:cNvPr id="8" name="Gruppieren 54">
            <a:extLst>
              <a:ext uri="{FF2B5EF4-FFF2-40B4-BE49-F238E27FC236}">
                <a16:creationId xmlns:a16="http://schemas.microsoft.com/office/drawing/2014/main" id="{73008E19-BF4A-415C-B9CB-1854EB5FCD33}"/>
              </a:ext>
            </a:extLst>
          </p:cNvPr>
          <p:cNvGrpSpPr/>
          <p:nvPr/>
        </p:nvGrpSpPr>
        <p:grpSpPr>
          <a:xfrm>
            <a:off x="1544814" y="1685689"/>
            <a:ext cx="1393797" cy="919701"/>
            <a:chOff x="8531476" y="5035588"/>
            <a:chExt cx="1931133" cy="1345331"/>
          </a:xfrm>
        </p:grpSpPr>
        <p:pic>
          <p:nvPicPr>
            <p:cNvPr id="9" name="Grafik 36">
              <a:extLst>
                <a:ext uri="{FF2B5EF4-FFF2-40B4-BE49-F238E27FC236}">
                  <a16:creationId xmlns:a16="http://schemas.microsoft.com/office/drawing/2014/main" id="{D83B9004-91A4-44AE-8A8F-5C0C77F9FF09}"/>
                </a:ext>
              </a:extLst>
            </p:cNvPr>
            <p:cNvPicPr>
              <a:picLocks noChangeAspect="1"/>
            </p:cNvPicPr>
            <p:nvPr/>
          </p:nvPicPr>
          <p:blipFill rotWithShape="1">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rcRect l="39928"/>
            <a:stretch/>
          </p:blipFill>
          <p:spPr>
            <a:xfrm>
              <a:off x="8531476" y="5413661"/>
              <a:ext cx="616206" cy="477973"/>
            </a:xfrm>
            <a:prstGeom prst="rect">
              <a:avLst/>
            </a:prstGeom>
          </p:spPr>
        </p:pic>
        <p:pic>
          <p:nvPicPr>
            <p:cNvPr id="10" name="Grafik 46" descr="Ein Bild, das Spielzeug, haltend, Ball enthält.&#10;&#10;Automatisch generierte Beschreibung">
              <a:extLst>
                <a:ext uri="{FF2B5EF4-FFF2-40B4-BE49-F238E27FC236}">
                  <a16:creationId xmlns:a16="http://schemas.microsoft.com/office/drawing/2014/main" id="{E8F7C2FF-E091-408E-85A6-28D72F7FBD0A}"/>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9384757" y="5035588"/>
              <a:ext cx="1077852" cy="1345331"/>
            </a:xfrm>
            <a:prstGeom prst="rect">
              <a:avLst/>
            </a:prstGeom>
          </p:spPr>
        </p:pic>
        <p:pic>
          <p:nvPicPr>
            <p:cNvPr id="11" name="Grafik 47">
              <a:extLst>
                <a:ext uri="{FF2B5EF4-FFF2-40B4-BE49-F238E27FC236}">
                  <a16:creationId xmlns:a16="http://schemas.microsoft.com/office/drawing/2014/main" id="{13926EC5-842F-4B88-B2C3-9058D1C62F40}"/>
                </a:ext>
              </a:extLst>
            </p:cNvPr>
            <p:cNvPicPr>
              <a:picLocks noChangeAspect="1"/>
            </p:cNvPicPr>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9270913" y="5548929"/>
              <a:ext cx="227688" cy="318648"/>
            </a:xfrm>
            <a:prstGeom prst="rect">
              <a:avLst/>
            </a:prstGeom>
          </p:spPr>
        </p:pic>
      </p:grpSp>
      <p:cxnSp>
        <p:nvCxnSpPr>
          <p:cNvPr id="12" name="Gewinkelte Verbindung 55">
            <a:extLst>
              <a:ext uri="{FF2B5EF4-FFF2-40B4-BE49-F238E27FC236}">
                <a16:creationId xmlns:a16="http://schemas.microsoft.com/office/drawing/2014/main" id="{C0EE546B-E8ED-4694-936B-7CFC174310A0}"/>
              </a:ext>
            </a:extLst>
          </p:cNvPr>
          <p:cNvCxnSpPr>
            <a:cxnSpLocks/>
            <a:endCxn id="15" idx="1"/>
          </p:cNvCxnSpPr>
          <p:nvPr/>
        </p:nvCxnSpPr>
        <p:spPr>
          <a:xfrm rot="16200000" flipH="1">
            <a:off x="2612701" y="2350316"/>
            <a:ext cx="726190" cy="821553"/>
          </a:xfrm>
          <a:prstGeom prst="bentConnector2">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winkelte Verbindung 62">
            <a:extLst>
              <a:ext uri="{FF2B5EF4-FFF2-40B4-BE49-F238E27FC236}">
                <a16:creationId xmlns:a16="http://schemas.microsoft.com/office/drawing/2014/main" id="{0E6798BB-7E29-4CC2-AF76-BB8557095031}"/>
              </a:ext>
            </a:extLst>
          </p:cNvPr>
          <p:cNvCxnSpPr>
            <a:cxnSpLocks/>
            <a:endCxn id="15" idx="3"/>
          </p:cNvCxnSpPr>
          <p:nvPr/>
        </p:nvCxnSpPr>
        <p:spPr>
          <a:xfrm rot="5400000">
            <a:off x="3960439" y="2463443"/>
            <a:ext cx="679153" cy="642336"/>
          </a:xfrm>
          <a:prstGeom prst="bentConnector2">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afik 72">
            <a:extLst>
              <a:ext uri="{FF2B5EF4-FFF2-40B4-BE49-F238E27FC236}">
                <a16:creationId xmlns:a16="http://schemas.microsoft.com/office/drawing/2014/main" id="{8A8BFBE7-3A32-4C97-BB72-3D1F002F95B4}"/>
              </a:ext>
            </a:extLst>
          </p:cNvPr>
          <p:cNvPicPr>
            <a:picLocks noChangeAspect="1"/>
          </p:cNvPicPr>
          <p:nvPr/>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3386573" y="2828051"/>
            <a:ext cx="592274" cy="592274"/>
          </a:xfrm>
          <a:prstGeom prst="rect">
            <a:avLst/>
          </a:prstGeom>
        </p:spPr>
      </p:pic>
      <p:pic>
        <p:nvPicPr>
          <p:cNvPr id="17" name="Grafik 31">
            <a:extLst>
              <a:ext uri="{FF2B5EF4-FFF2-40B4-BE49-F238E27FC236}">
                <a16:creationId xmlns:a16="http://schemas.microsoft.com/office/drawing/2014/main" id="{E5620B98-1332-4A85-82B4-079F535083B5}"/>
              </a:ext>
            </a:extLst>
          </p:cNvPr>
          <p:cNvPicPr>
            <a:picLocks noChangeAspect="1"/>
          </p:cNvPicPr>
          <p:nvPr/>
        </p:nvPicPr>
        <p:blipFill>
          <a:blip r:embed="rId11" cstate="email">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4281606" y="1765879"/>
            <a:ext cx="679155" cy="679155"/>
          </a:xfrm>
          <a:prstGeom prst="rect">
            <a:avLst/>
          </a:prstGeom>
        </p:spPr>
      </p:pic>
      <p:sp>
        <p:nvSpPr>
          <p:cNvPr id="18" name="TextBox 17">
            <a:extLst>
              <a:ext uri="{FF2B5EF4-FFF2-40B4-BE49-F238E27FC236}">
                <a16:creationId xmlns:a16="http://schemas.microsoft.com/office/drawing/2014/main" id="{06B5BFB1-D359-413A-9FE1-B5B937710D5C}"/>
              </a:ext>
            </a:extLst>
          </p:cNvPr>
          <p:cNvSpPr txBox="1"/>
          <p:nvPr/>
        </p:nvSpPr>
        <p:spPr>
          <a:xfrm>
            <a:off x="2261729" y="1214665"/>
            <a:ext cx="1869920" cy="369332"/>
          </a:xfrm>
          <a:prstGeom prst="rect">
            <a:avLst/>
          </a:prstGeom>
          <a:noFill/>
        </p:spPr>
        <p:txBody>
          <a:bodyPr wrap="square" rtlCol="0">
            <a:spAutoFit/>
          </a:bodyPr>
          <a:lstStyle/>
          <a:p>
            <a:r>
              <a:rPr lang="de-DE" dirty="0">
                <a:latin typeface="SF Pro Display" panose="00000500000000000000" pitchFamily="2" charset="0"/>
                <a:ea typeface="SF Pro Display" panose="00000500000000000000" pitchFamily="2" charset="0"/>
              </a:rPr>
              <a:t>User</a:t>
            </a:r>
          </a:p>
        </p:txBody>
      </p:sp>
      <p:sp>
        <p:nvSpPr>
          <p:cNvPr id="19" name="TextBox 18">
            <a:extLst>
              <a:ext uri="{FF2B5EF4-FFF2-40B4-BE49-F238E27FC236}">
                <a16:creationId xmlns:a16="http://schemas.microsoft.com/office/drawing/2014/main" id="{40959721-AE89-4304-B1D5-6944CF2771FD}"/>
              </a:ext>
            </a:extLst>
          </p:cNvPr>
          <p:cNvSpPr txBox="1"/>
          <p:nvPr/>
        </p:nvSpPr>
        <p:spPr>
          <a:xfrm>
            <a:off x="4203758" y="1205131"/>
            <a:ext cx="915780" cy="369332"/>
          </a:xfrm>
          <a:prstGeom prst="rect">
            <a:avLst/>
          </a:prstGeom>
          <a:noFill/>
        </p:spPr>
        <p:txBody>
          <a:bodyPr wrap="square" rtlCol="0">
            <a:spAutoFit/>
          </a:bodyPr>
          <a:lstStyle/>
          <a:p>
            <a:r>
              <a:rPr lang="de-DE" dirty="0">
                <a:latin typeface="SF Pro Display" panose="00000500000000000000" pitchFamily="2" charset="0"/>
                <a:ea typeface="SF Pro Display" panose="00000500000000000000" pitchFamily="2" charset="0"/>
              </a:rPr>
              <a:t>Coach</a:t>
            </a:r>
          </a:p>
        </p:txBody>
      </p:sp>
      <p:pic>
        <p:nvPicPr>
          <p:cNvPr id="20" name="Grafik 36">
            <a:extLst>
              <a:ext uri="{FF2B5EF4-FFF2-40B4-BE49-F238E27FC236}">
                <a16:creationId xmlns:a16="http://schemas.microsoft.com/office/drawing/2014/main" id="{0D2F9ADA-5D62-4F7A-A4EA-40150FA7EBFA}"/>
              </a:ext>
            </a:extLst>
          </p:cNvPr>
          <p:cNvPicPr>
            <a:picLocks noChangeAspect="1"/>
          </p:cNvPicPr>
          <p:nvPr/>
        </p:nvPicPr>
        <p:blipFill rotWithShape="1">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rcRect l="39928"/>
          <a:stretch/>
        </p:blipFill>
        <p:spPr>
          <a:xfrm>
            <a:off x="5293936" y="2012673"/>
            <a:ext cx="444747" cy="326754"/>
          </a:xfrm>
          <a:prstGeom prst="rect">
            <a:avLst/>
          </a:prstGeom>
        </p:spPr>
      </p:pic>
      <p:pic>
        <p:nvPicPr>
          <p:cNvPr id="21" name="Grafik 47">
            <a:extLst>
              <a:ext uri="{FF2B5EF4-FFF2-40B4-BE49-F238E27FC236}">
                <a16:creationId xmlns:a16="http://schemas.microsoft.com/office/drawing/2014/main" id="{B198108E-7C27-44FA-BF02-70E569AC2587}"/>
              </a:ext>
            </a:extLst>
          </p:cNvPr>
          <p:cNvPicPr>
            <a:picLocks noChangeAspect="1"/>
          </p:cNvPicPr>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5130777" y="2067132"/>
            <a:ext cx="164334" cy="217836"/>
          </a:xfrm>
          <a:prstGeom prst="rect">
            <a:avLst/>
          </a:prstGeom>
        </p:spPr>
      </p:pic>
      <p:sp>
        <p:nvSpPr>
          <p:cNvPr id="22" name="TextBox 21">
            <a:extLst>
              <a:ext uri="{FF2B5EF4-FFF2-40B4-BE49-F238E27FC236}">
                <a16:creationId xmlns:a16="http://schemas.microsoft.com/office/drawing/2014/main" id="{90E656AE-83BC-40DA-BB91-2D482C901B67}"/>
              </a:ext>
            </a:extLst>
          </p:cNvPr>
          <p:cNvSpPr txBox="1"/>
          <p:nvPr/>
        </p:nvSpPr>
        <p:spPr>
          <a:xfrm>
            <a:off x="2899130" y="2496048"/>
            <a:ext cx="1869920" cy="369332"/>
          </a:xfrm>
          <a:prstGeom prst="rect">
            <a:avLst/>
          </a:prstGeom>
          <a:noFill/>
        </p:spPr>
        <p:txBody>
          <a:bodyPr wrap="square" rtlCol="0">
            <a:spAutoFit/>
          </a:bodyPr>
          <a:lstStyle/>
          <a:p>
            <a:r>
              <a:rPr lang="de-DE" dirty="0">
                <a:latin typeface="SF Pro Display" panose="00000500000000000000" pitchFamily="2" charset="0"/>
                <a:ea typeface="SF Pro Display" panose="00000500000000000000" pitchFamily="2" charset="0"/>
              </a:rPr>
              <a:t>STRAFFR APP</a:t>
            </a:r>
          </a:p>
        </p:txBody>
      </p:sp>
      <p:sp>
        <p:nvSpPr>
          <p:cNvPr id="24" name="Rectangle: Rounded Corners 23">
            <a:extLst>
              <a:ext uri="{FF2B5EF4-FFF2-40B4-BE49-F238E27FC236}">
                <a16:creationId xmlns:a16="http://schemas.microsoft.com/office/drawing/2014/main" id="{7B72DEEB-7F30-4435-A395-B16B79AF4B47}"/>
              </a:ext>
            </a:extLst>
          </p:cNvPr>
          <p:cNvSpPr/>
          <p:nvPr/>
        </p:nvSpPr>
        <p:spPr>
          <a:xfrm>
            <a:off x="1365973" y="4210420"/>
            <a:ext cx="4633473" cy="2154869"/>
          </a:xfrm>
          <a:prstGeom prst="roundRect">
            <a:avLst/>
          </a:prstGeom>
          <a:solidFill>
            <a:srgbClr val="FABB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latin typeface="SF Pro Display" panose="00000500000000000000" pitchFamily="2" charset="0"/>
                <a:ea typeface="SF Pro Display" panose="00000500000000000000" pitchFamily="2" charset="0"/>
                <a:cs typeface="Calibri"/>
              </a:rPr>
              <a:t>Google Cloud Plattform</a:t>
            </a:r>
          </a:p>
          <a:p>
            <a:pPr algn="ctr"/>
            <a:endParaRPr lang="de-DE" sz="1200" dirty="0">
              <a:latin typeface="SF Pro Display" panose="00000500000000000000" pitchFamily="2" charset="0"/>
              <a:ea typeface="SF Pro Display" panose="00000500000000000000" pitchFamily="2" charset="0"/>
              <a:cs typeface="Calibri"/>
            </a:endParaRPr>
          </a:p>
          <a:p>
            <a:pPr algn="ctr"/>
            <a:endParaRPr lang="de-DE" sz="1200" dirty="0">
              <a:latin typeface="SF Pro Display" panose="00000500000000000000" pitchFamily="2" charset="0"/>
              <a:ea typeface="SF Pro Display" panose="00000500000000000000" pitchFamily="2" charset="0"/>
              <a:cs typeface="Calibri"/>
            </a:endParaRPr>
          </a:p>
          <a:p>
            <a:pPr algn="ctr"/>
            <a:endParaRPr lang="de-DE" sz="1200" dirty="0">
              <a:latin typeface="SF Pro Display" panose="00000500000000000000" pitchFamily="2" charset="0"/>
              <a:ea typeface="SF Pro Display" panose="00000500000000000000" pitchFamily="2" charset="0"/>
              <a:cs typeface="Calibri"/>
            </a:endParaRPr>
          </a:p>
          <a:p>
            <a:pPr algn="ctr"/>
            <a:endParaRPr lang="de-DE" sz="1200" dirty="0">
              <a:latin typeface="SF Pro Display" panose="00000500000000000000" pitchFamily="2" charset="0"/>
              <a:ea typeface="SF Pro Display" panose="00000500000000000000" pitchFamily="2" charset="0"/>
              <a:cs typeface="Calibri"/>
            </a:endParaRPr>
          </a:p>
          <a:p>
            <a:pPr algn="ctr"/>
            <a:endParaRPr lang="de-DE" sz="1200" dirty="0">
              <a:latin typeface="SF Pro Display" panose="00000500000000000000" pitchFamily="2" charset="0"/>
              <a:ea typeface="SF Pro Display" panose="00000500000000000000" pitchFamily="2" charset="0"/>
              <a:cs typeface="Calibri"/>
            </a:endParaRPr>
          </a:p>
          <a:p>
            <a:pPr algn="ctr"/>
            <a:endParaRPr lang="de-DE" sz="1200" dirty="0">
              <a:latin typeface="SF Pro Display" panose="00000500000000000000" pitchFamily="2" charset="0"/>
              <a:ea typeface="SF Pro Display" panose="00000500000000000000" pitchFamily="2" charset="0"/>
              <a:cs typeface="Calibri"/>
            </a:endParaRPr>
          </a:p>
          <a:p>
            <a:pPr algn="ctr"/>
            <a:endParaRPr lang="de-DE" sz="1200" dirty="0">
              <a:latin typeface="SF Pro Display" panose="00000500000000000000" pitchFamily="2" charset="0"/>
              <a:ea typeface="SF Pro Display" panose="00000500000000000000" pitchFamily="2" charset="0"/>
              <a:cs typeface="Calibri"/>
            </a:endParaRPr>
          </a:p>
          <a:p>
            <a:pPr algn="ctr"/>
            <a:endParaRPr lang="de-DE" sz="1200" dirty="0">
              <a:latin typeface="SF Pro Display" panose="00000500000000000000" pitchFamily="2" charset="0"/>
              <a:ea typeface="SF Pro Display" panose="00000500000000000000" pitchFamily="2" charset="0"/>
              <a:cs typeface="Calibri"/>
            </a:endParaRPr>
          </a:p>
          <a:p>
            <a:pPr algn="ctr"/>
            <a:endParaRPr lang="en-US" sz="1200" dirty="0">
              <a:latin typeface="SF Pro Display" panose="00000500000000000000" pitchFamily="2" charset="0"/>
              <a:ea typeface="SF Pro Display" panose="00000500000000000000" pitchFamily="2" charset="0"/>
              <a:cs typeface="Calibri"/>
            </a:endParaRPr>
          </a:p>
        </p:txBody>
      </p:sp>
      <p:pic>
        <p:nvPicPr>
          <p:cNvPr id="1026" name="Picture 2">
            <a:extLst>
              <a:ext uri="{FF2B5EF4-FFF2-40B4-BE49-F238E27FC236}">
                <a16:creationId xmlns:a16="http://schemas.microsoft.com/office/drawing/2014/main" id="{B4433AF7-BBC9-44EA-BAFB-A4A57E083BCB}"/>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1887" b="96698" l="2101" r="95798">
                        <a14:foregroundMark x1="87395" y1="35377" x2="55462" y2="6604"/>
                        <a14:foregroundMark x1="55462" y1="6604" x2="21429" y2="34434"/>
                        <a14:foregroundMark x1="21429" y1="34434" x2="25630" y2="80660"/>
                        <a14:foregroundMark x1="25630" y1="80660" x2="69328" y2="97642"/>
                        <a14:foregroundMark x1="69328" y1="97642" x2="91597" y2="61792"/>
                        <a14:foregroundMark x1="91597" y1="61792" x2="67227" y2="14623"/>
                        <a14:foregroundMark x1="21008" y1="30189" x2="2521" y2="46226"/>
                        <a14:foregroundMark x1="30252" y1="8491" x2="43697" y2="2830"/>
                        <a14:foregroundMark x1="96218" y1="47642" x2="83613" y2="74528"/>
                        <a14:foregroundMark x1="67227" y1="91509" x2="53782" y2="96698"/>
                        <a14:foregroundMark x1="48319" y1="36792" x2="78571" y2="29717"/>
                        <a14:foregroundMark x1="59664" y1="48113" x2="58403" y2="30189"/>
                        <a14:foregroundMark x1="50840" y1="32547" x2="38235" y2="41981"/>
                        <a14:foregroundMark x1="42017" y1="36792" x2="84874" y2="50472"/>
                        <a14:foregroundMark x1="84874" y1="50472" x2="61345" y2="45283"/>
                        <a14:foregroundMark x1="65966" y1="43868" x2="29832" y2="26415"/>
                        <a14:foregroundMark x1="29832" y1="26415" x2="50000" y2="71698"/>
                        <a14:foregroundMark x1="50000" y1="71698" x2="47479" y2="62264"/>
                        <a14:foregroundMark x1="64706" y1="58019" x2="56303" y2="54717"/>
                        <a14:foregroundMark x1="49580" y1="45283" x2="46218" y2="57547"/>
                        <a14:foregroundMark x1="62605" y1="50472" x2="47479" y2="52358"/>
                        <a14:foregroundMark x1="54622" y1="50472" x2="48319" y2="55189"/>
                        <a14:foregroundMark x1="44538" y1="56132" x2="43697" y2="52358"/>
                        <a14:foregroundMark x1="36555" y1="57547" x2="41176" y2="56604"/>
                        <a14:foregroundMark x1="44538" y1="49528" x2="41176" y2="53302"/>
                        <a14:foregroundMark x1="57143" y1="64623" x2="54622" y2="58962"/>
                        <a14:foregroundMark x1="60924" y1="63679" x2="53361" y2="66509"/>
                        <a14:foregroundMark x1="57143" y1="58962" x2="53782" y2="62264"/>
                      </a14:backgroundRemoval>
                    </a14:imgEffect>
                  </a14:imgLayer>
                </a14:imgProps>
              </a:ext>
              <a:ext uri="{28A0092B-C50C-407E-A947-70E740481C1C}">
                <a14:useLocalDpi xmlns:a14="http://schemas.microsoft.com/office/drawing/2010/main" val="0"/>
              </a:ext>
            </a:extLst>
          </a:blip>
          <a:srcRect/>
          <a:stretch>
            <a:fillRect/>
          </a:stretch>
        </p:blipFill>
        <p:spPr bwMode="auto">
          <a:xfrm>
            <a:off x="1671591" y="4824677"/>
            <a:ext cx="1039699" cy="9261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997BDDD-5741-4AB7-8D61-2559C68CB01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96689" y="4824677"/>
            <a:ext cx="1055132" cy="95313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oogle Storage - Wikipedia">
            <a:extLst>
              <a:ext uri="{FF2B5EF4-FFF2-40B4-BE49-F238E27FC236}">
                <a16:creationId xmlns:a16="http://schemas.microsoft.com/office/drawing/2014/main" id="{CC6BFACD-A9DB-40F4-9A76-F46F1000E83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58401" y="4742486"/>
            <a:ext cx="1109086" cy="1109086"/>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0498EDEC-BF28-46A4-B9F5-3D014CBCE892}"/>
              </a:ext>
            </a:extLst>
          </p:cNvPr>
          <p:cNvSpPr txBox="1"/>
          <p:nvPr/>
        </p:nvSpPr>
        <p:spPr>
          <a:xfrm>
            <a:off x="3818729" y="3655367"/>
            <a:ext cx="1869920" cy="369332"/>
          </a:xfrm>
          <a:prstGeom prst="rect">
            <a:avLst/>
          </a:prstGeom>
          <a:noFill/>
        </p:spPr>
        <p:txBody>
          <a:bodyPr wrap="square" rtlCol="0">
            <a:spAutoFit/>
          </a:bodyPr>
          <a:lstStyle/>
          <a:p>
            <a:r>
              <a:rPr lang="de-DE" dirty="0">
                <a:latin typeface="SF Pro Display" panose="00000500000000000000" pitchFamily="2" charset="0"/>
                <a:ea typeface="SF Pro Display" panose="00000500000000000000" pitchFamily="2" charset="0"/>
              </a:rPr>
              <a:t>API</a:t>
            </a:r>
          </a:p>
        </p:txBody>
      </p:sp>
      <p:sp>
        <p:nvSpPr>
          <p:cNvPr id="30" name="Arrow: Up-Down 29">
            <a:extLst>
              <a:ext uri="{FF2B5EF4-FFF2-40B4-BE49-F238E27FC236}">
                <a16:creationId xmlns:a16="http://schemas.microsoft.com/office/drawing/2014/main" id="{BE69805F-29A8-4A0C-8E12-92A6E1EA7128}"/>
              </a:ext>
            </a:extLst>
          </p:cNvPr>
          <p:cNvSpPr/>
          <p:nvPr/>
        </p:nvSpPr>
        <p:spPr>
          <a:xfrm>
            <a:off x="3583701" y="3420325"/>
            <a:ext cx="201290" cy="781420"/>
          </a:xfrm>
          <a:prstGeom prst="upDownArrow">
            <a:avLst/>
          </a:prstGeom>
          <a:noFill/>
          <a:ln>
            <a:solidFill>
              <a:srgbClr val="3C7C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63F32F24-D460-4198-8B38-481887C9538E}"/>
              </a:ext>
            </a:extLst>
          </p:cNvPr>
          <p:cNvSpPr txBox="1"/>
          <p:nvPr/>
        </p:nvSpPr>
        <p:spPr>
          <a:xfrm>
            <a:off x="1671591" y="5889016"/>
            <a:ext cx="1171424" cy="261610"/>
          </a:xfrm>
          <a:prstGeom prst="rect">
            <a:avLst/>
          </a:prstGeom>
          <a:noFill/>
        </p:spPr>
        <p:txBody>
          <a:bodyPr wrap="square" rtlCol="0">
            <a:spAutoFit/>
          </a:bodyPr>
          <a:lstStyle/>
          <a:p>
            <a:r>
              <a:rPr lang="de-DE" sz="1100" dirty="0">
                <a:solidFill>
                  <a:schemeClr val="bg1"/>
                </a:solidFill>
              </a:rPr>
              <a:t>Cloud Firestore</a:t>
            </a:r>
            <a:endParaRPr lang="en-US" sz="1100" dirty="0">
              <a:solidFill>
                <a:schemeClr val="bg1"/>
              </a:solidFill>
            </a:endParaRPr>
          </a:p>
        </p:txBody>
      </p:sp>
      <p:sp>
        <p:nvSpPr>
          <p:cNvPr id="36" name="TextBox 35">
            <a:extLst>
              <a:ext uri="{FF2B5EF4-FFF2-40B4-BE49-F238E27FC236}">
                <a16:creationId xmlns:a16="http://schemas.microsoft.com/office/drawing/2014/main" id="{9624CA47-F8A3-4083-A3E6-C832B9691B80}"/>
              </a:ext>
            </a:extLst>
          </p:cNvPr>
          <p:cNvSpPr txBox="1"/>
          <p:nvPr/>
        </p:nvSpPr>
        <p:spPr>
          <a:xfrm>
            <a:off x="3196689" y="5889016"/>
            <a:ext cx="1171424" cy="261610"/>
          </a:xfrm>
          <a:prstGeom prst="rect">
            <a:avLst/>
          </a:prstGeom>
          <a:noFill/>
        </p:spPr>
        <p:txBody>
          <a:bodyPr wrap="square" rtlCol="0">
            <a:spAutoFit/>
          </a:bodyPr>
          <a:lstStyle/>
          <a:p>
            <a:r>
              <a:rPr lang="de-DE" sz="1100" dirty="0">
                <a:solidFill>
                  <a:schemeClr val="bg1"/>
                </a:solidFill>
              </a:rPr>
              <a:t>Cloud Functions</a:t>
            </a:r>
            <a:endParaRPr lang="en-US" sz="1100" dirty="0">
              <a:solidFill>
                <a:schemeClr val="bg1"/>
              </a:solidFill>
            </a:endParaRPr>
          </a:p>
        </p:txBody>
      </p:sp>
      <p:sp>
        <p:nvSpPr>
          <p:cNvPr id="37" name="TextBox 36">
            <a:extLst>
              <a:ext uri="{FF2B5EF4-FFF2-40B4-BE49-F238E27FC236}">
                <a16:creationId xmlns:a16="http://schemas.microsoft.com/office/drawing/2014/main" id="{CA60A47B-0D89-49A9-81F1-B59774907032}"/>
              </a:ext>
            </a:extLst>
          </p:cNvPr>
          <p:cNvSpPr txBox="1"/>
          <p:nvPr/>
        </p:nvSpPr>
        <p:spPr>
          <a:xfrm>
            <a:off x="4627232" y="5908551"/>
            <a:ext cx="1171424" cy="261610"/>
          </a:xfrm>
          <a:prstGeom prst="rect">
            <a:avLst/>
          </a:prstGeom>
          <a:noFill/>
        </p:spPr>
        <p:txBody>
          <a:bodyPr wrap="square" rtlCol="0">
            <a:spAutoFit/>
          </a:bodyPr>
          <a:lstStyle/>
          <a:p>
            <a:r>
              <a:rPr lang="de-DE" sz="1100" dirty="0">
                <a:solidFill>
                  <a:schemeClr val="bg1"/>
                </a:solidFill>
              </a:rPr>
              <a:t>Cloud Storage</a:t>
            </a:r>
            <a:endParaRPr lang="en-US" sz="1100" dirty="0">
              <a:solidFill>
                <a:schemeClr val="bg1"/>
              </a:solidFill>
            </a:endParaRPr>
          </a:p>
        </p:txBody>
      </p:sp>
      <p:sp>
        <p:nvSpPr>
          <p:cNvPr id="32" name="Rectangle: Rounded Corners 31">
            <a:extLst>
              <a:ext uri="{FF2B5EF4-FFF2-40B4-BE49-F238E27FC236}">
                <a16:creationId xmlns:a16="http://schemas.microsoft.com/office/drawing/2014/main" id="{BE72AB0A-F82C-4CF7-B432-95D3A57A5265}"/>
              </a:ext>
            </a:extLst>
          </p:cNvPr>
          <p:cNvSpPr/>
          <p:nvPr/>
        </p:nvSpPr>
        <p:spPr>
          <a:xfrm>
            <a:off x="6812607" y="2397997"/>
            <a:ext cx="4353022" cy="3967292"/>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descr="Continuous Real-Time Data Integration to Google BigQuery">
            <a:extLst>
              <a:ext uri="{FF2B5EF4-FFF2-40B4-BE49-F238E27FC236}">
                <a16:creationId xmlns:a16="http://schemas.microsoft.com/office/drawing/2014/main" id="{AA3BD06E-A137-4A63-BA9A-45B59D4F3DA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852059" y="2909144"/>
            <a:ext cx="898231" cy="898231"/>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340ACC0F-5005-409F-8A43-0F03968832DD}"/>
              </a:ext>
            </a:extLst>
          </p:cNvPr>
          <p:cNvSpPr txBox="1"/>
          <p:nvPr/>
        </p:nvSpPr>
        <p:spPr>
          <a:xfrm>
            <a:off x="8037843" y="2458719"/>
            <a:ext cx="1993487" cy="369332"/>
          </a:xfrm>
          <a:prstGeom prst="rect">
            <a:avLst/>
          </a:prstGeom>
          <a:noFill/>
        </p:spPr>
        <p:txBody>
          <a:bodyPr wrap="square" rtlCol="0">
            <a:spAutoFit/>
          </a:bodyPr>
          <a:lstStyle/>
          <a:p>
            <a:r>
              <a:rPr lang="de-DE" dirty="0">
                <a:solidFill>
                  <a:schemeClr val="bg1"/>
                </a:solidFill>
                <a:latin typeface="SF Pro Display" panose="00000500000000000000" pitchFamily="2" charset="0"/>
                <a:ea typeface="SF Pro Display" panose="00000500000000000000" pitchFamily="2" charset="0"/>
              </a:rPr>
              <a:t>Data Analytics</a:t>
            </a:r>
          </a:p>
        </p:txBody>
      </p:sp>
      <p:pic>
        <p:nvPicPr>
          <p:cNvPr id="1034" name="Picture 10" descr="R Interface to Google CloudML">
            <a:extLst>
              <a:ext uri="{FF2B5EF4-FFF2-40B4-BE49-F238E27FC236}">
                <a16:creationId xmlns:a16="http://schemas.microsoft.com/office/drawing/2014/main" id="{2577B48F-DAF1-4141-829E-267BF6B4CA3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852060" y="4100863"/>
            <a:ext cx="898231" cy="89823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 Test Pub/Sub with the Functions Framework and Pub/Sub Emulator 🔧">
            <a:extLst>
              <a:ext uri="{FF2B5EF4-FFF2-40B4-BE49-F238E27FC236}">
                <a16:creationId xmlns:a16="http://schemas.microsoft.com/office/drawing/2014/main" id="{E8D90CF6-79C4-4695-9BD2-0CA669C5A61D}"/>
              </a:ext>
            </a:extLst>
          </p:cNvPr>
          <p:cNvPicPr>
            <a:picLocks noChangeAspect="1" noChangeArrowheads="1"/>
          </p:cNvPicPr>
          <p:nvPr/>
        </p:nvPicPr>
        <p:blipFill>
          <a:blip r:embed="rId19">
            <a:extLst>
              <a:ext uri="{BEBA8EAE-BF5A-486C-A8C5-ECC9F3942E4B}">
                <a14:imgProps xmlns:a14="http://schemas.microsoft.com/office/drawing/2010/main">
                  <a14:imgLayer r:embed="rId20">
                    <a14:imgEffect>
                      <a14:backgroundRemoval t="4206" b="95639" l="5978" r="95245">
                        <a14:foregroundMark x1="10054" y1="47664" x2="10326" y2="56386"/>
                        <a14:foregroundMark x1="10326" y1="56386" x2="16440" y2="59813"/>
                        <a14:foregroundMark x1="16440" y1="59813" x2="16440" y2="59813"/>
                        <a14:foregroundMark x1="30571" y1="10125" x2="65625" y2="8879"/>
                        <a14:foregroundMark x1="65625" y1="8879" x2="69973" y2="9034"/>
                        <a14:foregroundMark x1="73505" y1="9657" x2="67935" y2="20405"/>
                        <a14:foregroundMark x1="67935" y1="20405" x2="69837" y2="28505"/>
                        <a14:foregroundMark x1="69837" y1="28505" x2="76223" y2="32087"/>
                        <a14:foregroundMark x1="76223" y1="32087" x2="83152" y2="31620"/>
                        <a14:foregroundMark x1="83152" y1="31620" x2="83016" y2="31620"/>
                        <a14:foregroundMark x1="70380" y1="11994" x2="76630" y2="8100"/>
                        <a14:foregroundMark x1="80134" y1="7555" x2="84647" y2="6854"/>
                        <a14:foregroundMark x1="78431" y1="7820" x2="80126" y2="7557"/>
                        <a14:foregroundMark x1="76630" y1="8100" x2="78252" y2="7848"/>
                        <a14:foregroundMark x1="84647" y1="6854" x2="92255" y2="9346"/>
                        <a14:foregroundMark x1="92255" y1="9346" x2="95380" y2="16511"/>
                        <a14:foregroundMark x1="95380" y1="16511" x2="94022" y2="19315"/>
                        <a14:foregroundMark x1="79511" y1="9268" x2="80163" y2="5763"/>
                        <a14:foregroundMark x1="78397" y1="15265" x2="78993" y2="12056"/>
                        <a14:foregroundMark x1="80163" y1="5763" x2="85326" y2="4361"/>
                        <a14:foregroundMark x1="65217" y1="94860" x2="29774" y2="95746"/>
                        <a14:foregroundMark x1="5978" y1="49377" x2="6386" y2="52648"/>
                        <a14:foregroundMark x1="50951" y1="28349" x2="41848" y2="41277"/>
                        <a14:foregroundMark x1="41848" y1="41277" x2="51359" y2="30685"/>
                        <a14:foregroundMark x1="51359" y1="30685" x2="50408" y2="40343"/>
                        <a14:foregroundMark x1="31114" y1="40966" x2="37092" y2="41433"/>
                        <a14:foregroundMark x1="37636" y1="59190" x2="34103" y2="64174"/>
                        <a14:foregroundMark x1="48913" y1="47819" x2="54891" y2="50467"/>
                        <a14:foregroundMark x1="63315" y1="37072" x2="64674" y2="44704"/>
                        <a14:foregroundMark x1="56929" y1="55607" x2="64946" y2="57477"/>
                        <a14:foregroundMark x1="64946" y1="57477" x2="64402" y2="60280"/>
                        <a14:foregroundMark x1="63995" y1="61838" x2="63995" y2="61838"/>
                        <a14:foregroundMark x1="60326" y1="58723" x2="56114" y2="56075"/>
                        <a14:foregroundMark x1="49592" y1="51246" x2="46739" y2="43769"/>
                        <a14:foregroundMark x1="46739" y1="43769" x2="47011" y2="43146"/>
                        <a14:foregroundMark x1="48370" y1="40966" x2="48370" y2="40966"/>
                        <a14:foregroundMark x1="48370" y1="36449" x2="48777" y2="44548"/>
                        <a14:foregroundMark x1="48777" y1="44548" x2="47554" y2="48910"/>
                        <a14:foregroundMark x1="47690" y1="50779" x2="51630" y2="52648"/>
                        <a14:foregroundMark x1="46875" y1="53894" x2="42391" y2="46885"/>
                        <a14:foregroundMark x1="42391" y1="46885" x2="42663" y2="46573"/>
                        <a14:foregroundMark x1="44158" y1="46573" x2="47690" y2="57788"/>
                        <a14:foregroundMark x1="37228" y1="57788" x2="30571" y2="61526"/>
                        <a14:foregroundMark x1="30571" y1="61526" x2="36821" y2="63084"/>
                        <a14:foregroundMark x1="41712" y1="56231" x2="34918" y2="57477"/>
                        <a14:foregroundMark x1="47554" y1="61526" x2="50000" y2="69315"/>
                        <a14:foregroundMark x1="50000" y1="69315" x2="54076" y2="75389"/>
                        <a14:foregroundMark x1="47147" y1="70249" x2="41440" y2="69470"/>
                        <a14:foregroundMark x1="50679" y1="69003" x2="51766" y2="73988"/>
                        <a14:backgroundMark x1="27989" y1="96573" x2="27989" y2="96573"/>
                        <a14:backgroundMark x1="27989" y1="96262" x2="27989" y2="96262"/>
                        <a14:backgroundMark x1="27853" y1="95950" x2="27853" y2="95950"/>
                        <a14:backgroundMark x1="29076" y1="96417" x2="27038" y2="95483"/>
                        <a14:backgroundMark x1="29755" y1="96885" x2="27989" y2="96106"/>
                        <a14:backgroundMark x1="30299" y1="96885" x2="29076" y2="96417"/>
                        <a14:backgroundMark x1="78940" y1="11682" x2="78668" y2="11059"/>
                        <a14:backgroundMark x1="80027" y1="10903" x2="78804" y2="10903"/>
                        <a14:backgroundMark x1="80027" y1="11682" x2="78668" y2="11215"/>
                        <a14:backgroundMark x1="79348" y1="11526" x2="79076" y2="12305"/>
                        <a14:backgroundMark x1="79755" y1="10592" x2="79076" y2="9969"/>
                        <a14:backgroundMark x1="80707" y1="10903" x2="79484" y2="10125"/>
                        <a14:backgroundMark x1="79620" y1="10125" x2="79620" y2="9657"/>
                        <a14:backgroundMark x1="79076" y1="10592" x2="79348" y2="9969"/>
                        <a14:backgroundMark x1="79620" y1="11838" x2="78940" y2="11838"/>
                      </a14:backgroundRemoval>
                    </a14:imgEffect>
                  </a14:imgLayer>
                </a14:imgProps>
              </a:ext>
              <a:ext uri="{28A0092B-C50C-407E-A947-70E740481C1C}">
                <a14:useLocalDpi xmlns:a14="http://schemas.microsoft.com/office/drawing/2010/main" val="0"/>
              </a:ext>
            </a:extLst>
          </a:blip>
          <a:srcRect/>
          <a:stretch>
            <a:fillRect/>
          </a:stretch>
        </p:blipFill>
        <p:spPr bwMode="auto">
          <a:xfrm>
            <a:off x="9776325" y="5234989"/>
            <a:ext cx="1049702" cy="915637"/>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C49D5325-0552-47FE-A34C-6EA6B199A842}"/>
              </a:ext>
            </a:extLst>
          </p:cNvPr>
          <p:cNvSpPr txBox="1"/>
          <p:nvPr/>
        </p:nvSpPr>
        <p:spPr>
          <a:xfrm>
            <a:off x="7513228" y="3124187"/>
            <a:ext cx="1993487" cy="276999"/>
          </a:xfrm>
          <a:prstGeom prst="rect">
            <a:avLst/>
          </a:prstGeom>
          <a:noFill/>
        </p:spPr>
        <p:txBody>
          <a:bodyPr wrap="square" rtlCol="0">
            <a:spAutoFit/>
          </a:bodyPr>
          <a:lstStyle/>
          <a:p>
            <a:r>
              <a:rPr lang="de-DE" sz="1200" dirty="0">
                <a:solidFill>
                  <a:schemeClr val="bg1"/>
                </a:solidFill>
                <a:latin typeface="SF Pro Display" panose="00000500000000000000" pitchFamily="2" charset="0"/>
                <a:ea typeface="SF Pro Display" panose="00000500000000000000" pitchFamily="2" charset="0"/>
              </a:rPr>
              <a:t>Big Data Analytics</a:t>
            </a:r>
          </a:p>
        </p:txBody>
      </p:sp>
      <p:sp>
        <p:nvSpPr>
          <p:cNvPr id="44" name="TextBox 43">
            <a:extLst>
              <a:ext uri="{FF2B5EF4-FFF2-40B4-BE49-F238E27FC236}">
                <a16:creationId xmlns:a16="http://schemas.microsoft.com/office/drawing/2014/main" id="{8B0DD756-4919-437C-B451-D7FD57CE3016}"/>
              </a:ext>
            </a:extLst>
          </p:cNvPr>
          <p:cNvSpPr txBox="1"/>
          <p:nvPr/>
        </p:nvSpPr>
        <p:spPr>
          <a:xfrm>
            <a:off x="7513228" y="4328738"/>
            <a:ext cx="2430872" cy="276999"/>
          </a:xfrm>
          <a:prstGeom prst="rect">
            <a:avLst/>
          </a:prstGeom>
          <a:noFill/>
        </p:spPr>
        <p:txBody>
          <a:bodyPr wrap="square" rtlCol="0">
            <a:spAutoFit/>
          </a:bodyPr>
          <a:lstStyle/>
          <a:p>
            <a:r>
              <a:rPr lang="de-DE" sz="1200" dirty="0">
                <a:solidFill>
                  <a:schemeClr val="bg1"/>
                </a:solidFill>
                <a:latin typeface="SF Pro Display" panose="00000500000000000000" pitchFamily="2" charset="0"/>
                <a:ea typeface="SF Pro Display" panose="00000500000000000000" pitchFamily="2" charset="0"/>
              </a:rPr>
              <a:t>Machine Learning &amp; AI</a:t>
            </a:r>
          </a:p>
        </p:txBody>
      </p:sp>
      <p:sp>
        <p:nvSpPr>
          <p:cNvPr id="45" name="TextBox 44">
            <a:extLst>
              <a:ext uri="{FF2B5EF4-FFF2-40B4-BE49-F238E27FC236}">
                <a16:creationId xmlns:a16="http://schemas.microsoft.com/office/drawing/2014/main" id="{8AC979F5-1B88-4208-BF73-11BA6612EE9D}"/>
              </a:ext>
            </a:extLst>
          </p:cNvPr>
          <p:cNvSpPr txBox="1"/>
          <p:nvPr/>
        </p:nvSpPr>
        <p:spPr>
          <a:xfrm>
            <a:off x="7513228" y="5463371"/>
            <a:ext cx="2430872" cy="276999"/>
          </a:xfrm>
          <a:prstGeom prst="rect">
            <a:avLst/>
          </a:prstGeom>
          <a:noFill/>
        </p:spPr>
        <p:txBody>
          <a:bodyPr wrap="square" rtlCol="0">
            <a:spAutoFit/>
          </a:bodyPr>
          <a:lstStyle/>
          <a:p>
            <a:r>
              <a:rPr lang="de-DE" sz="1200" dirty="0">
                <a:solidFill>
                  <a:schemeClr val="bg1"/>
                </a:solidFill>
                <a:latin typeface="SF Pro Display" panose="00000500000000000000" pitchFamily="2" charset="0"/>
                <a:ea typeface="SF Pro Display" panose="00000500000000000000" pitchFamily="2" charset="0"/>
              </a:rPr>
              <a:t>Integrate with other services</a:t>
            </a:r>
          </a:p>
        </p:txBody>
      </p:sp>
      <p:sp>
        <p:nvSpPr>
          <p:cNvPr id="46" name="Arrow: Up-Down 45">
            <a:extLst>
              <a:ext uri="{FF2B5EF4-FFF2-40B4-BE49-F238E27FC236}">
                <a16:creationId xmlns:a16="http://schemas.microsoft.com/office/drawing/2014/main" id="{EDE942C6-2726-491A-A764-9B20692B0721}"/>
              </a:ext>
            </a:extLst>
          </p:cNvPr>
          <p:cNvSpPr/>
          <p:nvPr/>
        </p:nvSpPr>
        <p:spPr>
          <a:xfrm rot="5400000">
            <a:off x="6305381" y="4850911"/>
            <a:ext cx="201290" cy="781420"/>
          </a:xfrm>
          <a:prstGeom prst="upDownArrow">
            <a:avLst/>
          </a:prstGeom>
          <a:noFill/>
          <a:ln>
            <a:solidFill>
              <a:srgbClr val="3C7C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656F4C19-ADFA-4C88-A63A-8B7745868F29}"/>
              </a:ext>
            </a:extLst>
          </p:cNvPr>
          <p:cNvSpPr txBox="1"/>
          <p:nvPr/>
        </p:nvSpPr>
        <p:spPr>
          <a:xfrm>
            <a:off x="9944100" y="3747700"/>
            <a:ext cx="1993487" cy="276999"/>
          </a:xfrm>
          <a:prstGeom prst="rect">
            <a:avLst/>
          </a:prstGeom>
          <a:noFill/>
        </p:spPr>
        <p:txBody>
          <a:bodyPr wrap="square" rtlCol="0">
            <a:spAutoFit/>
          </a:bodyPr>
          <a:lstStyle/>
          <a:p>
            <a:r>
              <a:rPr lang="de-DE" sz="1200" dirty="0">
                <a:solidFill>
                  <a:schemeClr val="bg1"/>
                </a:solidFill>
                <a:latin typeface="SF Pro Display" panose="00000500000000000000" pitchFamily="2" charset="0"/>
                <a:ea typeface="SF Pro Display" panose="00000500000000000000" pitchFamily="2" charset="0"/>
              </a:rPr>
              <a:t>BigQuery</a:t>
            </a:r>
          </a:p>
        </p:txBody>
      </p:sp>
      <p:sp>
        <p:nvSpPr>
          <p:cNvPr id="48" name="TextBox 47">
            <a:extLst>
              <a:ext uri="{FF2B5EF4-FFF2-40B4-BE49-F238E27FC236}">
                <a16:creationId xmlns:a16="http://schemas.microsoft.com/office/drawing/2014/main" id="{AC0EA5CD-3587-426D-91A1-9875ABD4DE5C}"/>
              </a:ext>
            </a:extLst>
          </p:cNvPr>
          <p:cNvSpPr txBox="1"/>
          <p:nvPr/>
        </p:nvSpPr>
        <p:spPr>
          <a:xfrm>
            <a:off x="9753546" y="4916325"/>
            <a:ext cx="1993487" cy="276999"/>
          </a:xfrm>
          <a:prstGeom prst="rect">
            <a:avLst/>
          </a:prstGeom>
          <a:noFill/>
        </p:spPr>
        <p:txBody>
          <a:bodyPr wrap="square" rtlCol="0">
            <a:spAutoFit/>
          </a:bodyPr>
          <a:lstStyle/>
          <a:p>
            <a:r>
              <a:rPr lang="de-DE" sz="1200" dirty="0">
                <a:solidFill>
                  <a:schemeClr val="bg1"/>
                </a:solidFill>
                <a:latin typeface="SF Pro Display" panose="00000500000000000000" pitchFamily="2" charset="0"/>
                <a:ea typeface="SF Pro Display" panose="00000500000000000000" pitchFamily="2" charset="0"/>
              </a:rPr>
              <a:t>Cloud ML Engine</a:t>
            </a:r>
          </a:p>
        </p:txBody>
      </p:sp>
      <p:sp>
        <p:nvSpPr>
          <p:cNvPr id="49" name="TextBox 48">
            <a:extLst>
              <a:ext uri="{FF2B5EF4-FFF2-40B4-BE49-F238E27FC236}">
                <a16:creationId xmlns:a16="http://schemas.microsoft.com/office/drawing/2014/main" id="{458CB297-8514-4392-AD95-17EB77961F11}"/>
              </a:ext>
            </a:extLst>
          </p:cNvPr>
          <p:cNvSpPr txBox="1"/>
          <p:nvPr/>
        </p:nvSpPr>
        <p:spPr>
          <a:xfrm>
            <a:off x="9753546" y="6084950"/>
            <a:ext cx="1993487" cy="276999"/>
          </a:xfrm>
          <a:prstGeom prst="rect">
            <a:avLst/>
          </a:prstGeom>
          <a:noFill/>
        </p:spPr>
        <p:txBody>
          <a:bodyPr wrap="square" rtlCol="0">
            <a:spAutoFit/>
          </a:bodyPr>
          <a:lstStyle/>
          <a:p>
            <a:r>
              <a:rPr lang="de-DE" sz="1200" dirty="0">
                <a:solidFill>
                  <a:schemeClr val="bg1"/>
                </a:solidFill>
                <a:latin typeface="SF Pro Display" panose="00000500000000000000" pitchFamily="2" charset="0"/>
                <a:ea typeface="SF Pro Display" panose="00000500000000000000" pitchFamily="2" charset="0"/>
              </a:rPr>
              <a:t>Cloud Pub/Sub</a:t>
            </a:r>
          </a:p>
        </p:txBody>
      </p:sp>
      <p:cxnSp>
        <p:nvCxnSpPr>
          <p:cNvPr id="35" name="Connector: Elbow 34">
            <a:extLst>
              <a:ext uri="{FF2B5EF4-FFF2-40B4-BE49-F238E27FC236}">
                <a16:creationId xmlns:a16="http://schemas.microsoft.com/office/drawing/2014/main" id="{DC619C6F-3DF0-479F-AE68-1FA9566A567A}"/>
              </a:ext>
            </a:extLst>
          </p:cNvPr>
          <p:cNvCxnSpPr>
            <a:cxnSpLocks/>
            <a:stCxn id="46" idx="0"/>
            <a:endCxn id="43" idx="1"/>
          </p:cNvCxnSpPr>
          <p:nvPr/>
        </p:nvCxnSpPr>
        <p:spPr>
          <a:xfrm flipV="1">
            <a:off x="6796736" y="3262687"/>
            <a:ext cx="716492" cy="197893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FD1B16B2-876D-4BC2-A6CB-92CCBD0365D8}"/>
              </a:ext>
            </a:extLst>
          </p:cNvPr>
          <p:cNvCxnSpPr>
            <a:cxnSpLocks/>
            <a:stCxn id="46" idx="0"/>
            <a:endCxn id="44" idx="1"/>
          </p:cNvCxnSpPr>
          <p:nvPr/>
        </p:nvCxnSpPr>
        <p:spPr>
          <a:xfrm flipV="1">
            <a:off x="6796736" y="4467238"/>
            <a:ext cx="716492" cy="77438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5051ADCB-9870-4CB7-B132-6ABD2119ECBE}"/>
              </a:ext>
            </a:extLst>
          </p:cNvPr>
          <p:cNvCxnSpPr>
            <a:cxnSpLocks/>
            <a:stCxn id="46" idx="0"/>
            <a:endCxn id="45" idx="1"/>
          </p:cNvCxnSpPr>
          <p:nvPr/>
        </p:nvCxnSpPr>
        <p:spPr>
          <a:xfrm>
            <a:off x="6796736" y="5241621"/>
            <a:ext cx="716492" cy="36025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368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60BF14D-19CD-452C-A70E-30129F8016E4}"/>
              </a:ext>
            </a:extLst>
          </p:cNvPr>
          <p:cNvSpPr/>
          <p:nvPr/>
        </p:nvSpPr>
        <p:spPr>
          <a:xfrm>
            <a:off x="1398757" y="818586"/>
            <a:ext cx="2219452" cy="1963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latin typeface="SF Pro Display"/>
                <a:ea typeface="SF Pro Display" panose="00000500000000000000" pitchFamily="2" charset="0"/>
              </a:rPr>
              <a:t>User A</a:t>
            </a:r>
          </a:p>
          <a:p>
            <a:pPr marL="285750" indent="-285750" algn="ctr">
              <a:buFontTx/>
              <a:buChar char="-"/>
            </a:pPr>
            <a:r>
              <a:rPr lang="de-DE" sz="1050" dirty="0">
                <a:latin typeface="SF Pro Display"/>
                <a:ea typeface="SF Pro Display" panose="00000500000000000000" pitchFamily="2" charset="0"/>
              </a:rPr>
              <a:t>uid: Integer</a:t>
            </a:r>
          </a:p>
          <a:p>
            <a:pPr marL="285750" indent="-285750" algn="ctr">
              <a:buFontTx/>
              <a:buChar char="-"/>
            </a:pPr>
            <a:r>
              <a:rPr lang="de-DE" sz="1050" dirty="0">
                <a:latin typeface="SF Pro Display"/>
                <a:ea typeface="SF Pro Display" panose="00000500000000000000" pitchFamily="2" charset="0"/>
              </a:rPr>
              <a:t>Name: Text string</a:t>
            </a:r>
            <a:endParaRPr lang="de-DE" dirty="0"/>
          </a:p>
          <a:p>
            <a:pPr marL="285750" indent="-285750" algn="ctr">
              <a:buFontTx/>
              <a:buChar char="-"/>
            </a:pPr>
            <a:r>
              <a:rPr lang="en-US" sz="1050" dirty="0">
                <a:latin typeface="SF Pro Display"/>
                <a:ea typeface="SF Pro Display" panose="00000500000000000000" pitchFamily="2" charset="0"/>
              </a:rPr>
              <a:t>Age: Integer</a:t>
            </a:r>
          </a:p>
          <a:p>
            <a:pPr marL="285750" indent="-285750" algn="ctr">
              <a:buFontTx/>
              <a:buChar char="-"/>
            </a:pPr>
            <a:r>
              <a:rPr lang="en-US" sz="1050" dirty="0">
                <a:latin typeface="SF Pro Display"/>
                <a:ea typeface="SF Pro Display" panose="00000500000000000000" pitchFamily="2" charset="0"/>
              </a:rPr>
              <a:t>Height: Floating-point number </a:t>
            </a:r>
          </a:p>
          <a:p>
            <a:pPr marL="285750" indent="-285750" algn="ctr">
              <a:buFontTx/>
              <a:buChar char="-"/>
            </a:pPr>
            <a:r>
              <a:rPr lang="en-US" sz="1050" dirty="0">
                <a:latin typeface="SF Pro Display"/>
                <a:ea typeface="SF Pro Display" panose="00000500000000000000" pitchFamily="2" charset="0"/>
              </a:rPr>
              <a:t>Weight: Floating-point number</a:t>
            </a:r>
          </a:p>
          <a:p>
            <a:pPr marL="285750" indent="-285750" algn="ctr">
              <a:buFontTx/>
              <a:buChar char="-"/>
            </a:pPr>
            <a:r>
              <a:rPr lang="en-US" sz="1050" dirty="0">
                <a:latin typeface="SF Pro Display"/>
                <a:ea typeface="SF Pro Display" panose="00000500000000000000" pitchFamily="2" charset="0"/>
              </a:rPr>
              <a:t>Image: Image</a:t>
            </a:r>
          </a:p>
          <a:p>
            <a:pPr marL="285750" indent="-285750" algn="ctr">
              <a:buFontTx/>
              <a:buChar char="-"/>
            </a:pPr>
            <a:r>
              <a:rPr lang="en-US" sz="1050" dirty="0">
                <a:latin typeface="SF Pro Display"/>
                <a:ea typeface="SF Pro Display" panose="00000500000000000000" pitchFamily="2" charset="0"/>
              </a:rPr>
              <a:t>Fitness goal: Text string</a:t>
            </a:r>
          </a:p>
          <a:p>
            <a:pPr marL="285750" indent="-285750" algn="ctr">
              <a:buFontTx/>
              <a:buChar char="-"/>
            </a:pPr>
            <a:r>
              <a:rPr lang="en-US" sz="1050" dirty="0">
                <a:latin typeface="SF Pro Display"/>
                <a:ea typeface="SF Pro Display" panose="00000500000000000000" pitchFamily="2" charset="0"/>
              </a:rPr>
              <a:t>Fitness level: Integer</a:t>
            </a:r>
          </a:p>
          <a:p>
            <a:pPr marL="285750" indent="-285750" algn="ctr">
              <a:buFontTx/>
              <a:buChar char="-"/>
            </a:pPr>
            <a:endParaRPr lang="en-US" sz="1050" dirty="0">
              <a:latin typeface="SF Pro Display" panose="00000500000000000000" pitchFamily="2" charset="0"/>
              <a:ea typeface="SF Pro Display" panose="00000500000000000000" pitchFamily="2" charset="0"/>
            </a:endParaRPr>
          </a:p>
        </p:txBody>
      </p:sp>
      <p:sp>
        <p:nvSpPr>
          <p:cNvPr id="5" name="Rectangle: Rounded Corners 4">
            <a:extLst>
              <a:ext uri="{FF2B5EF4-FFF2-40B4-BE49-F238E27FC236}">
                <a16:creationId xmlns:a16="http://schemas.microsoft.com/office/drawing/2014/main" id="{6C86AE2A-435F-45BD-B714-A45BDD913167}"/>
              </a:ext>
            </a:extLst>
          </p:cNvPr>
          <p:cNvSpPr/>
          <p:nvPr/>
        </p:nvSpPr>
        <p:spPr>
          <a:xfrm>
            <a:off x="1013524" y="3158133"/>
            <a:ext cx="1420307" cy="1963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buFontTx/>
              <a:buChar char="-"/>
            </a:pPr>
            <a:endParaRPr lang="en-US" sz="1000">
              <a:latin typeface="SF Pro Display" panose="00000500000000000000" pitchFamily="2" charset="0"/>
              <a:ea typeface="SF Pro Display" panose="00000500000000000000" pitchFamily="2" charset="0"/>
            </a:endParaRPr>
          </a:p>
          <a:p>
            <a:pPr algn="ctr"/>
            <a:r>
              <a:rPr lang="de-DE" sz="1600" dirty="0">
                <a:latin typeface="SF Pro Display"/>
                <a:ea typeface="SF Pro Display" panose="00000500000000000000" pitchFamily="2" charset="0"/>
              </a:rPr>
              <a:t> WO Data</a:t>
            </a:r>
          </a:p>
          <a:p>
            <a:pPr marL="171450" indent="-171450" algn="ctr">
              <a:buFontTx/>
              <a:buChar char="-"/>
            </a:pPr>
            <a:r>
              <a:rPr lang="de-DE" sz="1000" dirty="0">
                <a:latin typeface="SF Pro Display"/>
                <a:ea typeface="SF Pro Display" panose="00000500000000000000" pitchFamily="2" charset="0"/>
              </a:rPr>
              <a:t>WO ID: Integer</a:t>
            </a:r>
          </a:p>
          <a:p>
            <a:pPr marL="171450" indent="-171450" algn="ctr">
              <a:buFontTx/>
              <a:buChar char="-"/>
            </a:pPr>
            <a:r>
              <a:rPr lang="de-DE" sz="1000" dirty="0" err="1">
                <a:latin typeface="SF Pro Display"/>
                <a:ea typeface="SF Pro Display" panose="00000500000000000000" pitchFamily="2" charset="0"/>
              </a:rPr>
              <a:t>Timestamp</a:t>
            </a:r>
            <a:r>
              <a:rPr lang="de-DE" sz="1000" dirty="0">
                <a:latin typeface="SF Pro Display"/>
                <a:ea typeface="SF Pro Display" panose="00000500000000000000" pitchFamily="2" charset="0"/>
              </a:rPr>
              <a:t>: Floating-point </a:t>
            </a:r>
            <a:r>
              <a:rPr lang="de-DE" sz="1000" dirty="0" err="1">
                <a:latin typeface="SF Pro Display"/>
                <a:ea typeface="SF Pro Display" panose="00000500000000000000" pitchFamily="2" charset="0"/>
              </a:rPr>
              <a:t>number</a:t>
            </a:r>
          </a:p>
          <a:p>
            <a:pPr marL="171450" indent="-171450" algn="ctr">
              <a:buFontTx/>
              <a:buChar char="-"/>
            </a:pPr>
            <a:r>
              <a:rPr lang="de-DE" sz="1000" dirty="0">
                <a:latin typeface="SF Pro Display"/>
                <a:ea typeface="SF Pro Display" panose="00000500000000000000" pitchFamily="2" charset="0"/>
              </a:rPr>
              <a:t>TUT: Floating-point </a:t>
            </a:r>
            <a:r>
              <a:rPr lang="de-DE" sz="1000" dirty="0" err="1">
                <a:latin typeface="SF Pro Display"/>
                <a:ea typeface="SF Pro Display" panose="00000500000000000000" pitchFamily="2" charset="0"/>
              </a:rPr>
              <a:t>number</a:t>
            </a:r>
          </a:p>
          <a:p>
            <a:pPr marL="171450" indent="-171450" algn="ctr">
              <a:buChar char="-"/>
            </a:pPr>
            <a:r>
              <a:rPr lang="de-DE" sz="1000" dirty="0" err="1">
                <a:latin typeface="SF Pro Display"/>
                <a:ea typeface="SF Pro Display" panose="00000500000000000000" pitchFamily="2" charset="0"/>
              </a:rPr>
              <a:t>Conc</a:t>
            </a:r>
            <a:r>
              <a:rPr lang="de-DE" sz="1000" dirty="0">
                <a:latin typeface="SF Pro Display"/>
                <a:ea typeface="SF Pro Display" panose="00000500000000000000" pitchFamily="2" charset="0"/>
              </a:rPr>
              <a:t>/</a:t>
            </a:r>
            <a:r>
              <a:rPr lang="de-DE" sz="1000" dirty="0" err="1">
                <a:latin typeface="SF Pro Display"/>
                <a:ea typeface="SF Pro Display" panose="00000500000000000000" pitchFamily="2" charset="0"/>
              </a:rPr>
              <a:t>Exc</a:t>
            </a:r>
            <a:r>
              <a:rPr lang="de-DE" sz="1000" dirty="0">
                <a:latin typeface="SF Pro Display"/>
                <a:ea typeface="SF Pro Display" panose="00000500000000000000" pitchFamily="2" charset="0"/>
              </a:rPr>
              <a:t>: Integer</a:t>
            </a:r>
            <a:endParaRPr lang="de-DE" dirty="0" err="1">
              <a:cs typeface="Calibri" panose="020F0502020204030204"/>
            </a:endParaRPr>
          </a:p>
          <a:p>
            <a:pPr marL="171450" indent="-171450" algn="ctr">
              <a:buFontTx/>
              <a:buChar char="-"/>
            </a:pPr>
            <a:r>
              <a:rPr lang="de-DE" sz="1000" dirty="0">
                <a:latin typeface="SF Pro Display"/>
                <a:ea typeface="SF Pro Display" panose="00000500000000000000" pitchFamily="2" charset="0"/>
              </a:rPr>
              <a:t>Reps: Integer</a:t>
            </a:r>
          </a:p>
          <a:p>
            <a:pPr marL="171450" indent="-171450" algn="ctr">
              <a:buFontTx/>
              <a:buChar char="-"/>
            </a:pPr>
            <a:r>
              <a:rPr lang="de-DE" sz="1000" dirty="0">
                <a:latin typeface="SF Pro Display"/>
                <a:ea typeface="SF Pro Display" panose="00000500000000000000" pitchFamily="2" charset="0"/>
              </a:rPr>
              <a:t>Speed: Integer</a:t>
            </a:r>
            <a:endParaRPr lang="en-US" sz="1000" dirty="0">
              <a:latin typeface="SF Pro Display"/>
              <a:ea typeface="SF Pro Display" panose="00000500000000000000" pitchFamily="2" charset="0"/>
            </a:endParaRPr>
          </a:p>
          <a:p>
            <a:pPr marL="171450" indent="-171450" algn="ctr">
              <a:buFontTx/>
              <a:buChar char="-"/>
            </a:pPr>
            <a:endParaRPr lang="de-DE" sz="1000">
              <a:latin typeface="SF Pro Display" panose="00000500000000000000" pitchFamily="2" charset="0"/>
              <a:ea typeface="SF Pro Display" panose="00000500000000000000" pitchFamily="2" charset="0"/>
            </a:endParaRPr>
          </a:p>
        </p:txBody>
      </p:sp>
      <p:sp>
        <p:nvSpPr>
          <p:cNvPr id="6" name="Rectangle: Rounded Corners 5">
            <a:extLst>
              <a:ext uri="{FF2B5EF4-FFF2-40B4-BE49-F238E27FC236}">
                <a16:creationId xmlns:a16="http://schemas.microsoft.com/office/drawing/2014/main" id="{EA090BCD-2F5B-467B-A943-C310A9027521}"/>
              </a:ext>
            </a:extLst>
          </p:cNvPr>
          <p:cNvSpPr/>
          <p:nvPr/>
        </p:nvSpPr>
        <p:spPr>
          <a:xfrm>
            <a:off x="7028339" y="1370135"/>
            <a:ext cx="2199412" cy="2225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latin typeface="SF Pro Display"/>
                <a:ea typeface="SF Pro Display" panose="00000500000000000000" pitchFamily="2" charset="0"/>
              </a:rPr>
              <a:t>Coach A</a:t>
            </a:r>
            <a:endParaRPr lang="de-DE" sz="1050">
              <a:latin typeface="SF Pro Display" panose="00000500000000000000" pitchFamily="2" charset="0"/>
              <a:ea typeface="SF Pro Display" panose="00000500000000000000" pitchFamily="2" charset="0"/>
            </a:endParaRPr>
          </a:p>
          <a:p>
            <a:pPr marL="285750" indent="-285750" algn="ctr">
              <a:buFontTx/>
              <a:buChar char="-"/>
            </a:pPr>
            <a:r>
              <a:rPr lang="de-DE" sz="1050">
                <a:latin typeface="SF Pro Display"/>
                <a:ea typeface="SF Pro Display" panose="00000500000000000000" pitchFamily="2" charset="0"/>
              </a:rPr>
              <a:t>uid: Integer</a:t>
            </a:r>
          </a:p>
          <a:p>
            <a:pPr marL="285750" indent="-285750" algn="ctr">
              <a:buFontTx/>
              <a:buChar char="-"/>
            </a:pPr>
            <a:r>
              <a:rPr lang="de-DE" sz="1050">
                <a:latin typeface="SF Pro Display"/>
                <a:ea typeface="SF Pro Display" panose="00000500000000000000" pitchFamily="2" charset="0"/>
              </a:rPr>
              <a:t>Name: Text string</a:t>
            </a:r>
          </a:p>
          <a:p>
            <a:pPr marL="285750" indent="-285750" algn="ctr">
              <a:buFontTx/>
              <a:buChar char="-"/>
            </a:pPr>
            <a:r>
              <a:rPr lang="en-US" sz="1050">
                <a:latin typeface="SF Pro Display"/>
                <a:ea typeface="SF Pro Display" panose="00000500000000000000" pitchFamily="2" charset="0"/>
              </a:rPr>
              <a:t>Age: Integer</a:t>
            </a:r>
          </a:p>
          <a:p>
            <a:pPr marL="285750" indent="-285750" algn="ctr">
              <a:buFontTx/>
              <a:buChar char="-"/>
            </a:pPr>
            <a:r>
              <a:rPr lang="en-US" sz="1050">
                <a:latin typeface="SF Pro Display"/>
                <a:ea typeface="SF Pro Display" panose="00000500000000000000" pitchFamily="2" charset="0"/>
              </a:rPr>
              <a:t>Height : Floating-point number</a:t>
            </a:r>
          </a:p>
          <a:p>
            <a:pPr marL="285750" indent="-285750" algn="ctr">
              <a:buFontTx/>
              <a:buChar char="-"/>
            </a:pPr>
            <a:r>
              <a:rPr lang="en-US" sz="1050">
                <a:latin typeface="SF Pro Display"/>
                <a:ea typeface="SF Pro Display" panose="00000500000000000000" pitchFamily="2" charset="0"/>
              </a:rPr>
              <a:t>Weight: Floating-point number</a:t>
            </a:r>
          </a:p>
          <a:p>
            <a:pPr marL="285750" indent="-285750" algn="ctr">
              <a:buFontTx/>
              <a:buChar char="-"/>
            </a:pPr>
            <a:r>
              <a:rPr lang="en-US" sz="1050">
                <a:latin typeface="SF Pro Display"/>
                <a:ea typeface="SF Pro Display" panose="00000500000000000000" pitchFamily="2" charset="0"/>
              </a:rPr>
              <a:t>Image: Image</a:t>
            </a:r>
          </a:p>
          <a:p>
            <a:pPr marL="285750" indent="-285750" algn="ctr">
              <a:buFontTx/>
              <a:buChar char="-"/>
            </a:pPr>
            <a:r>
              <a:rPr lang="en-US" sz="1050">
                <a:latin typeface="SF Pro Display"/>
                <a:ea typeface="SF Pro Display" panose="00000500000000000000" pitchFamily="2" charset="0"/>
              </a:rPr>
              <a:t>Company:  Text string</a:t>
            </a:r>
          </a:p>
          <a:p>
            <a:pPr marL="285750" indent="-285750" algn="ctr">
              <a:buFontTx/>
              <a:buChar char="-"/>
            </a:pPr>
            <a:r>
              <a:rPr lang="en-US" sz="1050">
                <a:latin typeface="SF Pro Display"/>
                <a:ea typeface="SF Pro Display" panose="00000500000000000000" pitchFamily="2" charset="0"/>
              </a:rPr>
              <a:t>Education/Experience: Text string</a:t>
            </a:r>
          </a:p>
          <a:p>
            <a:pPr algn="ctr"/>
            <a:endParaRPr lang="en-US">
              <a:latin typeface="SF Pro Display" panose="00000500000000000000" pitchFamily="2" charset="0"/>
              <a:ea typeface="SF Pro Display" panose="00000500000000000000" pitchFamily="2" charset="0"/>
            </a:endParaRPr>
          </a:p>
        </p:txBody>
      </p:sp>
      <p:sp>
        <p:nvSpPr>
          <p:cNvPr id="7" name="Rectangle: Rounded Corners 6">
            <a:extLst>
              <a:ext uri="{FF2B5EF4-FFF2-40B4-BE49-F238E27FC236}">
                <a16:creationId xmlns:a16="http://schemas.microsoft.com/office/drawing/2014/main" id="{8D45B226-F942-4901-8FEF-C41984F16C58}"/>
              </a:ext>
            </a:extLst>
          </p:cNvPr>
          <p:cNvSpPr/>
          <p:nvPr/>
        </p:nvSpPr>
        <p:spPr>
          <a:xfrm>
            <a:off x="2544667" y="3158133"/>
            <a:ext cx="1495918" cy="1963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err="1">
                <a:latin typeface="SF Pro Display"/>
                <a:ea typeface="SF Pro Display" panose="00000500000000000000" pitchFamily="2" charset="0"/>
              </a:rPr>
              <a:t>Stats</a:t>
            </a:r>
            <a:endParaRPr lang="en-US" sz="1600">
              <a:latin typeface="SF Pro Display"/>
              <a:ea typeface="SF Pro Display" panose="00000500000000000000" pitchFamily="2" charset="0"/>
            </a:endParaRPr>
          </a:p>
          <a:p>
            <a:pPr algn="ctr"/>
            <a:r>
              <a:rPr lang="de-DE" sz="1600">
                <a:latin typeface="SF Pro Display"/>
                <a:ea typeface="SF Pro Display" panose="00000500000000000000" pitchFamily="2" charset="0"/>
              </a:rPr>
              <a:t>- Graph: Image</a:t>
            </a:r>
          </a:p>
        </p:txBody>
      </p:sp>
      <p:sp>
        <p:nvSpPr>
          <p:cNvPr id="8" name="Rectangle: Rounded Corners 7">
            <a:extLst>
              <a:ext uri="{FF2B5EF4-FFF2-40B4-BE49-F238E27FC236}">
                <a16:creationId xmlns:a16="http://schemas.microsoft.com/office/drawing/2014/main" id="{93AC0B5A-D3A8-4D46-B66D-BEE5B45453A6}"/>
              </a:ext>
            </a:extLst>
          </p:cNvPr>
          <p:cNvSpPr/>
          <p:nvPr/>
        </p:nvSpPr>
        <p:spPr>
          <a:xfrm>
            <a:off x="4151420" y="3158133"/>
            <a:ext cx="1194955" cy="1963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a:latin typeface="SF Pro Display"/>
                <a:ea typeface="SF Pro Display" panose="00000500000000000000" pitchFamily="2" charset="0"/>
              </a:rPr>
              <a:t>Achievements/ Batches: -Graph: Image</a:t>
            </a:r>
            <a:endParaRPr lang="en-US" sz="1600">
              <a:latin typeface="SF Pro Display"/>
              <a:ea typeface="SF Pro Display" panose="00000500000000000000" pitchFamily="2" charset="0"/>
            </a:endParaRPr>
          </a:p>
          <a:p>
            <a:pPr algn="ctr"/>
            <a:endParaRPr lang="en-US" sz="1600">
              <a:latin typeface="SF Pro Display" panose="00000500000000000000" pitchFamily="2" charset="0"/>
              <a:ea typeface="SF Pro Display" panose="00000500000000000000" pitchFamily="2" charset="0"/>
            </a:endParaRPr>
          </a:p>
        </p:txBody>
      </p:sp>
      <p:sp>
        <p:nvSpPr>
          <p:cNvPr id="9" name="Rectangle: Rounded Corners 8">
            <a:extLst>
              <a:ext uri="{FF2B5EF4-FFF2-40B4-BE49-F238E27FC236}">
                <a16:creationId xmlns:a16="http://schemas.microsoft.com/office/drawing/2014/main" id="{875F6E68-0420-47E4-89AF-78F939926AFB}"/>
              </a:ext>
            </a:extLst>
          </p:cNvPr>
          <p:cNvSpPr/>
          <p:nvPr/>
        </p:nvSpPr>
        <p:spPr>
          <a:xfrm>
            <a:off x="6596010" y="3967863"/>
            <a:ext cx="1627284" cy="27258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a:latin typeface="SF Pro Display"/>
              <a:ea typeface="SF Pro Display" panose="00000500000000000000" pitchFamily="2" charset="0"/>
            </a:endParaRPr>
          </a:p>
          <a:p>
            <a:pPr algn="ctr"/>
            <a:endParaRPr lang="de-DE" sz="1600">
              <a:latin typeface="SF Pro Display"/>
              <a:ea typeface="SF Pro Display" panose="00000500000000000000" pitchFamily="2" charset="0"/>
            </a:endParaRPr>
          </a:p>
          <a:p>
            <a:pPr algn="ctr"/>
            <a:r>
              <a:rPr lang="de-DE" sz="1600">
                <a:latin typeface="SF Pro Display"/>
                <a:ea typeface="SF Pro Display" panose="00000500000000000000" pitchFamily="2" charset="0"/>
              </a:rPr>
              <a:t>User A</a:t>
            </a:r>
            <a:endParaRPr lang="de-DE">
              <a:cs typeface="Calibri"/>
            </a:endParaRPr>
          </a:p>
          <a:p>
            <a:pPr marL="285750" indent="-285750" algn="ctr">
              <a:buFontTx/>
              <a:buChar char="-"/>
            </a:pPr>
            <a:r>
              <a:rPr lang="de-DE" sz="1050">
                <a:latin typeface="SF Pro Display"/>
                <a:ea typeface="SF Pro Display" panose="00000500000000000000" pitchFamily="2" charset="0"/>
              </a:rPr>
              <a:t>uid: Integer</a:t>
            </a:r>
          </a:p>
          <a:p>
            <a:pPr marL="285750" indent="-285750" algn="ctr">
              <a:buFontTx/>
              <a:buChar char="-"/>
            </a:pPr>
            <a:r>
              <a:rPr lang="de-DE" sz="1050">
                <a:latin typeface="SF Pro Display"/>
                <a:ea typeface="SF Pro Display" panose="00000500000000000000" pitchFamily="2" charset="0"/>
              </a:rPr>
              <a:t>Name: Text string</a:t>
            </a:r>
          </a:p>
          <a:p>
            <a:pPr marL="285750" indent="-285750" algn="ctr">
              <a:buFontTx/>
              <a:buChar char="-"/>
            </a:pPr>
            <a:r>
              <a:rPr lang="en-US" sz="1050">
                <a:latin typeface="SF Pro Display"/>
                <a:ea typeface="SF Pro Display" panose="00000500000000000000" pitchFamily="2" charset="0"/>
              </a:rPr>
              <a:t>Age: Integer</a:t>
            </a:r>
          </a:p>
          <a:p>
            <a:pPr marL="285750" indent="-285750" algn="ctr">
              <a:buFontTx/>
              <a:buChar char="-"/>
            </a:pPr>
            <a:r>
              <a:rPr lang="en-US" sz="1050">
                <a:latin typeface="SF Pro Display"/>
                <a:ea typeface="SF Pro Display" panose="00000500000000000000" pitchFamily="2" charset="0"/>
              </a:rPr>
              <a:t>Height : Floating-point number</a:t>
            </a:r>
          </a:p>
          <a:p>
            <a:pPr marL="285750" indent="-285750" algn="ctr">
              <a:buFontTx/>
              <a:buChar char="-"/>
            </a:pPr>
            <a:r>
              <a:rPr lang="en-US" sz="1050">
                <a:latin typeface="SF Pro Display"/>
                <a:ea typeface="SF Pro Display" panose="00000500000000000000" pitchFamily="2" charset="0"/>
              </a:rPr>
              <a:t>Weight: Floating-point number</a:t>
            </a:r>
          </a:p>
          <a:p>
            <a:pPr marL="285750" indent="-285750" algn="ctr">
              <a:buFontTx/>
              <a:buChar char="-"/>
            </a:pPr>
            <a:r>
              <a:rPr lang="en-US" sz="1050">
                <a:latin typeface="SF Pro Display"/>
                <a:ea typeface="SF Pro Display" panose="00000500000000000000" pitchFamily="2" charset="0"/>
              </a:rPr>
              <a:t>Image: Image</a:t>
            </a:r>
          </a:p>
          <a:p>
            <a:pPr marL="285750" indent="-285750" algn="ctr">
              <a:buFontTx/>
              <a:buChar char="-"/>
            </a:pPr>
            <a:r>
              <a:rPr lang="en-US" sz="1050">
                <a:latin typeface="SF Pro Display"/>
                <a:ea typeface="SF Pro Display" panose="00000500000000000000" pitchFamily="2" charset="0"/>
              </a:rPr>
              <a:t>Fitness goal: Text string</a:t>
            </a:r>
          </a:p>
          <a:p>
            <a:pPr marL="285750" indent="-285750" algn="ctr">
              <a:buFontTx/>
              <a:buChar char="-"/>
            </a:pPr>
            <a:r>
              <a:rPr lang="en-US" sz="1050">
                <a:latin typeface="SF Pro Display"/>
                <a:ea typeface="SF Pro Display" panose="00000500000000000000" pitchFamily="2" charset="0"/>
              </a:rPr>
              <a:t>Fitness level: Integer</a:t>
            </a:r>
          </a:p>
          <a:p>
            <a:pPr algn="ctr"/>
            <a:endParaRPr lang="de-DE" sz="1600">
              <a:latin typeface="SF Pro Display" panose="00000500000000000000" pitchFamily="2" charset="0"/>
              <a:ea typeface="SF Pro Display" panose="00000500000000000000" pitchFamily="2" charset="0"/>
            </a:endParaRPr>
          </a:p>
          <a:p>
            <a:pPr algn="ctr"/>
            <a:endParaRPr lang="en-US" sz="1600">
              <a:latin typeface="SF Pro Display" panose="00000500000000000000" pitchFamily="2" charset="0"/>
              <a:ea typeface="SF Pro Display" panose="00000500000000000000" pitchFamily="2" charset="0"/>
            </a:endParaRPr>
          </a:p>
        </p:txBody>
      </p:sp>
      <p:sp>
        <p:nvSpPr>
          <p:cNvPr id="10" name="Rectangle: Rounded Corners 9">
            <a:extLst>
              <a:ext uri="{FF2B5EF4-FFF2-40B4-BE49-F238E27FC236}">
                <a16:creationId xmlns:a16="http://schemas.microsoft.com/office/drawing/2014/main" id="{F1031D2E-2BDC-438B-B8B8-EA4A885523C8}"/>
              </a:ext>
            </a:extLst>
          </p:cNvPr>
          <p:cNvSpPr/>
          <p:nvPr/>
        </p:nvSpPr>
        <p:spPr>
          <a:xfrm>
            <a:off x="8334129" y="4229800"/>
            <a:ext cx="1194955" cy="23448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a:latin typeface="SF Pro Display"/>
                <a:ea typeface="SF Pro Display" panose="00000500000000000000" pitchFamily="2" charset="0"/>
              </a:rPr>
              <a:t>Customer B</a:t>
            </a:r>
          </a:p>
        </p:txBody>
      </p:sp>
      <p:sp>
        <p:nvSpPr>
          <p:cNvPr id="11" name="Rectangle: Rounded Corners 10">
            <a:extLst>
              <a:ext uri="{FF2B5EF4-FFF2-40B4-BE49-F238E27FC236}">
                <a16:creationId xmlns:a16="http://schemas.microsoft.com/office/drawing/2014/main" id="{9050A495-CDB6-4073-AF6E-0D3044E17097}"/>
              </a:ext>
            </a:extLst>
          </p:cNvPr>
          <p:cNvSpPr/>
          <p:nvPr/>
        </p:nvSpPr>
        <p:spPr>
          <a:xfrm>
            <a:off x="9639920" y="4229800"/>
            <a:ext cx="1194955" cy="23448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a:latin typeface="SF Pro Display"/>
                <a:ea typeface="SF Pro Display" panose="00000500000000000000" pitchFamily="2" charset="0"/>
              </a:rPr>
              <a:t>Customer C</a:t>
            </a:r>
          </a:p>
        </p:txBody>
      </p:sp>
      <p:cxnSp>
        <p:nvCxnSpPr>
          <p:cNvPr id="13" name="Connector: Elbow 12">
            <a:extLst>
              <a:ext uri="{FF2B5EF4-FFF2-40B4-BE49-F238E27FC236}">
                <a16:creationId xmlns:a16="http://schemas.microsoft.com/office/drawing/2014/main" id="{72E2EF1D-141B-4C9C-985A-8BBF334F01DF}"/>
              </a:ext>
            </a:extLst>
          </p:cNvPr>
          <p:cNvCxnSpPr>
            <a:cxnSpLocks/>
          </p:cNvCxnSpPr>
          <p:nvPr/>
        </p:nvCxnSpPr>
        <p:spPr>
          <a:xfrm rot="5400000">
            <a:off x="1830425" y="2655126"/>
            <a:ext cx="550719" cy="8054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88F50B95-1F45-4F8A-AC04-915661159755}"/>
              </a:ext>
            </a:extLst>
          </p:cNvPr>
          <p:cNvCxnSpPr>
            <a:cxnSpLocks/>
          </p:cNvCxnSpPr>
          <p:nvPr/>
        </p:nvCxnSpPr>
        <p:spPr>
          <a:xfrm rot="16200000" flipH="1">
            <a:off x="2614898" y="2676053"/>
            <a:ext cx="550719" cy="76354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E43AF4F2-7084-4F54-A0D6-F6BE90D2E942}"/>
              </a:ext>
            </a:extLst>
          </p:cNvPr>
          <p:cNvCxnSpPr>
            <a:cxnSpLocks/>
          </p:cNvCxnSpPr>
          <p:nvPr/>
        </p:nvCxnSpPr>
        <p:spPr>
          <a:xfrm rot="16200000" flipH="1">
            <a:off x="3343034" y="1947917"/>
            <a:ext cx="550719" cy="221982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1336E5A9-382D-4439-BD05-51356555E0BA}"/>
              </a:ext>
            </a:extLst>
          </p:cNvPr>
          <p:cNvCxnSpPr>
            <a:cxnSpLocks/>
            <a:stCxn id="6" idx="2"/>
            <a:endCxn id="9" idx="0"/>
          </p:cNvCxnSpPr>
          <p:nvPr/>
        </p:nvCxnSpPr>
        <p:spPr>
          <a:xfrm rot="5400000">
            <a:off x="7582895" y="3422712"/>
            <a:ext cx="371909" cy="71839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8AB0222D-7021-4CF2-AFD2-D34EFF9B5F5F}"/>
              </a:ext>
            </a:extLst>
          </p:cNvPr>
          <p:cNvCxnSpPr>
            <a:cxnSpLocks/>
            <a:stCxn id="6" idx="2"/>
            <a:endCxn id="10" idx="0"/>
          </p:cNvCxnSpPr>
          <p:nvPr/>
        </p:nvCxnSpPr>
        <p:spPr>
          <a:xfrm rot="16200000" flipH="1">
            <a:off x="8212903" y="3511096"/>
            <a:ext cx="633846" cy="80356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C11B052A-62EC-419C-A305-370E86F0F16E}"/>
              </a:ext>
            </a:extLst>
          </p:cNvPr>
          <p:cNvCxnSpPr>
            <a:cxnSpLocks/>
            <a:stCxn id="6" idx="2"/>
            <a:endCxn id="11" idx="0"/>
          </p:cNvCxnSpPr>
          <p:nvPr/>
        </p:nvCxnSpPr>
        <p:spPr>
          <a:xfrm rot="16200000" flipH="1">
            <a:off x="8865798" y="2858200"/>
            <a:ext cx="633846" cy="210935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BAECAC5-C921-4907-863D-3B7F47F7123D}"/>
              </a:ext>
            </a:extLst>
          </p:cNvPr>
          <p:cNvSpPr txBox="1"/>
          <p:nvPr/>
        </p:nvSpPr>
        <p:spPr>
          <a:xfrm>
            <a:off x="544445" y="299967"/>
            <a:ext cx="4816606" cy="523220"/>
          </a:xfrm>
          <a:prstGeom prst="rect">
            <a:avLst/>
          </a:prstGeom>
          <a:noFill/>
        </p:spPr>
        <p:txBody>
          <a:bodyPr wrap="square" rtlCol="0" anchor="t">
            <a:spAutoFit/>
          </a:bodyPr>
          <a:lstStyle/>
          <a:p>
            <a:r>
              <a:rPr lang="de-DE" sz="2800">
                <a:latin typeface="SF Pro Display"/>
                <a:ea typeface="SF Pro Display" panose="00000500000000000000" pitchFamily="2" charset="0"/>
              </a:rPr>
              <a:t>User Database (</a:t>
            </a:r>
            <a:r>
              <a:rPr lang="de-DE" sz="2800" err="1">
                <a:latin typeface="SF Pro Display"/>
                <a:ea typeface="SF Pro Display" panose="00000500000000000000" pitchFamily="2" charset="0"/>
              </a:rPr>
              <a:t>Modified</a:t>
            </a:r>
            <a:r>
              <a:rPr lang="de-DE" sz="2800">
                <a:latin typeface="SF Pro Display"/>
                <a:ea typeface="SF Pro Display" panose="00000500000000000000" pitchFamily="2" charset="0"/>
              </a:rPr>
              <a:t>)</a:t>
            </a:r>
            <a:endParaRPr lang="en-US" sz="2800">
              <a:latin typeface="SF Pro Display"/>
              <a:ea typeface="SF Pro Display" panose="00000500000000000000" pitchFamily="2" charset="0"/>
            </a:endParaRPr>
          </a:p>
        </p:txBody>
      </p:sp>
      <p:sp>
        <p:nvSpPr>
          <p:cNvPr id="38" name="Rectangle: Rounded Corners 37">
            <a:extLst>
              <a:ext uri="{FF2B5EF4-FFF2-40B4-BE49-F238E27FC236}">
                <a16:creationId xmlns:a16="http://schemas.microsoft.com/office/drawing/2014/main" id="{87CB5722-363F-4B3D-B69A-D0687906E847}"/>
              </a:ext>
            </a:extLst>
          </p:cNvPr>
          <p:cNvSpPr/>
          <p:nvPr/>
        </p:nvSpPr>
        <p:spPr>
          <a:xfrm>
            <a:off x="6195317" y="354041"/>
            <a:ext cx="5359034" cy="645640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BCCB04C2-76BA-4B95-B7DD-C6A5F0AD1131}"/>
              </a:ext>
            </a:extLst>
          </p:cNvPr>
          <p:cNvSpPr/>
          <p:nvPr/>
        </p:nvSpPr>
        <p:spPr>
          <a:xfrm>
            <a:off x="676461" y="5404078"/>
            <a:ext cx="2077800" cy="1405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latin typeface="SF Pro Display"/>
                <a:ea typeface="SF Pro Display" panose="00000500000000000000" pitchFamily="2" charset="0"/>
              </a:rPr>
              <a:t>Excercise</a:t>
            </a:r>
            <a:r>
              <a:rPr lang="de-DE" dirty="0">
                <a:latin typeface="SF Pro Display"/>
                <a:ea typeface="SF Pro Display" panose="00000500000000000000" pitchFamily="2" charset="0"/>
              </a:rPr>
              <a:t> 1-n</a:t>
            </a:r>
          </a:p>
          <a:p>
            <a:pPr marL="171450" indent="-171450" algn="ctr">
              <a:buFontTx/>
              <a:buChar char="-"/>
            </a:pPr>
            <a:r>
              <a:rPr lang="en-US" sz="1050" dirty="0" err="1">
                <a:latin typeface="SF Pro Display"/>
                <a:ea typeface="SF Pro Display" panose="00000500000000000000" pitchFamily="2" charset="0"/>
              </a:rPr>
              <a:t>ReferenceID</a:t>
            </a:r>
            <a:r>
              <a:rPr lang="en-US" sz="1050" dirty="0">
                <a:latin typeface="SF Pro Display"/>
                <a:ea typeface="SF Pro Display" panose="00000500000000000000" pitchFamily="2" charset="0"/>
              </a:rPr>
              <a:t> : reference</a:t>
            </a:r>
          </a:p>
          <a:p>
            <a:pPr marL="171450" indent="-171450" algn="ctr">
              <a:buFontTx/>
              <a:buChar char="-"/>
            </a:pPr>
            <a:r>
              <a:rPr lang="de-DE" sz="1050" dirty="0" err="1">
                <a:latin typeface="SF Pro Display"/>
                <a:ea typeface="SF Pro Display" panose="00000500000000000000" pitchFamily="2" charset="0"/>
              </a:rPr>
              <a:t>CoverPicID</a:t>
            </a:r>
            <a:r>
              <a:rPr lang="de-DE" sz="1050" dirty="0">
                <a:latin typeface="SF Pro Display"/>
                <a:ea typeface="SF Pro Display" panose="00000500000000000000" pitchFamily="2" charset="0"/>
              </a:rPr>
              <a:t> : </a:t>
            </a:r>
            <a:r>
              <a:rPr lang="de-DE" sz="1050" dirty="0" err="1">
                <a:latin typeface="SF Pro Display"/>
                <a:ea typeface="SF Pro Display" panose="00000500000000000000" pitchFamily="2" charset="0"/>
              </a:rPr>
              <a:t>reference</a:t>
            </a:r>
            <a:endParaRPr lang="de-DE" sz="1050" dirty="0">
              <a:latin typeface="SF Pro Display"/>
              <a:ea typeface="SF Pro Display" panose="00000500000000000000" pitchFamily="2" charset="0"/>
            </a:endParaRPr>
          </a:p>
          <a:p>
            <a:pPr marL="171450" indent="-171450" algn="ctr">
              <a:buFontTx/>
              <a:buChar char="-"/>
            </a:pPr>
            <a:r>
              <a:rPr lang="de-DE" sz="1050" dirty="0" err="1">
                <a:latin typeface="SF Pro Display"/>
                <a:ea typeface="SF Pro Display" panose="00000500000000000000" pitchFamily="2" charset="0"/>
              </a:rPr>
              <a:t>GifID</a:t>
            </a:r>
            <a:r>
              <a:rPr lang="de-DE" sz="1050" dirty="0">
                <a:latin typeface="SF Pro Display"/>
                <a:ea typeface="SF Pro Display" panose="00000500000000000000" pitchFamily="2" charset="0"/>
              </a:rPr>
              <a:t>: </a:t>
            </a:r>
            <a:r>
              <a:rPr lang="de-DE" sz="1050" dirty="0" err="1">
                <a:latin typeface="SF Pro Display"/>
                <a:ea typeface="SF Pro Display" panose="00000500000000000000" pitchFamily="2" charset="0"/>
              </a:rPr>
              <a:t>reference</a:t>
            </a:r>
            <a:endParaRPr lang="de-DE" sz="1050" dirty="0">
              <a:latin typeface="SF Pro Display"/>
              <a:ea typeface="SF Pro Display" panose="00000500000000000000" pitchFamily="2" charset="0"/>
            </a:endParaRPr>
          </a:p>
          <a:p>
            <a:pPr marL="171450" indent="-171450" algn="ctr">
              <a:buFontTx/>
              <a:buChar char="-"/>
            </a:pPr>
            <a:r>
              <a:rPr lang="de-DE" sz="1050" dirty="0">
                <a:latin typeface="SF Pro Display"/>
                <a:ea typeface="SF Pro Display" panose="00000500000000000000" pitchFamily="2" charset="0"/>
              </a:rPr>
              <a:t>Reps: </a:t>
            </a:r>
            <a:r>
              <a:rPr lang="de-DE" sz="1050" dirty="0" err="1">
                <a:latin typeface="SF Pro Display"/>
                <a:ea typeface="SF Pro Display" panose="00000500000000000000" pitchFamily="2" charset="0"/>
              </a:rPr>
              <a:t>number</a:t>
            </a:r>
          </a:p>
          <a:p>
            <a:pPr marL="171450" indent="-171450" algn="ctr">
              <a:buFontTx/>
              <a:buChar char="-"/>
            </a:pPr>
            <a:r>
              <a:rPr lang="de-DE" sz="1050" dirty="0">
                <a:latin typeface="SF Pro Display"/>
                <a:ea typeface="SF Pro Display" panose="00000500000000000000" pitchFamily="2" charset="0"/>
              </a:rPr>
              <a:t>Grip: </a:t>
            </a:r>
            <a:r>
              <a:rPr lang="de-DE" sz="1050" dirty="0" err="1">
                <a:latin typeface="SF Pro Display"/>
                <a:ea typeface="SF Pro Display" panose="00000500000000000000" pitchFamily="2" charset="0"/>
              </a:rPr>
              <a:t>number</a:t>
            </a:r>
            <a:endParaRPr lang="de-DE" sz="1050" dirty="0">
              <a:latin typeface="SF Pro Display"/>
              <a:ea typeface="SF Pro Display" panose="00000500000000000000" pitchFamily="2" charset="0"/>
            </a:endParaRPr>
          </a:p>
          <a:p>
            <a:pPr marL="171450" indent="-171450" algn="ctr">
              <a:buFontTx/>
              <a:buChar char="-"/>
            </a:pPr>
            <a:r>
              <a:rPr lang="de-DE" sz="1050" dirty="0" err="1">
                <a:latin typeface="SF Pro Display"/>
                <a:ea typeface="SF Pro Display" panose="00000500000000000000" pitchFamily="2" charset="0"/>
              </a:rPr>
              <a:t>Speed_con</a:t>
            </a:r>
            <a:r>
              <a:rPr lang="de-DE" sz="1050" dirty="0">
                <a:latin typeface="SF Pro Display"/>
                <a:ea typeface="SF Pro Display" panose="00000500000000000000" pitchFamily="2" charset="0"/>
              </a:rPr>
              <a:t>: </a:t>
            </a:r>
            <a:r>
              <a:rPr lang="de-DE" sz="1050" dirty="0" err="1">
                <a:latin typeface="SF Pro Display"/>
                <a:ea typeface="SF Pro Display" panose="00000500000000000000" pitchFamily="2" charset="0"/>
              </a:rPr>
              <a:t>number</a:t>
            </a:r>
          </a:p>
          <a:p>
            <a:pPr marL="171450" indent="-171450" algn="ctr">
              <a:buFontTx/>
              <a:buChar char="-"/>
            </a:pPr>
            <a:r>
              <a:rPr lang="de-DE" sz="1050" dirty="0" err="1">
                <a:latin typeface="SF Pro Display"/>
                <a:ea typeface="SF Pro Display" panose="00000500000000000000" pitchFamily="2" charset="0"/>
              </a:rPr>
              <a:t>Speed_exc</a:t>
            </a:r>
            <a:r>
              <a:rPr lang="de-DE" sz="1050" dirty="0">
                <a:latin typeface="SF Pro Display"/>
                <a:ea typeface="SF Pro Display" panose="00000500000000000000" pitchFamily="2" charset="0"/>
              </a:rPr>
              <a:t>: </a:t>
            </a:r>
            <a:r>
              <a:rPr lang="de-DE" sz="1050" dirty="0" err="1">
                <a:latin typeface="SF Pro Display"/>
                <a:ea typeface="SF Pro Display" panose="00000500000000000000" pitchFamily="2" charset="0"/>
              </a:rPr>
              <a:t>number</a:t>
            </a:r>
          </a:p>
        </p:txBody>
      </p:sp>
      <p:cxnSp>
        <p:nvCxnSpPr>
          <p:cNvPr id="3" name="Connector: Elbow 2">
            <a:extLst>
              <a:ext uri="{FF2B5EF4-FFF2-40B4-BE49-F238E27FC236}">
                <a16:creationId xmlns:a16="http://schemas.microsoft.com/office/drawing/2014/main" id="{2C219EB8-3D06-4C65-9DA8-E93B17C25689}"/>
              </a:ext>
            </a:extLst>
          </p:cNvPr>
          <p:cNvCxnSpPr/>
          <p:nvPr/>
        </p:nvCxnSpPr>
        <p:spPr>
          <a:xfrm>
            <a:off x="1645186" y="5120089"/>
            <a:ext cx="82626" cy="293782"/>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7170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E0457-E3F6-49DB-B41B-FC09EDE241AC}"/>
              </a:ext>
            </a:extLst>
          </p:cNvPr>
          <p:cNvSpPr>
            <a:spLocks noGrp="1"/>
          </p:cNvSpPr>
          <p:nvPr>
            <p:ph type="title"/>
          </p:nvPr>
        </p:nvSpPr>
        <p:spPr/>
        <p:txBody>
          <a:bodyPr>
            <a:normAutofit/>
          </a:bodyPr>
          <a:lstStyle/>
          <a:p>
            <a:r>
              <a:rPr lang="en-US" dirty="0"/>
              <a:t>CLOUD FIRESTORE BASICS</a:t>
            </a:r>
          </a:p>
        </p:txBody>
      </p:sp>
      <p:sp>
        <p:nvSpPr>
          <p:cNvPr id="4" name="Slide Number Placeholder 3">
            <a:extLst>
              <a:ext uri="{FF2B5EF4-FFF2-40B4-BE49-F238E27FC236}">
                <a16:creationId xmlns:a16="http://schemas.microsoft.com/office/drawing/2014/main" id="{DA57C3F3-0A38-4251-976F-B4B0A9846903}"/>
              </a:ext>
            </a:extLst>
          </p:cNvPr>
          <p:cNvSpPr>
            <a:spLocks noGrp="1"/>
          </p:cNvSpPr>
          <p:nvPr>
            <p:ph type="sldNum" sz="quarter" idx="4"/>
          </p:nvPr>
        </p:nvSpPr>
        <p:spPr/>
        <p:txBody>
          <a:bodyPr/>
          <a:lstStyle/>
          <a:p>
            <a:fld id="{7618C86C-66F4-034C-A3EF-D405E46463E7}" type="slidenum">
              <a:rPr lang="de-DE" smtClean="0"/>
              <a:pPr/>
              <a:t>3</a:t>
            </a:fld>
            <a:endParaRPr lang="de-DE"/>
          </a:p>
        </p:txBody>
      </p:sp>
      <p:sp>
        <p:nvSpPr>
          <p:cNvPr id="6" name="TextBox 5">
            <a:extLst>
              <a:ext uri="{FF2B5EF4-FFF2-40B4-BE49-F238E27FC236}">
                <a16:creationId xmlns:a16="http://schemas.microsoft.com/office/drawing/2014/main" id="{C1661D68-71CD-4802-A4BC-84873B1FE86F}"/>
              </a:ext>
            </a:extLst>
          </p:cNvPr>
          <p:cNvSpPr txBox="1"/>
          <p:nvPr/>
        </p:nvSpPr>
        <p:spPr>
          <a:xfrm>
            <a:off x="422048" y="1331475"/>
            <a:ext cx="10848975" cy="5605702"/>
          </a:xfrm>
          <a:prstGeom prst="rect">
            <a:avLst/>
          </a:prstGeom>
          <a:noFill/>
        </p:spPr>
        <p:txBody>
          <a:bodyPr wrap="square" rtlCol="0">
            <a:spAutoFit/>
          </a:bodyPr>
          <a:lstStyle/>
          <a:p>
            <a:r>
              <a:rPr lang="en-US" sz="1000" b="1" dirty="0">
                <a:latin typeface="SF Pro Display" panose="00000500000000000000" pitchFamily="2" charset="0"/>
                <a:ea typeface="SF Pro Display" panose="00000500000000000000" pitchFamily="2" charset="0"/>
              </a:rPr>
              <a:t>Documents</a:t>
            </a:r>
          </a:p>
          <a:p>
            <a:r>
              <a:rPr lang="en-US" sz="1000" dirty="0">
                <a:latin typeface="SF Pro Display" panose="00000500000000000000" pitchFamily="2" charset="0"/>
                <a:ea typeface="SF Pro Display" panose="00000500000000000000" pitchFamily="2" charset="0"/>
              </a:rPr>
              <a:t>In Cloud </a:t>
            </a:r>
            <a:r>
              <a:rPr lang="en-US" sz="1000" dirty="0" err="1">
                <a:latin typeface="SF Pro Display" panose="00000500000000000000" pitchFamily="2" charset="0"/>
                <a:ea typeface="SF Pro Display" panose="00000500000000000000" pitchFamily="2" charset="0"/>
              </a:rPr>
              <a:t>Firestore</a:t>
            </a:r>
            <a:r>
              <a:rPr lang="en-US" sz="1000" dirty="0">
                <a:latin typeface="SF Pro Display" panose="00000500000000000000" pitchFamily="2" charset="0"/>
                <a:ea typeface="SF Pro Display" panose="00000500000000000000" pitchFamily="2" charset="0"/>
              </a:rPr>
              <a:t>, the unit of storage is the document. A document is a lightweight record that contains fields, which map to values. Each document is identified by a name.</a:t>
            </a:r>
          </a:p>
          <a:p>
            <a:endParaRPr lang="en-US" sz="1000" dirty="0">
              <a:latin typeface="SF Pro Display" panose="00000500000000000000" pitchFamily="2" charset="0"/>
              <a:ea typeface="SF Pro Display" panose="00000500000000000000" pitchFamily="2" charset="0"/>
            </a:endParaRPr>
          </a:p>
          <a:p>
            <a:r>
              <a:rPr lang="en-US" sz="1000" dirty="0">
                <a:latin typeface="SF Pro Display" panose="00000500000000000000" pitchFamily="2" charset="0"/>
                <a:ea typeface="SF Pro Display" panose="00000500000000000000" pitchFamily="2" charset="0"/>
              </a:rPr>
              <a:t>A document representing a user </a:t>
            </a:r>
            <a:r>
              <a:rPr lang="en-US" sz="1000" dirty="0" err="1">
                <a:highlight>
                  <a:srgbClr val="C0C0C0"/>
                </a:highlight>
                <a:latin typeface="SF Pro Display" panose="00000500000000000000" pitchFamily="2" charset="0"/>
                <a:ea typeface="SF Pro Display" panose="00000500000000000000" pitchFamily="2" charset="0"/>
              </a:rPr>
              <a:t>thellmuth</a:t>
            </a:r>
            <a:r>
              <a:rPr lang="en-US" sz="1000" dirty="0">
                <a:latin typeface="SF Pro Display" panose="00000500000000000000" pitchFamily="2" charset="0"/>
                <a:ea typeface="SF Pro Display" panose="00000500000000000000" pitchFamily="2" charset="0"/>
              </a:rPr>
              <a:t> might look like this:</a:t>
            </a:r>
          </a:p>
          <a:p>
            <a:endParaRPr lang="en-US" sz="1000" dirty="0">
              <a:latin typeface="SF Pro Display" panose="00000500000000000000" pitchFamily="2" charset="0"/>
              <a:ea typeface="SF Pro Display" panose="00000500000000000000" pitchFamily="2" charset="0"/>
            </a:endParaRPr>
          </a:p>
          <a:p>
            <a:r>
              <a:rPr lang="en-US" sz="1000" dirty="0">
                <a:latin typeface="SF Pro Display" panose="00000500000000000000" pitchFamily="2" charset="0"/>
                <a:ea typeface="SF Pro Display" panose="00000500000000000000" pitchFamily="2" charset="0"/>
              </a:rPr>
              <a:t>            </a:t>
            </a:r>
            <a:r>
              <a:rPr lang="en-US" sz="1000" dirty="0" err="1">
                <a:latin typeface="SF Pro Display" panose="00000500000000000000" pitchFamily="2" charset="0"/>
                <a:ea typeface="SF Pro Display" panose="00000500000000000000" pitchFamily="2" charset="0"/>
              </a:rPr>
              <a:t>thellmuth</a:t>
            </a:r>
            <a:endParaRPr lang="en-US" sz="1000" dirty="0">
              <a:latin typeface="SF Pro Display" panose="00000500000000000000" pitchFamily="2" charset="0"/>
              <a:ea typeface="SF Pro Display" panose="00000500000000000000" pitchFamily="2" charset="0"/>
            </a:endParaRPr>
          </a:p>
          <a:p>
            <a:pPr>
              <a:lnSpc>
                <a:spcPct val="150000"/>
              </a:lnSpc>
            </a:pPr>
            <a:r>
              <a:rPr lang="en-US" sz="1000" dirty="0">
                <a:highlight>
                  <a:srgbClr val="C0C0C0"/>
                </a:highlight>
                <a:latin typeface="SF Pro Display" panose="00000500000000000000" pitchFamily="2" charset="0"/>
                <a:ea typeface="SF Pro Display" panose="00000500000000000000" pitchFamily="2" charset="0"/>
              </a:rPr>
              <a:t>first : “Torben"</a:t>
            </a:r>
          </a:p>
          <a:p>
            <a:pPr>
              <a:lnSpc>
                <a:spcPct val="150000"/>
              </a:lnSpc>
            </a:pPr>
            <a:r>
              <a:rPr lang="en-US" sz="1000" dirty="0">
                <a:highlight>
                  <a:srgbClr val="C0C0C0"/>
                </a:highlight>
                <a:latin typeface="SF Pro Display" panose="00000500000000000000" pitchFamily="2" charset="0"/>
                <a:ea typeface="SF Pro Display" panose="00000500000000000000" pitchFamily="2" charset="0"/>
              </a:rPr>
              <a:t>last : “Hellmuth"</a:t>
            </a:r>
          </a:p>
          <a:p>
            <a:pPr>
              <a:lnSpc>
                <a:spcPct val="150000"/>
              </a:lnSpc>
            </a:pPr>
            <a:r>
              <a:rPr lang="en-US" sz="1000" dirty="0">
                <a:highlight>
                  <a:srgbClr val="C0C0C0"/>
                </a:highlight>
                <a:latin typeface="SF Pro Display" panose="00000500000000000000" pitchFamily="2" charset="0"/>
                <a:ea typeface="SF Pro Display" panose="00000500000000000000" pitchFamily="2" charset="0"/>
              </a:rPr>
              <a:t>born : 1991</a:t>
            </a:r>
          </a:p>
          <a:p>
            <a:pPr>
              <a:lnSpc>
                <a:spcPct val="150000"/>
              </a:lnSpc>
            </a:pPr>
            <a:r>
              <a:rPr lang="en-US" sz="1000" dirty="0">
                <a:latin typeface="SF Pro Display" panose="00000500000000000000" pitchFamily="2" charset="0"/>
                <a:ea typeface="SF Pro Display" panose="00000500000000000000" pitchFamily="2" charset="0"/>
              </a:rPr>
              <a:t>You may notice that documents look a lot like JSON. In fact, they basically are. There are some differences (for example, documents support extra data types and are limited in size to 1 MB), but in general, you can treat documents as lightweight JSON records.</a:t>
            </a:r>
          </a:p>
          <a:p>
            <a:pPr>
              <a:lnSpc>
                <a:spcPct val="150000"/>
              </a:lnSpc>
            </a:pPr>
            <a:endParaRPr lang="en-US" sz="1000" dirty="0">
              <a:highlight>
                <a:srgbClr val="C0C0C0"/>
              </a:highlight>
              <a:latin typeface="SF Pro Display" panose="00000500000000000000" pitchFamily="2" charset="0"/>
              <a:ea typeface="SF Pro Display" panose="00000500000000000000" pitchFamily="2" charset="0"/>
            </a:endParaRPr>
          </a:p>
          <a:p>
            <a:pPr>
              <a:lnSpc>
                <a:spcPct val="150000"/>
              </a:lnSpc>
            </a:pPr>
            <a:r>
              <a:rPr lang="en-US" sz="1000" b="1" dirty="0">
                <a:latin typeface="SF Pro Display" panose="00000500000000000000" pitchFamily="2" charset="0"/>
                <a:ea typeface="SF Pro Display" panose="00000500000000000000" pitchFamily="2" charset="0"/>
              </a:rPr>
              <a:t>Collections</a:t>
            </a:r>
          </a:p>
          <a:p>
            <a:pPr>
              <a:lnSpc>
                <a:spcPct val="150000"/>
              </a:lnSpc>
            </a:pPr>
            <a:r>
              <a:rPr lang="en-US" sz="1000" dirty="0">
                <a:latin typeface="SF Pro Display" panose="00000500000000000000" pitchFamily="2" charset="0"/>
                <a:ea typeface="SF Pro Display" panose="00000500000000000000" pitchFamily="2" charset="0"/>
              </a:rPr>
              <a:t>Documents live in collections, which are simply containers for documents. For example, you could have a users collection to contain your various users, each represented by a document:</a:t>
            </a:r>
          </a:p>
          <a:p>
            <a:pPr lvl="1"/>
            <a:r>
              <a:rPr lang="en-US" sz="1000" dirty="0">
                <a:latin typeface="SF Pro Display" panose="00000500000000000000" pitchFamily="2" charset="0"/>
                <a:ea typeface="SF Pro Display" panose="00000500000000000000" pitchFamily="2" charset="0"/>
              </a:rPr>
              <a:t>            </a:t>
            </a:r>
          </a:p>
          <a:p>
            <a:pPr>
              <a:lnSpc>
                <a:spcPct val="150000"/>
              </a:lnSpc>
            </a:pPr>
            <a:r>
              <a:rPr lang="en-US" sz="1000" dirty="0">
                <a:latin typeface="SF Pro Display" panose="00000500000000000000" pitchFamily="2" charset="0"/>
                <a:ea typeface="SF Pro Display" panose="00000500000000000000" pitchFamily="2" charset="0"/>
              </a:rPr>
              <a:t>              users</a:t>
            </a:r>
          </a:p>
          <a:p>
            <a:pPr lvl="1">
              <a:lnSpc>
                <a:spcPct val="150000"/>
              </a:lnSpc>
            </a:pPr>
            <a:r>
              <a:rPr lang="en-US" sz="1000" dirty="0">
                <a:latin typeface="SF Pro Display" panose="00000500000000000000" pitchFamily="2" charset="0"/>
                <a:ea typeface="SF Pro Display" panose="00000500000000000000" pitchFamily="2" charset="0"/>
              </a:rPr>
              <a:t>          </a:t>
            </a:r>
            <a:r>
              <a:rPr lang="en-US" sz="1000" dirty="0" err="1">
                <a:latin typeface="SF Pro Display" panose="00000500000000000000" pitchFamily="2" charset="0"/>
                <a:ea typeface="SF Pro Display" panose="00000500000000000000" pitchFamily="2" charset="0"/>
              </a:rPr>
              <a:t>thellmuth</a:t>
            </a:r>
            <a:endParaRPr lang="en-US" sz="1000" dirty="0">
              <a:latin typeface="SF Pro Display" panose="00000500000000000000" pitchFamily="2" charset="0"/>
              <a:ea typeface="SF Pro Display" panose="00000500000000000000" pitchFamily="2" charset="0"/>
            </a:endParaRPr>
          </a:p>
          <a:p>
            <a:pPr lvl="1">
              <a:lnSpc>
                <a:spcPct val="150000"/>
              </a:lnSpc>
            </a:pPr>
            <a:r>
              <a:rPr lang="en-US" sz="1000" dirty="0">
                <a:highlight>
                  <a:srgbClr val="C0C0C0"/>
                </a:highlight>
                <a:latin typeface="SF Pro Display" panose="00000500000000000000" pitchFamily="2" charset="0"/>
                <a:ea typeface="SF Pro Display" panose="00000500000000000000" pitchFamily="2" charset="0"/>
              </a:rPr>
              <a:t>first : “Torben"</a:t>
            </a:r>
          </a:p>
          <a:p>
            <a:pPr lvl="1">
              <a:lnSpc>
                <a:spcPct val="150000"/>
              </a:lnSpc>
            </a:pPr>
            <a:r>
              <a:rPr lang="en-US" sz="1000" dirty="0">
                <a:highlight>
                  <a:srgbClr val="C0C0C0"/>
                </a:highlight>
                <a:latin typeface="SF Pro Display" panose="00000500000000000000" pitchFamily="2" charset="0"/>
                <a:ea typeface="SF Pro Display" panose="00000500000000000000" pitchFamily="2" charset="0"/>
              </a:rPr>
              <a:t>last : “Hellmuth"</a:t>
            </a:r>
          </a:p>
          <a:p>
            <a:pPr lvl="1">
              <a:lnSpc>
                <a:spcPct val="150000"/>
              </a:lnSpc>
            </a:pPr>
            <a:r>
              <a:rPr lang="en-US" sz="1000" dirty="0">
                <a:highlight>
                  <a:srgbClr val="C0C0C0"/>
                </a:highlight>
                <a:latin typeface="SF Pro Display" panose="00000500000000000000" pitchFamily="2" charset="0"/>
                <a:ea typeface="SF Pro Display" panose="00000500000000000000" pitchFamily="2" charset="0"/>
              </a:rPr>
              <a:t>born : 1991</a:t>
            </a:r>
          </a:p>
          <a:p>
            <a:pPr lvl="1"/>
            <a:endParaRPr lang="en-US" sz="1000" dirty="0">
              <a:latin typeface="SF Pro Display" panose="00000500000000000000" pitchFamily="2" charset="0"/>
              <a:ea typeface="SF Pro Display" panose="00000500000000000000" pitchFamily="2" charset="0"/>
            </a:endParaRPr>
          </a:p>
          <a:p>
            <a:pPr lvl="1"/>
            <a:r>
              <a:rPr lang="en-US" sz="1000" dirty="0">
                <a:latin typeface="SF Pro Display" panose="00000500000000000000" pitchFamily="2" charset="0"/>
                <a:ea typeface="SF Pro Display" panose="00000500000000000000" pitchFamily="2" charset="0"/>
              </a:rPr>
              <a:t>          </a:t>
            </a:r>
            <a:r>
              <a:rPr lang="en-US" sz="1000" dirty="0" err="1">
                <a:latin typeface="SF Pro Display" panose="00000500000000000000" pitchFamily="2" charset="0"/>
                <a:ea typeface="SF Pro Display" panose="00000500000000000000" pitchFamily="2" charset="0"/>
              </a:rPr>
              <a:t>hstorz</a:t>
            </a:r>
            <a:endParaRPr lang="en-US" sz="1000" dirty="0">
              <a:latin typeface="SF Pro Display" panose="00000500000000000000" pitchFamily="2" charset="0"/>
              <a:ea typeface="SF Pro Display" panose="00000500000000000000" pitchFamily="2" charset="0"/>
            </a:endParaRPr>
          </a:p>
          <a:p>
            <a:pPr lvl="1">
              <a:lnSpc>
                <a:spcPct val="150000"/>
              </a:lnSpc>
            </a:pPr>
            <a:r>
              <a:rPr lang="en-US" sz="1000" dirty="0">
                <a:highlight>
                  <a:srgbClr val="C0C0C0"/>
                </a:highlight>
                <a:latin typeface="SF Pro Display" panose="00000500000000000000" pitchFamily="2" charset="0"/>
                <a:ea typeface="SF Pro Display" panose="00000500000000000000" pitchFamily="2" charset="0"/>
              </a:rPr>
              <a:t>first : “Hanno"</a:t>
            </a:r>
          </a:p>
          <a:p>
            <a:pPr lvl="1">
              <a:lnSpc>
                <a:spcPct val="150000"/>
              </a:lnSpc>
            </a:pPr>
            <a:r>
              <a:rPr lang="en-US" sz="1000" dirty="0">
                <a:highlight>
                  <a:srgbClr val="C0C0C0"/>
                </a:highlight>
                <a:latin typeface="SF Pro Display" panose="00000500000000000000" pitchFamily="2" charset="0"/>
                <a:ea typeface="SF Pro Display" panose="00000500000000000000" pitchFamily="2" charset="0"/>
              </a:rPr>
              <a:t>last : “Storz"</a:t>
            </a:r>
          </a:p>
          <a:p>
            <a:pPr lvl="1">
              <a:lnSpc>
                <a:spcPct val="150000"/>
              </a:lnSpc>
            </a:pPr>
            <a:r>
              <a:rPr lang="en-US" sz="1000" dirty="0">
                <a:highlight>
                  <a:srgbClr val="C0C0C0"/>
                </a:highlight>
                <a:latin typeface="SF Pro Display" panose="00000500000000000000" pitchFamily="2" charset="0"/>
                <a:ea typeface="SF Pro Display" panose="00000500000000000000" pitchFamily="2" charset="0"/>
              </a:rPr>
              <a:t>born : 1989</a:t>
            </a:r>
          </a:p>
          <a:p>
            <a:pPr>
              <a:lnSpc>
                <a:spcPct val="150000"/>
              </a:lnSpc>
            </a:pPr>
            <a:endParaRPr lang="en-US" sz="1000" dirty="0">
              <a:highlight>
                <a:srgbClr val="C0C0C0"/>
              </a:highlight>
              <a:latin typeface="SF Pro Display" panose="00000500000000000000" pitchFamily="2" charset="0"/>
              <a:ea typeface="SF Pro Display" panose="00000500000000000000" pitchFamily="2" charset="0"/>
            </a:endParaRPr>
          </a:p>
          <a:p>
            <a:pPr>
              <a:lnSpc>
                <a:spcPct val="150000"/>
              </a:lnSpc>
            </a:pPr>
            <a:endParaRPr lang="en-US" sz="1000" dirty="0">
              <a:highlight>
                <a:srgbClr val="C0C0C0"/>
              </a:highlight>
              <a:latin typeface="SF Pro Display" panose="00000500000000000000" pitchFamily="2" charset="0"/>
              <a:ea typeface="SF Pro Display" panose="00000500000000000000" pitchFamily="2" charset="0"/>
            </a:endParaRPr>
          </a:p>
        </p:txBody>
      </p:sp>
      <p:pic>
        <p:nvPicPr>
          <p:cNvPr id="13" name="Picture 12">
            <a:extLst>
              <a:ext uri="{FF2B5EF4-FFF2-40B4-BE49-F238E27FC236}">
                <a16:creationId xmlns:a16="http://schemas.microsoft.com/office/drawing/2014/main" id="{95A72EE3-958A-49DE-BC76-BBA330745E7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43548" y1="38129" x2="43548" y2="38129"/>
                      </a14:backgroundRemoval>
                    </a14:imgEffect>
                  </a14:imgLayer>
                </a14:imgProps>
              </a:ext>
            </a:extLst>
          </a:blip>
          <a:stretch>
            <a:fillRect/>
          </a:stretch>
        </p:blipFill>
        <p:spPr>
          <a:xfrm>
            <a:off x="920977" y="4494461"/>
            <a:ext cx="242670" cy="272025"/>
          </a:xfrm>
          <a:prstGeom prst="rect">
            <a:avLst/>
          </a:prstGeom>
        </p:spPr>
      </p:pic>
      <p:pic>
        <p:nvPicPr>
          <p:cNvPr id="15" name="Picture 14">
            <a:extLst>
              <a:ext uri="{FF2B5EF4-FFF2-40B4-BE49-F238E27FC236}">
                <a16:creationId xmlns:a16="http://schemas.microsoft.com/office/drawing/2014/main" id="{D17C0CE8-56C5-43B8-8F76-EF60D331A7EB}"/>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84704" y1="27968" x2="83784" y2="23200"/>
                        <a14:foregroundMark x1="85483" y1="32000" x2="85043" y2="29721"/>
                        <a14:foregroundMark x1="87896" y1="44503" x2="85483" y2="32000"/>
                        <a14:foregroundMark x1="88880" y1="49600" x2="88139" y2="45762"/>
                        <a14:foregroundMark x1="89189" y1="51200" x2="88880" y2="49600"/>
                        <a14:foregroundMark x1="22683" y1="69182" x2="22638" y2="70193"/>
                        <a14:foregroundMark x1="22882" y1="64653" x2="22842" y2="65562"/>
                        <a14:foregroundMark x1="23981" y1="39757" x2="22905" y2="64131"/>
                        <a14:foregroundMark x1="24318" y1="32133" x2="24219" y2="34374"/>
                        <a14:foregroundMark x1="25287" y1="34069" x2="23423" y2="32000"/>
                        <a14:foregroundMark x1="30271" y1="77600" x2="26126" y2="77600"/>
                        <a14:foregroundMark x1="46847" y1="77600" x2="46120" y2="77600"/>
                        <a14:foregroundMark x1="87108" y1="45053" x2="89189" y2="38400"/>
                        <a14:foregroundMark x1="85686" y1="49600" x2="86537" y2="46880"/>
                        <a14:foregroundMark x1="84685" y1="52800" x2="85686" y2="49600"/>
                        <a14:foregroundMark x1="75283" y1="53300" x2="65766" y2="52000"/>
                        <a14:foregroundMark x1="77477" y1="53600" x2="76996" y2="53534"/>
                        <a14:foregroundMark x1="83784" y1="24000" x2="86486" y2="25600"/>
                        <a14:backgroundMark x1="69369" y1="72800" x2="50450" y2="72800"/>
                        <a14:backgroundMark x1="46847" y1="72800" x2="43878" y2="73459"/>
                        <a14:backgroundMark x1="44552" y1="74400" x2="53153" y2="74400"/>
                        <a14:backgroundMark x1="23423" y1="22400" x2="25167" y2="31693"/>
                        <a14:backgroundMark x1="83784" y1="32000" x2="83784" y2="32000"/>
                        <a14:backgroundMark x1="84685" y1="38400" x2="84685" y2="27172"/>
                        <a14:backgroundMark x1="84685" y1="28800" x2="84317" y2="27493"/>
                        <a14:backgroundMark x1="29730" y1="32800" x2="31532" y2="37600"/>
                        <a14:backgroundMark x1="22523" y1="30400" x2="22523" y2="31200"/>
                        <a14:backgroundMark x1="35135" y1="75200" x2="47748" y2="74400"/>
                        <a14:backgroundMark x1="36036" y1="74400" x2="31532" y2="75200"/>
                        <a14:backgroundMark x1="31532" y1="75200" x2="28829" y2="76000"/>
                        <a14:backgroundMark x1="45946" y1="75200" x2="47748" y2="76000"/>
                        <a14:backgroundMark x1="82883" y1="48000" x2="83784" y2="48800"/>
                        <a14:backgroundMark x1="84685" y1="49600" x2="84685" y2="49600"/>
                      </a14:backgroundRemoval>
                    </a14:imgEffect>
                  </a14:imgLayer>
                </a14:imgProps>
              </a:ext>
            </a:extLst>
          </a:blip>
          <a:stretch>
            <a:fillRect/>
          </a:stretch>
        </p:blipFill>
        <p:spPr>
          <a:xfrm>
            <a:off x="572709" y="4285500"/>
            <a:ext cx="245231" cy="276161"/>
          </a:xfrm>
          <a:prstGeom prst="rect">
            <a:avLst/>
          </a:prstGeom>
        </p:spPr>
      </p:pic>
      <p:pic>
        <p:nvPicPr>
          <p:cNvPr id="16" name="Picture 15">
            <a:extLst>
              <a:ext uri="{FF2B5EF4-FFF2-40B4-BE49-F238E27FC236}">
                <a16:creationId xmlns:a16="http://schemas.microsoft.com/office/drawing/2014/main" id="{4B9B26F5-121A-4C20-9A86-2C849885B75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43548" y1="38129" x2="43548" y2="38129"/>
                      </a14:backgroundRemoval>
                    </a14:imgEffect>
                  </a14:imgLayer>
                </a14:imgProps>
              </a:ext>
            </a:extLst>
          </a:blip>
          <a:stretch>
            <a:fillRect/>
          </a:stretch>
        </p:blipFill>
        <p:spPr>
          <a:xfrm>
            <a:off x="920977" y="5488782"/>
            <a:ext cx="242670" cy="272025"/>
          </a:xfrm>
          <a:prstGeom prst="rect">
            <a:avLst/>
          </a:prstGeom>
        </p:spPr>
      </p:pic>
      <p:pic>
        <p:nvPicPr>
          <p:cNvPr id="17" name="Picture 16">
            <a:extLst>
              <a:ext uri="{FF2B5EF4-FFF2-40B4-BE49-F238E27FC236}">
                <a16:creationId xmlns:a16="http://schemas.microsoft.com/office/drawing/2014/main" id="{50EFE217-BCAE-4FDB-BFD3-DC4E3788CC0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43548" y1="38129" x2="43548" y2="38129"/>
                      </a14:backgroundRemoval>
                    </a14:imgEffect>
                  </a14:imgLayer>
                </a14:imgProps>
              </a:ext>
            </a:extLst>
          </a:blip>
          <a:stretch>
            <a:fillRect/>
          </a:stretch>
        </p:blipFill>
        <p:spPr>
          <a:xfrm>
            <a:off x="452654" y="2032627"/>
            <a:ext cx="242670" cy="272025"/>
          </a:xfrm>
          <a:prstGeom prst="rect">
            <a:avLst/>
          </a:prstGeom>
        </p:spPr>
      </p:pic>
      <p:pic>
        <p:nvPicPr>
          <p:cNvPr id="19" name="Picture 2">
            <a:extLst>
              <a:ext uri="{FF2B5EF4-FFF2-40B4-BE49-F238E27FC236}">
                <a16:creationId xmlns:a16="http://schemas.microsoft.com/office/drawing/2014/main" id="{53EC54CE-46FE-47A2-8299-F835B25A1A7B}"/>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887" b="96698" l="2101" r="95798">
                        <a14:foregroundMark x1="87395" y1="35377" x2="55462" y2="6604"/>
                        <a14:foregroundMark x1="55462" y1="6604" x2="21429" y2="34434"/>
                        <a14:foregroundMark x1="21429" y1="34434" x2="25630" y2="80660"/>
                        <a14:foregroundMark x1="25630" y1="80660" x2="69328" y2="97642"/>
                        <a14:foregroundMark x1="69328" y1="97642" x2="91597" y2="61792"/>
                        <a14:foregroundMark x1="91597" y1="61792" x2="67227" y2="14623"/>
                        <a14:foregroundMark x1="21008" y1="30189" x2="2521" y2="46226"/>
                        <a14:foregroundMark x1="30252" y1="8491" x2="43697" y2="2830"/>
                        <a14:foregroundMark x1="96218" y1="47642" x2="83613" y2="74528"/>
                        <a14:foregroundMark x1="67227" y1="91509" x2="53782" y2="96698"/>
                        <a14:foregroundMark x1="48319" y1="36792" x2="78571" y2="29717"/>
                        <a14:foregroundMark x1="59664" y1="48113" x2="58403" y2="30189"/>
                        <a14:foregroundMark x1="50840" y1="32547" x2="38235" y2="41981"/>
                        <a14:foregroundMark x1="42017" y1="36792" x2="84874" y2="50472"/>
                        <a14:foregroundMark x1="84874" y1="50472" x2="61345" y2="45283"/>
                        <a14:foregroundMark x1="65966" y1="43868" x2="29832" y2="26415"/>
                        <a14:foregroundMark x1="29832" y1="26415" x2="50000" y2="71698"/>
                        <a14:foregroundMark x1="50000" y1="71698" x2="47479" y2="62264"/>
                        <a14:foregroundMark x1="64706" y1="58019" x2="56303" y2="54717"/>
                        <a14:foregroundMark x1="49580" y1="45283" x2="46218" y2="57547"/>
                        <a14:foregroundMark x1="62605" y1="50472" x2="47479" y2="52358"/>
                        <a14:foregroundMark x1="54622" y1="50472" x2="48319" y2="55189"/>
                        <a14:foregroundMark x1="44538" y1="56132" x2="43697" y2="52358"/>
                        <a14:foregroundMark x1="36555" y1="57547" x2="41176" y2="56604"/>
                        <a14:foregroundMark x1="44538" y1="49528" x2="41176" y2="53302"/>
                        <a14:foregroundMark x1="57143" y1="64623" x2="54622" y2="58962"/>
                        <a14:foregroundMark x1="60924" y1="63679" x2="53361" y2="66509"/>
                        <a14:foregroundMark x1="57143" y1="58962" x2="53782" y2="62264"/>
                      </a14:backgroundRemoval>
                    </a14:imgEffect>
                  </a14:imgLayer>
                </a14:imgProps>
              </a:ext>
              <a:ext uri="{28A0092B-C50C-407E-A947-70E740481C1C}">
                <a14:useLocalDpi xmlns:a14="http://schemas.microsoft.com/office/drawing/2010/main" val="0"/>
              </a:ext>
            </a:extLst>
          </a:blip>
          <a:srcRect/>
          <a:stretch>
            <a:fillRect/>
          </a:stretch>
        </p:blipFill>
        <p:spPr bwMode="auto">
          <a:xfrm>
            <a:off x="458438" y="749518"/>
            <a:ext cx="625059" cy="55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31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Rounded Corners 46">
            <a:extLst>
              <a:ext uri="{FF2B5EF4-FFF2-40B4-BE49-F238E27FC236}">
                <a16:creationId xmlns:a16="http://schemas.microsoft.com/office/drawing/2014/main" id="{772AD1AF-25F0-44B4-A8DF-FF6A8C1BB364}"/>
              </a:ext>
            </a:extLst>
          </p:cNvPr>
          <p:cNvSpPr/>
          <p:nvPr/>
        </p:nvSpPr>
        <p:spPr>
          <a:xfrm>
            <a:off x="1083497" y="4819569"/>
            <a:ext cx="2333275" cy="1245722"/>
          </a:xfrm>
          <a:prstGeom prst="roundRect">
            <a:avLst/>
          </a:prstGeom>
          <a:solidFill>
            <a:srgbClr val="FABB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SF Pro Display" panose="00000500000000000000" pitchFamily="2" charset="0"/>
              <a:ea typeface="SF Pro Display" panose="00000500000000000000" pitchFamily="2" charset="0"/>
            </a:endParaRPr>
          </a:p>
        </p:txBody>
      </p:sp>
      <p:sp>
        <p:nvSpPr>
          <p:cNvPr id="31" name="Rectangle: Rounded Corners 30">
            <a:extLst>
              <a:ext uri="{FF2B5EF4-FFF2-40B4-BE49-F238E27FC236}">
                <a16:creationId xmlns:a16="http://schemas.microsoft.com/office/drawing/2014/main" id="{EC01D155-F8A8-41A2-8969-EBC52A18E3E7}"/>
              </a:ext>
            </a:extLst>
          </p:cNvPr>
          <p:cNvSpPr/>
          <p:nvPr/>
        </p:nvSpPr>
        <p:spPr>
          <a:xfrm>
            <a:off x="1083497" y="3253648"/>
            <a:ext cx="2333275" cy="1291330"/>
          </a:xfrm>
          <a:prstGeom prst="roundRect">
            <a:avLst/>
          </a:prstGeom>
          <a:solidFill>
            <a:srgbClr val="FABB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SF Pro Display" panose="00000500000000000000" pitchFamily="2" charset="0"/>
              <a:ea typeface="SF Pro Display" panose="00000500000000000000" pitchFamily="2" charset="0"/>
            </a:endParaRPr>
          </a:p>
        </p:txBody>
      </p:sp>
      <p:sp>
        <p:nvSpPr>
          <p:cNvPr id="132" name="Rectangle: Rounded Corners 131">
            <a:extLst>
              <a:ext uri="{FF2B5EF4-FFF2-40B4-BE49-F238E27FC236}">
                <a16:creationId xmlns:a16="http://schemas.microsoft.com/office/drawing/2014/main" id="{179CFF79-0BE7-4CF9-8767-089BF9231820}"/>
              </a:ext>
            </a:extLst>
          </p:cNvPr>
          <p:cNvSpPr/>
          <p:nvPr/>
        </p:nvSpPr>
        <p:spPr>
          <a:xfrm>
            <a:off x="1091542" y="1671420"/>
            <a:ext cx="3134227" cy="1337295"/>
          </a:xfrm>
          <a:prstGeom prst="roundRect">
            <a:avLst/>
          </a:prstGeom>
          <a:solidFill>
            <a:srgbClr val="FABB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SF Pro Display" panose="00000500000000000000" pitchFamily="2" charset="0"/>
              <a:ea typeface="SF Pro Display" panose="00000500000000000000" pitchFamily="2" charset="0"/>
            </a:endParaRPr>
          </a:p>
        </p:txBody>
      </p:sp>
      <p:sp>
        <p:nvSpPr>
          <p:cNvPr id="33" name="TextBox 32">
            <a:extLst>
              <a:ext uri="{FF2B5EF4-FFF2-40B4-BE49-F238E27FC236}">
                <a16:creationId xmlns:a16="http://schemas.microsoft.com/office/drawing/2014/main" id="{2EB64E43-988C-468D-93A1-FD8031271AF7}"/>
              </a:ext>
            </a:extLst>
          </p:cNvPr>
          <p:cNvSpPr txBox="1"/>
          <p:nvPr/>
        </p:nvSpPr>
        <p:spPr>
          <a:xfrm>
            <a:off x="1395305" y="4825232"/>
            <a:ext cx="80618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dirty="0">
                <a:latin typeface="SF Pro Display" panose="00000500000000000000" pitchFamily="2" charset="0"/>
                <a:ea typeface="SF Pro Display" panose="00000500000000000000" pitchFamily="2" charset="0"/>
                <a:cs typeface="Calibri"/>
              </a:rPr>
              <a:t>Exercise </a:t>
            </a:r>
            <a:endParaRPr lang="en-US" sz="1000" dirty="0">
              <a:latin typeface="SF Pro Display" panose="00000500000000000000" pitchFamily="2" charset="0"/>
              <a:ea typeface="SF Pro Display" panose="00000500000000000000" pitchFamily="2" charset="0"/>
            </a:endParaRPr>
          </a:p>
        </p:txBody>
      </p:sp>
      <p:sp>
        <p:nvSpPr>
          <p:cNvPr id="4" name="Rectangle: Rounded Corners 3">
            <a:extLst>
              <a:ext uri="{FF2B5EF4-FFF2-40B4-BE49-F238E27FC236}">
                <a16:creationId xmlns:a16="http://schemas.microsoft.com/office/drawing/2014/main" id="{4E1A558F-05AE-4D96-B963-0079751F9F4A}"/>
              </a:ext>
            </a:extLst>
          </p:cNvPr>
          <p:cNvSpPr/>
          <p:nvPr/>
        </p:nvSpPr>
        <p:spPr>
          <a:xfrm>
            <a:off x="1183827" y="2013813"/>
            <a:ext cx="574110" cy="918575"/>
          </a:xfrm>
          <a:prstGeom prst="roundRect">
            <a:avLst/>
          </a:prstGeom>
          <a:solidFill>
            <a:srgbClr val="3C7C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SF Pro Display" panose="00000500000000000000" pitchFamily="2" charset="0"/>
                <a:ea typeface="SF Pro Display" panose="00000500000000000000" pitchFamily="2" charset="0"/>
                <a:cs typeface="Calibri"/>
              </a:rPr>
              <a:t>User</a:t>
            </a:r>
          </a:p>
          <a:p>
            <a:pPr algn="ctr"/>
            <a:r>
              <a:rPr lang="en-US" sz="900" dirty="0">
                <a:latin typeface="SF Pro Display" panose="00000500000000000000" pitchFamily="2" charset="0"/>
                <a:ea typeface="SF Pro Display" panose="00000500000000000000" pitchFamily="2" charset="0"/>
                <a:cs typeface="Calibri"/>
              </a:rPr>
              <a:t>1</a:t>
            </a:r>
          </a:p>
        </p:txBody>
      </p:sp>
      <p:sp>
        <p:nvSpPr>
          <p:cNvPr id="9" name="Rectangle: Rounded Corners 8">
            <a:extLst>
              <a:ext uri="{FF2B5EF4-FFF2-40B4-BE49-F238E27FC236}">
                <a16:creationId xmlns:a16="http://schemas.microsoft.com/office/drawing/2014/main" id="{E999F13B-3B20-4DF3-B786-CF33AEF7E723}"/>
              </a:ext>
            </a:extLst>
          </p:cNvPr>
          <p:cNvSpPr/>
          <p:nvPr/>
        </p:nvSpPr>
        <p:spPr>
          <a:xfrm>
            <a:off x="1977646" y="2031934"/>
            <a:ext cx="574110" cy="918575"/>
          </a:xfrm>
          <a:prstGeom prst="roundRect">
            <a:avLst/>
          </a:prstGeom>
          <a:solidFill>
            <a:srgbClr val="3C7C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SF Pro Display" panose="00000500000000000000" pitchFamily="2" charset="0"/>
                <a:ea typeface="SF Pro Display" panose="00000500000000000000" pitchFamily="2" charset="0"/>
                <a:cs typeface="Calibri"/>
              </a:rPr>
              <a:t>User</a:t>
            </a:r>
          </a:p>
          <a:p>
            <a:pPr algn="ctr"/>
            <a:r>
              <a:rPr lang="en-US" sz="900" dirty="0">
                <a:latin typeface="SF Pro Display" panose="00000500000000000000" pitchFamily="2" charset="0"/>
                <a:ea typeface="SF Pro Display" panose="00000500000000000000" pitchFamily="2" charset="0"/>
                <a:cs typeface="Calibri"/>
              </a:rPr>
              <a:t>2</a:t>
            </a:r>
          </a:p>
        </p:txBody>
      </p:sp>
      <p:sp>
        <p:nvSpPr>
          <p:cNvPr id="12" name="Rectangle: Rounded Corners 11">
            <a:extLst>
              <a:ext uri="{FF2B5EF4-FFF2-40B4-BE49-F238E27FC236}">
                <a16:creationId xmlns:a16="http://schemas.microsoft.com/office/drawing/2014/main" id="{C8FF7518-D722-4AEC-856E-50C83EDD4AC2}"/>
              </a:ext>
            </a:extLst>
          </p:cNvPr>
          <p:cNvSpPr/>
          <p:nvPr/>
        </p:nvSpPr>
        <p:spPr>
          <a:xfrm>
            <a:off x="2771465" y="2031933"/>
            <a:ext cx="574110" cy="918575"/>
          </a:xfrm>
          <a:prstGeom prst="roundRect">
            <a:avLst/>
          </a:prstGeom>
          <a:solidFill>
            <a:srgbClr val="3C7C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SF Pro Display" panose="00000500000000000000" pitchFamily="2" charset="0"/>
                <a:ea typeface="SF Pro Display" panose="00000500000000000000" pitchFamily="2" charset="0"/>
                <a:cs typeface="Calibri"/>
              </a:rPr>
              <a:t>User</a:t>
            </a:r>
          </a:p>
          <a:p>
            <a:pPr algn="ctr"/>
            <a:r>
              <a:rPr lang="en-US" sz="900" dirty="0">
                <a:latin typeface="SF Pro Display" panose="00000500000000000000" pitchFamily="2" charset="0"/>
                <a:ea typeface="SF Pro Display" panose="00000500000000000000" pitchFamily="2" charset="0"/>
                <a:cs typeface="Calibri"/>
              </a:rPr>
              <a:t>3</a:t>
            </a:r>
          </a:p>
        </p:txBody>
      </p:sp>
      <p:sp>
        <p:nvSpPr>
          <p:cNvPr id="13" name="TextBox 12">
            <a:extLst>
              <a:ext uri="{FF2B5EF4-FFF2-40B4-BE49-F238E27FC236}">
                <a16:creationId xmlns:a16="http://schemas.microsoft.com/office/drawing/2014/main" id="{A3C47FD4-A51E-46D4-B141-77E2371F2EC6}"/>
              </a:ext>
            </a:extLst>
          </p:cNvPr>
          <p:cNvSpPr txBox="1"/>
          <p:nvPr/>
        </p:nvSpPr>
        <p:spPr>
          <a:xfrm>
            <a:off x="1366870" y="1706066"/>
            <a:ext cx="236741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b="1" dirty="0">
                <a:latin typeface="SF Pro Display" panose="00000500000000000000" pitchFamily="2" charset="0"/>
                <a:ea typeface="SF Pro Display" panose="00000500000000000000" pitchFamily="2" charset="0"/>
              </a:rPr>
              <a:t>Users</a:t>
            </a:r>
          </a:p>
        </p:txBody>
      </p:sp>
      <p:sp>
        <p:nvSpPr>
          <p:cNvPr id="29" name="TextBox 28">
            <a:extLst>
              <a:ext uri="{FF2B5EF4-FFF2-40B4-BE49-F238E27FC236}">
                <a16:creationId xmlns:a16="http://schemas.microsoft.com/office/drawing/2014/main" id="{ADB21FC2-1161-41C7-9C9B-A8A535993262}"/>
              </a:ext>
            </a:extLst>
          </p:cNvPr>
          <p:cNvSpPr txBox="1"/>
          <p:nvPr/>
        </p:nvSpPr>
        <p:spPr>
          <a:xfrm>
            <a:off x="1401160" y="3281938"/>
            <a:ext cx="712603"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b="1" dirty="0">
                <a:latin typeface="SF Pro Display" panose="00000500000000000000" pitchFamily="2" charset="0"/>
                <a:ea typeface="SF Pro Display" panose="00000500000000000000" pitchFamily="2" charset="0"/>
                <a:cs typeface="Calibri"/>
              </a:rPr>
              <a:t>Workouts</a:t>
            </a:r>
          </a:p>
        </p:txBody>
      </p:sp>
      <p:cxnSp>
        <p:nvCxnSpPr>
          <p:cNvPr id="34" name="Connector: Elbow 33">
            <a:extLst>
              <a:ext uri="{FF2B5EF4-FFF2-40B4-BE49-F238E27FC236}">
                <a16:creationId xmlns:a16="http://schemas.microsoft.com/office/drawing/2014/main" id="{ED3783C7-D2A0-4BF9-975B-084C6E3656E5}"/>
              </a:ext>
            </a:extLst>
          </p:cNvPr>
          <p:cNvCxnSpPr>
            <a:cxnSpLocks/>
            <a:stCxn id="132" idx="2"/>
            <a:endCxn id="31" idx="0"/>
          </p:cNvCxnSpPr>
          <p:nvPr/>
        </p:nvCxnSpPr>
        <p:spPr>
          <a:xfrm rot="5400000">
            <a:off x="2331930" y="2926921"/>
            <a:ext cx="244933" cy="408521"/>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19FB80E4-4272-46F3-A4D0-1BB2B9595138}"/>
              </a:ext>
            </a:extLst>
          </p:cNvPr>
          <p:cNvCxnSpPr>
            <a:cxnSpLocks/>
            <a:stCxn id="132" idx="2"/>
            <a:endCxn id="32" idx="0"/>
          </p:cNvCxnSpPr>
          <p:nvPr/>
        </p:nvCxnSpPr>
        <p:spPr>
          <a:xfrm rot="16200000" flipH="1">
            <a:off x="3339452" y="2327918"/>
            <a:ext cx="242176" cy="160376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B0C4C95-1062-4F57-9898-3F5446B0BF94}"/>
              </a:ext>
            </a:extLst>
          </p:cNvPr>
          <p:cNvCxnSpPr>
            <a:cxnSpLocks/>
            <a:stCxn id="31" idx="2"/>
            <a:endCxn id="47" idx="0"/>
          </p:cNvCxnSpPr>
          <p:nvPr/>
        </p:nvCxnSpPr>
        <p:spPr>
          <a:xfrm>
            <a:off x="2250135" y="4544978"/>
            <a:ext cx="0" cy="2745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Rectangle: Rounded Corners 133">
            <a:extLst>
              <a:ext uri="{FF2B5EF4-FFF2-40B4-BE49-F238E27FC236}">
                <a16:creationId xmlns:a16="http://schemas.microsoft.com/office/drawing/2014/main" id="{3D19FD82-BEB8-49E6-8D13-69C51590EB74}"/>
              </a:ext>
            </a:extLst>
          </p:cNvPr>
          <p:cNvSpPr/>
          <p:nvPr/>
        </p:nvSpPr>
        <p:spPr>
          <a:xfrm>
            <a:off x="3565284" y="2021287"/>
            <a:ext cx="574110" cy="918575"/>
          </a:xfrm>
          <a:prstGeom prst="roundRect">
            <a:avLst/>
          </a:prstGeom>
          <a:solidFill>
            <a:srgbClr val="3C7C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SF Pro Display" panose="00000500000000000000" pitchFamily="2" charset="0"/>
                <a:ea typeface="SF Pro Display" panose="00000500000000000000" pitchFamily="2" charset="0"/>
                <a:cs typeface="Calibri"/>
              </a:rPr>
              <a:t>User</a:t>
            </a:r>
          </a:p>
          <a:p>
            <a:pPr algn="ctr"/>
            <a:r>
              <a:rPr lang="en-US" sz="900" dirty="0">
                <a:latin typeface="SF Pro Display" panose="00000500000000000000" pitchFamily="2" charset="0"/>
                <a:ea typeface="SF Pro Display" panose="00000500000000000000" pitchFamily="2" charset="0"/>
                <a:cs typeface="Calibri"/>
              </a:rPr>
              <a:t>x</a:t>
            </a:r>
          </a:p>
        </p:txBody>
      </p:sp>
      <p:sp>
        <p:nvSpPr>
          <p:cNvPr id="135" name="Rectangle: Rounded Corners 134">
            <a:extLst>
              <a:ext uri="{FF2B5EF4-FFF2-40B4-BE49-F238E27FC236}">
                <a16:creationId xmlns:a16="http://schemas.microsoft.com/office/drawing/2014/main" id="{BDF7D96F-4E67-46BB-9A1A-74EA986EC4A1}"/>
              </a:ext>
            </a:extLst>
          </p:cNvPr>
          <p:cNvSpPr/>
          <p:nvPr/>
        </p:nvSpPr>
        <p:spPr>
          <a:xfrm>
            <a:off x="1180780" y="3561231"/>
            <a:ext cx="576683" cy="918575"/>
          </a:xfrm>
          <a:prstGeom prst="roundRect">
            <a:avLst/>
          </a:prstGeom>
          <a:solidFill>
            <a:srgbClr val="3C7C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SF Pro Display" panose="00000500000000000000" pitchFamily="2" charset="0"/>
                <a:ea typeface="SF Pro Display" panose="00000500000000000000" pitchFamily="2" charset="0"/>
                <a:cs typeface="Calibri"/>
              </a:rPr>
              <a:t>WO </a:t>
            </a:r>
          </a:p>
          <a:p>
            <a:pPr algn="ctr"/>
            <a:r>
              <a:rPr lang="en-US" sz="900" dirty="0">
                <a:latin typeface="SF Pro Display" panose="00000500000000000000" pitchFamily="2" charset="0"/>
                <a:ea typeface="SF Pro Display" panose="00000500000000000000" pitchFamily="2" charset="0"/>
                <a:cs typeface="Calibri"/>
              </a:rPr>
              <a:t>1</a:t>
            </a:r>
          </a:p>
        </p:txBody>
      </p:sp>
      <p:sp>
        <p:nvSpPr>
          <p:cNvPr id="30" name="Rectangle: Rounded Corners 29">
            <a:extLst>
              <a:ext uri="{FF2B5EF4-FFF2-40B4-BE49-F238E27FC236}">
                <a16:creationId xmlns:a16="http://schemas.microsoft.com/office/drawing/2014/main" id="{C64DADA6-26ED-46F8-B11A-ECF56594D957}"/>
              </a:ext>
            </a:extLst>
          </p:cNvPr>
          <p:cNvSpPr/>
          <p:nvPr/>
        </p:nvSpPr>
        <p:spPr>
          <a:xfrm>
            <a:off x="1973898" y="3553652"/>
            <a:ext cx="576683" cy="918575"/>
          </a:xfrm>
          <a:prstGeom prst="roundRect">
            <a:avLst/>
          </a:prstGeom>
          <a:solidFill>
            <a:srgbClr val="3C7C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SF Pro Display" panose="00000500000000000000" pitchFamily="2" charset="0"/>
                <a:ea typeface="SF Pro Display" panose="00000500000000000000" pitchFamily="2" charset="0"/>
                <a:cs typeface="Calibri"/>
              </a:rPr>
              <a:t>WO </a:t>
            </a:r>
          </a:p>
          <a:p>
            <a:pPr algn="ctr"/>
            <a:r>
              <a:rPr lang="en-US" sz="900" dirty="0">
                <a:latin typeface="SF Pro Display" panose="00000500000000000000" pitchFamily="2" charset="0"/>
                <a:ea typeface="SF Pro Display" panose="00000500000000000000" pitchFamily="2" charset="0"/>
                <a:cs typeface="Calibri"/>
              </a:rPr>
              <a:t>2</a:t>
            </a:r>
          </a:p>
        </p:txBody>
      </p:sp>
      <p:sp>
        <p:nvSpPr>
          <p:cNvPr id="32" name="Rectangle: Rounded Corners 31">
            <a:extLst>
              <a:ext uri="{FF2B5EF4-FFF2-40B4-BE49-F238E27FC236}">
                <a16:creationId xmlns:a16="http://schemas.microsoft.com/office/drawing/2014/main" id="{4185C258-1620-4822-A118-54C34F1617A4}"/>
              </a:ext>
            </a:extLst>
          </p:cNvPr>
          <p:cNvSpPr/>
          <p:nvPr/>
        </p:nvSpPr>
        <p:spPr>
          <a:xfrm>
            <a:off x="3490825" y="3250891"/>
            <a:ext cx="1543200" cy="1287687"/>
          </a:xfrm>
          <a:prstGeom prst="roundRect">
            <a:avLst/>
          </a:prstGeom>
          <a:solidFill>
            <a:srgbClr val="FABB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SF Pro Display" panose="00000500000000000000" pitchFamily="2" charset="0"/>
              <a:ea typeface="SF Pro Display" panose="00000500000000000000" pitchFamily="2" charset="0"/>
            </a:endParaRPr>
          </a:p>
        </p:txBody>
      </p:sp>
      <p:sp>
        <p:nvSpPr>
          <p:cNvPr id="40" name="Rectangle: Rounded Corners 39">
            <a:extLst>
              <a:ext uri="{FF2B5EF4-FFF2-40B4-BE49-F238E27FC236}">
                <a16:creationId xmlns:a16="http://schemas.microsoft.com/office/drawing/2014/main" id="{BCFF4419-9254-4921-ACAC-C7A6D629B62E}"/>
              </a:ext>
            </a:extLst>
          </p:cNvPr>
          <p:cNvSpPr/>
          <p:nvPr/>
        </p:nvSpPr>
        <p:spPr>
          <a:xfrm>
            <a:off x="3568972" y="3561231"/>
            <a:ext cx="576683" cy="918575"/>
          </a:xfrm>
          <a:prstGeom prst="roundRect">
            <a:avLst/>
          </a:prstGeom>
          <a:solidFill>
            <a:srgbClr val="3C7C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SF Pro Display" panose="00000500000000000000" pitchFamily="2" charset="0"/>
                <a:ea typeface="SF Pro Display" panose="00000500000000000000" pitchFamily="2" charset="0"/>
                <a:cs typeface="Calibri"/>
              </a:rPr>
              <a:t> </a:t>
            </a:r>
          </a:p>
          <a:p>
            <a:pPr algn="ctr"/>
            <a:r>
              <a:rPr lang="en-US" sz="900" dirty="0">
                <a:latin typeface="SF Pro Display" panose="00000500000000000000" pitchFamily="2" charset="0"/>
                <a:ea typeface="SF Pro Display" panose="00000500000000000000" pitchFamily="2" charset="0"/>
                <a:cs typeface="Calibri"/>
              </a:rPr>
              <a:t>Stats</a:t>
            </a:r>
          </a:p>
        </p:txBody>
      </p:sp>
      <p:sp>
        <p:nvSpPr>
          <p:cNvPr id="43" name="Rectangle: Rounded Corners 42">
            <a:extLst>
              <a:ext uri="{FF2B5EF4-FFF2-40B4-BE49-F238E27FC236}">
                <a16:creationId xmlns:a16="http://schemas.microsoft.com/office/drawing/2014/main" id="{19ECF7B9-F7B1-4586-899C-122E2D650758}"/>
              </a:ext>
            </a:extLst>
          </p:cNvPr>
          <p:cNvSpPr/>
          <p:nvPr/>
        </p:nvSpPr>
        <p:spPr>
          <a:xfrm>
            <a:off x="4360208" y="3557131"/>
            <a:ext cx="576683" cy="918575"/>
          </a:xfrm>
          <a:prstGeom prst="roundRect">
            <a:avLst/>
          </a:prstGeom>
          <a:solidFill>
            <a:srgbClr val="3C7C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SF Pro Display" panose="00000500000000000000" pitchFamily="2" charset="0"/>
                <a:ea typeface="SF Pro Display" panose="00000500000000000000" pitchFamily="2" charset="0"/>
                <a:cs typeface="Calibri"/>
              </a:rPr>
              <a:t> </a:t>
            </a:r>
          </a:p>
          <a:p>
            <a:pPr algn="ctr"/>
            <a:r>
              <a:rPr lang="en-US" sz="900" dirty="0">
                <a:latin typeface="SF Pro Display" panose="00000500000000000000" pitchFamily="2" charset="0"/>
                <a:ea typeface="SF Pro Display" panose="00000500000000000000" pitchFamily="2" charset="0"/>
                <a:cs typeface="Calibri"/>
              </a:rPr>
              <a:t>Ach</a:t>
            </a:r>
          </a:p>
        </p:txBody>
      </p:sp>
      <p:sp>
        <p:nvSpPr>
          <p:cNvPr id="44" name="Rectangle: Rounded Corners 43">
            <a:extLst>
              <a:ext uri="{FF2B5EF4-FFF2-40B4-BE49-F238E27FC236}">
                <a16:creationId xmlns:a16="http://schemas.microsoft.com/office/drawing/2014/main" id="{22B9D5D5-8D38-4033-8024-F8FF2B7E4E5C}"/>
              </a:ext>
            </a:extLst>
          </p:cNvPr>
          <p:cNvSpPr/>
          <p:nvPr/>
        </p:nvSpPr>
        <p:spPr>
          <a:xfrm>
            <a:off x="2767792" y="3561231"/>
            <a:ext cx="576683" cy="918575"/>
          </a:xfrm>
          <a:prstGeom prst="roundRect">
            <a:avLst/>
          </a:prstGeom>
          <a:solidFill>
            <a:srgbClr val="3C7C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SF Pro Display" panose="00000500000000000000" pitchFamily="2" charset="0"/>
                <a:ea typeface="SF Pro Display" panose="00000500000000000000" pitchFamily="2" charset="0"/>
                <a:cs typeface="Calibri"/>
              </a:rPr>
              <a:t>WO </a:t>
            </a:r>
          </a:p>
          <a:p>
            <a:pPr algn="ctr"/>
            <a:r>
              <a:rPr lang="en-US" sz="900" dirty="0">
                <a:latin typeface="SF Pro Display" panose="00000500000000000000" pitchFamily="2" charset="0"/>
                <a:ea typeface="SF Pro Display" panose="00000500000000000000" pitchFamily="2" charset="0"/>
                <a:cs typeface="Calibri"/>
              </a:rPr>
              <a:t>x</a:t>
            </a:r>
          </a:p>
        </p:txBody>
      </p:sp>
      <p:sp>
        <p:nvSpPr>
          <p:cNvPr id="50" name="Rectangle: Rounded Corners 49">
            <a:extLst>
              <a:ext uri="{FF2B5EF4-FFF2-40B4-BE49-F238E27FC236}">
                <a16:creationId xmlns:a16="http://schemas.microsoft.com/office/drawing/2014/main" id="{BB1349D4-66B5-410E-B2D1-AA599E5B74B3}"/>
              </a:ext>
            </a:extLst>
          </p:cNvPr>
          <p:cNvSpPr/>
          <p:nvPr/>
        </p:nvSpPr>
        <p:spPr>
          <a:xfrm>
            <a:off x="1180779" y="5077115"/>
            <a:ext cx="576683" cy="918575"/>
          </a:xfrm>
          <a:prstGeom prst="roundRect">
            <a:avLst/>
          </a:prstGeom>
          <a:solidFill>
            <a:srgbClr val="3C7C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SF Pro Display" panose="00000500000000000000" pitchFamily="2" charset="0"/>
                <a:ea typeface="SF Pro Display" panose="00000500000000000000" pitchFamily="2" charset="0"/>
                <a:cs typeface="Calibri"/>
              </a:rPr>
              <a:t>EX </a:t>
            </a:r>
          </a:p>
          <a:p>
            <a:pPr algn="ctr"/>
            <a:r>
              <a:rPr lang="en-US" sz="900" dirty="0">
                <a:latin typeface="SF Pro Display" panose="00000500000000000000" pitchFamily="2" charset="0"/>
                <a:ea typeface="SF Pro Display" panose="00000500000000000000" pitchFamily="2" charset="0"/>
                <a:cs typeface="Calibri"/>
              </a:rPr>
              <a:t>1</a:t>
            </a:r>
          </a:p>
        </p:txBody>
      </p:sp>
      <p:sp>
        <p:nvSpPr>
          <p:cNvPr id="51" name="Rectangle: Rounded Corners 50">
            <a:extLst>
              <a:ext uri="{FF2B5EF4-FFF2-40B4-BE49-F238E27FC236}">
                <a16:creationId xmlns:a16="http://schemas.microsoft.com/office/drawing/2014/main" id="{93D6E84D-3253-4938-9206-4D7EC3868A93}"/>
              </a:ext>
            </a:extLst>
          </p:cNvPr>
          <p:cNvSpPr/>
          <p:nvPr/>
        </p:nvSpPr>
        <p:spPr>
          <a:xfrm>
            <a:off x="1973897" y="5077115"/>
            <a:ext cx="576683" cy="918575"/>
          </a:xfrm>
          <a:prstGeom prst="roundRect">
            <a:avLst/>
          </a:prstGeom>
          <a:solidFill>
            <a:srgbClr val="3C7C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SF Pro Display" panose="00000500000000000000" pitchFamily="2" charset="0"/>
                <a:ea typeface="SF Pro Display" panose="00000500000000000000" pitchFamily="2" charset="0"/>
                <a:cs typeface="Calibri"/>
              </a:rPr>
              <a:t>EX </a:t>
            </a:r>
          </a:p>
          <a:p>
            <a:pPr algn="ctr"/>
            <a:r>
              <a:rPr lang="en-US" sz="900" dirty="0">
                <a:latin typeface="SF Pro Display" panose="00000500000000000000" pitchFamily="2" charset="0"/>
                <a:ea typeface="SF Pro Display" panose="00000500000000000000" pitchFamily="2" charset="0"/>
                <a:cs typeface="Calibri"/>
              </a:rPr>
              <a:t>2</a:t>
            </a:r>
          </a:p>
        </p:txBody>
      </p:sp>
      <p:sp>
        <p:nvSpPr>
          <p:cNvPr id="52" name="Rectangle: Rounded Corners 51">
            <a:extLst>
              <a:ext uri="{FF2B5EF4-FFF2-40B4-BE49-F238E27FC236}">
                <a16:creationId xmlns:a16="http://schemas.microsoft.com/office/drawing/2014/main" id="{3DE68D50-B55E-477C-8779-C30F088899DB}"/>
              </a:ext>
            </a:extLst>
          </p:cNvPr>
          <p:cNvSpPr/>
          <p:nvPr/>
        </p:nvSpPr>
        <p:spPr>
          <a:xfrm>
            <a:off x="2767015" y="5077115"/>
            <a:ext cx="576683" cy="918575"/>
          </a:xfrm>
          <a:prstGeom prst="roundRect">
            <a:avLst/>
          </a:prstGeom>
          <a:solidFill>
            <a:srgbClr val="3C7C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SF Pro Display" panose="00000500000000000000" pitchFamily="2" charset="0"/>
                <a:ea typeface="SF Pro Display" panose="00000500000000000000" pitchFamily="2" charset="0"/>
                <a:cs typeface="Calibri"/>
              </a:rPr>
              <a:t>EX </a:t>
            </a:r>
          </a:p>
          <a:p>
            <a:pPr algn="ctr"/>
            <a:r>
              <a:rPr lang="en-US" sz="900" dirty="0">
                <a:latin typeface="SF Pro Display" panose="00000500000000000000" pitchFamily="2" charset="0"/>
                <a:ea typeface="SF Pro Display" panose="00000500000000000000" pitchFamily="2" charset="0"/>
                <a:cs typeface="Calibri"/>
              </a:rPr>
              <a:t>x</a:t>
            </a:r>
          </a:p>
        </p:txBody>
      </p:sp>
      <p:sp>
        <p:nvSpPr>
          <p:cNvPr id="85" name="Title 1">
            <a:extLst>
              <a:ext uri="{FF2B5EF4-FFF2-40B4-BE49-F238E27FC236}">
                <a16:creationId xmlns:a16="http://schemas.microsoft.com/office/drawing/2014/main" id="{0585D9DE-14B8-42D6-9507-FEAE71412DF4}"/>
              </a:ext>
            </a:extLst>
          </p:cNvPr>
          <p:cNvSpPr txBox="1">
            <a:spLocks/>
          </p:cNvSpPr>
          <p:nvPr/>
        </p:nvSpPr>
        <p:spPr>
          <a:xfrm>
            <a:off x="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200" b="1" kern="1200">
                <a:solidFill>
                  <a:schemeClr val="tx1"/>
                </a:solidFill>
                <a:latin typeface="SF Pro Display" pitchFamily="2" charset="0"/>
                <a:ea typeface="SF Pro Display" pitchFamily="2" charset="0"/>
                <a:cs typeface="SF Pro Display" pitchFamily="2" charset="0"/>
              </a:defRPr>
            </a:lvl1pPr>
          </a:lstStyle>
          <a:p>
            <a:endParaRPr lang="de-DE" dirty="0"/>
          </a:p>
        </p:txBody>
      </p:sp>
      <p:pic>
        <p:nvPicPr>
          <p:cNvPr id="86" name="Picture 2">
            <a:extLst>
              <a:ext uri="{FF2B5EF4-FFF2-40B4-BE49-F238E27FC236}">
                <a16:creationId xmlns:a16="http://schemas.microsoft.com/office/drawing/2014/main" id="{75CEB562-55C8-4CAF-B64E-F8EEAE3AB65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887" b="96698" l="2101" r="95798">
                        <a14:foregroundMark x1="87395" y1="35377" x2="55462" y2="6604"/>
                        <a14:foregroundMark x1="55462" y1="6604" x2="21429" y2="34434"/>
                        <a14:foregroundMark x1="21429" y1="34434" x2="25630" y2="80660"/>
                        <a14:foregroundMark x1="25630" y1="80660" x2="69328" y2="97642"/>
                        <a14:foregroundMark x1="69328" y1="97642" x2="91597" y2="61792"/>
                        <a14:foregroundMark x1="91597" y1="61792" x2="67227" y2="14623"/>
                        <a14:foregroundMark x1="21008" y1="30189" x2="2521" y2="46226"/>
                        <a14:foregroundMark x1="30252" y1="8491" x2="43697" y2="2830"/>
                        <a14:foregroundMark x1="96218" y1="47642" x2="83613" y2="74528"/>
                        <a14:foregroundMark x1="67227" y1="91509" x2="53782" y2="96698"/>
                        <a14:foregroundMark x1="48319" y1="36792" x2="78571" y2="29717"/>
                        <a14:foregroundMark x1="59664" y1="48113" x2="58403" y2="30189"/>
                        <a14:foregroundMark x1="50840" y1="32547" x2="38235" y2="41981"/>
                        <a14:foregroundMark x1="42017" y1="36792" x2="84874" y2="50472"/>
                        <a14:foregroundMark x1="84874" y1="50472" x2="61345" y2="45283"/>
                        <a14:foregroundMark x1="65966" y1="43868" x2="29832" y2="26415"/>
                        <a14:foregroundMark x1="29832" y1="26415" x2="50000" y2="71698"/>
                        <a14:foregroundMark x1="50000" y1="71698" x2="47479" y2="62264"/>
                        <a14:foregroundMark x1="64706" y1="58019" x2="56303" y2="54717"/>
                        <a14:foregroundMark x1="49580" y1="45283" x2="46218" y2="57547"/>
                        <a14:foregroundMark x1="62605" y1="50472" x2="47479" y2="52358"/>
                        <a14:foregroundMark x1="54622" y1="50472" x2="48319" y2="55189"/>
                        <a14:foregroundMark x1="44538" y1="56132" x2="43697" y2="52358"/>
                        <a14:foregroundMark x1="36555" y1="57547" x2="41176" y2="56604"/>
                        <a14:foregroundMark x1="44538" y1="49528" x2="41176" y2="53302"/>
                        <a14:foregroundMark x1="57143" y1="64623" x2="54622" y2="58962"/>
                        <a14:foregroundMark x1="60924" y1="63679" x2="53361" y2="66509"/>
                        <a14:foregroundMark x1="57143" y1="58962" x2="53782" y2="62264"/>
                      </a14:backgroundRemoval>
                    </a14:imgEffect>
                  </a14:imgLayer>
                </a14:imgProps>
              </a:ext>
              <a:ext uri="{28A0092B-C50C-407E-A947-70E740481C1C}">
                <a14:useLocalDpi xmlns:a14="http://schemas.microsoft.com/office/drawing/2010/main" val="0"/>
              </a:ext>
            </a:extLst>
          </a:blip>
          <a:srcRect/>
          <a:stretch>
            <a:fillRect/>
          </a:stretch>
        </p:blipFill>
        <p:spPr bwMode="auto">
          <a:xfrm>
            <a:off x="458438" y="749518"/>
            <a:ext cx="625059" cy="556775"/>
          </a:xfrm>
          <a:prstGeom prst="rect">
            <a:avLst/>
          </a:prstGeom>
          <a:noFill/>
          <a:extLst>
            <a:ext uri="{909E8E84-426E-40DD-AFC4-6F175D3DCCD1}">
              <a14:hiddenFill xmlns:a14="http://schemas.microsoft.com/office/drawing/2010/main">
                <a:solidFill>
                  <a:srgbClr val="FFFFFF"/>
                </a:solidFill>
              </a14:hiddenFill>
            </a:ext>
          </a:extLst>
        </p:spPr>
      </p:pic>
      <p:sp>
        <p:nvSpPr>
          <p:cNvPr id="87" name="Title 1">
            <a:extLst>
              <a:ext uri="{FF2B5EF4-FFF2-40B4-BE49-F238E27FC236}">
                <a16:creationId xmlns:a16="http://schemas.microsoft.com/office/drawing/2014/main" id="{0D3764B3-1776-4C09-9260-7815ACEC560C}"/>
              </a:ext>
            </a:extLst>
          </p:cNvPr>
          <p:cNvSpPr txBox="1">
            <a:spLocks/>
          </p:cNvSpPr>
          <p:nvPr/>
        </p:nvSpPr>
        <p:spPr>
          <a:xfrm>
            <a:off x="422048" y="363989"/>
            <a:ext cx="11434989" cy="432000"/>
          </a:xfrm>
          <a:prstGeom prst="rect">
            <a:avLst/>
          </a:prstGeom>
        </p:spPr>
        <p:txBody>
          <a:bodyPr/>
          <a:lstStyle>
            <a:lvl1pPr algn="l" defTabSz="914400" rtl="0" eaLnBrk="1" latinLnBrk="0" hangingPunct="1">
              <a:lnSpc>
                <a:spcPct val="90000"/>
              </a:lnSpc>
              <a:spcBef>
                <a:spcPct val="0"/>
              </a:spcBef>
              <a:buNone/>
              <a:defRPr sz="2200" b="1" kern="1200">
                <a:solidFill>
                  <a:schemeClr val="tx1"/>
                </a:solidFill>
                <a:latin typeface="SF Pro Display" pitchFamily="2" charset="0"/>
                <a:ea typeface="SF Pro Display" pitchFamily="2" charset="0"/>
                <a:cs typeface="SF Pro Display" pitchFamily="2" charset="0"/>
              </a:defRPr>
            </a:lvl1pPr>
          </a:lstStyle>
          <a:p>
            <a:r>
              <a:rPr lang="de-DE" dirty="0"/>
              <a:t>CLOUD FIRESTORE TOP LEVEL ARCHITECTURE</a:t>
            </a:r>
          </a:p>
        </p:txBody>
      </p:sp>
      <p:sp>
        <p:nvSpPr>
          <p:cNvPr id="18" name="TextBox 17">
            <a:extLst>
              <a:ext uri="{FF2B5EF4-FFF2-40B4-BE49-F238E27FC236}">
                <a16:creationId xmlns:a16="http://schemas.microsoft.com/office/drawing/2014/main" id="{3EFF4511-B9F1-486A-8E0C-22CAA9244905}"/>
              </a:ext>
            </a:extLst>
          </p:cNvPr>
          <p:cNvSpPr txBox="1"/>
          <p:nvPr/>
        </p:nvSpPr>
        <p:spPr>
          <a:xfrm>
            <a:off x="3783938" y="3278774"/>
            <a:ext cx="1287114"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b="1" dirty="0">
                <a:latin typeface="SF Pro Display" panose="00000500000000000000" pitchFamily="2" charset="0"/>
                <a:ea typeface="SF Pro Display" panose="00000500000000000000" pitchFamily="2" charset="0"/>
                <a:cs typeface="Calibri"/>
              </a:rPr>
              <a:t>Stats/Achievements</a:t>
            </a:r>
          </a:p>
        </p:txBody>
      </p:sp>
      <p:pic>
        <p:nvPicPr>
          <p:cNvPr id="98" name="Picture 97">
            <a:extLst>
              <a:ext uri="{FF2B5EF4-FFF2-40B4-BE49-F238E27FC236}">
                <a16:creationId xmlns:a16="http://schemas.microsoft.com/office/drawing/2014/main" id="{EE6ED139-C5EE-48B7-AB3A-9590682B36D3}"/>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84704" y1="27968" x2="83784" y2="23200"/>
                        <a14:foregroundMark x1="85483" y1="32000" x2="85043" y2="29721"/>
                        <a14:foregroundMark x1="87896" y1="44503" x2="85483" y2="32000"/>
                        <a14:foregroundMark x1="88880" y1="49600" x2="88139" y2="45762"/>
                        <a14:foregroundMark x1="89189" y1="51200" x2="88880" y2="49600"/>
                        <a14:foregroundMark x1="22683" y1="69182" x2="22638" y2="70193"/>
                        <a14:foregroundMark x1="22882" y1="64653" x2="22842" y2="65562"/>
                        <a14:foregroundMark x1="23981" y1="39757" x2="22905" y2="64131"/>
                        <a14:foregroundMark x1="24318" y1="32133" x2="24219" y2="34374"/>
                        <a14:foregroundMark x1="25287" y1="34069" x2="23423" y2="32000"/>
                        <a14:foregroundMark x1="30271" y1="77600" x2="26126" y2="77600"/>
                        <a14:foregroundMark x1="46847" y1="77600" x2="46120" y2="77600"/>
                        <a14:foregroundMark x1="87108" y1="45053" x2="89189" y2="38400"/>
                        <a14:foregroundMark x1="85686" y1="49600" x2="86537" y2="46880"/>
                        <a14:foregroundMark x1="84685" y1="52800" x2="85686" y2="49600"/>
                        <a14:foregroundMark x1="75283" y1="53300" x2="65766" y2="52000"/>
                        <a14:foregroundMark x1="77477" y1="53600" x2="76996" y2="53534"/>
                        <a14:foregroundMark x1="83784" y1="24000" x2="86486" y2="25600"/>
                        <a14:backgroundMark x1="69369" y1="72800" x2="50450" y2="72800"/>
                        <a14:backgroundMark x1="46847" y1="72800" x2="43878" y2="73459"/>
                        <a14:backgroundMark x1="44552" y1="74400" x2="53153" y2="74400"/>
                        <a14:backgroundMark x1="23423" y1="22400" x2="25167" y2="31693"/>
                        <a14:backgroundMark x1="83784" y1="32000" x2="83784" y2="32000"/>
                        <a14:backgroundMark x1="84685" y1="38400" x2="84685" y2="27172"/>
                        <a14:backgroundMark x1="84685" y1="28800" x2="84317" y2="27493"/>
                        <a14:backgroundMark x1="29730" y1="32800" x2="31532" y2="37600"/>
                        <a14:backgroundMark x1="22523" y1="30400" x2="22523" y2="31200"/>
                        <a14:backgroundMark x1="35135" y1="75200" x2="47748" y2="74400"/>
                        <a14:backgroundMark x1="36036" y1="74400" x2="31532" y2="75200"/>
                        <a14:backgroundMark x1="31532" y1="75200" x2="28829" y2="76000"/>
                        <a14:backgroundMark x1="45946" y1="75200" x2="47748" y2="76000"/>
                        <a14:backgroundMark x1="82883" y1="48000" x2="83784" y2="48800"/>
                        <a14:backgroundMark x1="84685" y1="49600" x2="84685" y2="49600"/>
                      </a14:backgroundRemoval>
                    </a14:imgEffect>
                  </a14:imgLayer>
                </a14:imgProps>
              </a:ext>
            </a:extLst>
          </a:blip>
          <a:stretch>
            <a:fillRect/>
          </a:stretch>
        </p:blipFill>
        <p:spPr>
          <a:xfrm>
            <a:off x="1207598" y="1706066"/>
            <a:ext cx="245231" cy="276161"/>
          </a:xfrm>
          <a:prstGeom prst="rect">
            <a:avLst/>
          </a:prstGeom>
        </p:spPr>
      </p:pic>
      <p:pic>
        <p:nvPicPr>
          <p:cNvPr id="99" name="Picture 98">
            <a:extLst>
              <a:ext uri="{FF2B5EF4-FFF2-40B4-BE49-F238E27FC236}">
                <a16:creationId xmlns:a16="http://schemas.microsoft.com/office/drawing/2014/main" id="{FC05CBD0-CA97-4CCC-A4F6-79F6617CDEB3}"/>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foregroundMark x1="43548" y1="38129" x2="43548" y2="38129"/>
                      </a14:backgroundRemoval>
                    </a14:imgEffect>
                  </a14:imgLayer>
                </a14:imgProps>
              </a:ext>
            </a:extLst>
          </a:blip>
          <a:stretch>
            <a:fillRect/>
          </a:stretch>
        </p:blipFill>
        <p:spPr>
          <a:xfrm>
            <a:off x="1346073" y="2067012"/>
            <a:ext cx="242670" cy="272025"/>
          </a:xfrm>
          <a:prstGeom prst="rect">
            <a:avLst/>
          </a:prstGeom>
        </p:spPr>
      </p:pic>
      <p:pic>
        <p:nvPicPr>
          <p:cNvPr id="100" name="Picture 99">
            <a:extLst>
              <a:ext uri="{FF2B5EF4-FFF2-40B4-BE49-F238E27FC236}">
                <a16:creationId xmlns:a16="http://schemas.microsoft.com/office/drawing/2014/main" id="{8710E1C9-E48D-471A-A62D-A2571F6286F3}"/>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84704" y1="27968" x2="83784" y2="23200"/>
                        <a14:foregroundMark x1="85483" y1="32000" x2="85043" y2="29721"/>
                        <a14:foregroundMark x1="87896" y1="44503" x2="85483" y2="32000"/>
                        <a14:foregroundMark x1="88880" y1="49600" x2="88139" y2="45762"/>
                        <a14:foregroundMark x1="89189" y1="51200" x2="88880" y2="49600"/>
                        <a14:foregroundMark x1="22683" y1="69182" x2="22638" y2="70193"/>
                        <a14:foregroundMark x1="22882" y1="64653" x2="22842" y2="65562"/>
                        <a14:foregroundMark x1="23981" y1="39757" x2="22905" y2="64131"/>
                        <a14:foregroundMark x1="24318" y1="32133" x2="24219" y2="34374"/>
                        <a14:foregroundMark x1="25287" y1="34069" x2="23423" y2="32000"/>
                        <a14:foregroundMark x1="30271" y1="77600" x2="26126" y2="77600"/>
                        <a14:foregroundMark x1="46847" y1="77600" x2="46120" y2="77600"/>
                        <a14:foregroundMark x1="87108" y1="45053" x2="89189" y2="38400"/>
                        <a14:foregroundMark x1="85686" y1="49600" x2="86537" y2="46880"/>
                        <a14:foregroundMark x1="84685" y1="52800" x2="85686" y2="49600"/>
                        <a14:foregroundMark x1="75283" y1="53300" x2="65766" y2="52000"/>
                        <a14:foregroundMark x1="77477" y1="53600" x2="76996" y2="53534"/>
                        <a14:foregroundMark x1="83784" y1="24000" x2="86486" y2="25600"/>
                        <a14:backgroundMark x1="69369" y1="72800" x2="50450" y2="72800"/>
                        <a14:backgroundMark x1="46847" y1="72800" x2="43878" y2="73459"/>
                        <a14:backgroundMark x1="44552" y1="74400" x2="53153" y2="74400"/>
                        <a14:backgroundMark x1="23423" y1="22400" x2="25167" y2="31693"/>
                        <a14:backgroundMark x1="83784" y1="32000" x2="83784" y2="32000"/>
                        <a14:backgroundMark x1="84685" y1="38400" x2="84685" y2="27172"/>
                        <a14:backgroundMark x1="84685" y1="28800" x2="84317" y2="27493"/>
                        <a14:backgroundMark x1="29730" y1="32800" x2="31532" y2="37600"/>
                        <a14:backgroundMark x1="22523" y1="30400" x2="22523" y2="31200"/>
                        <a14:backgroundMark x1="35135" y1="75200" x2="47748" y2="74400"/>
                        <a14:backgroundMark x1="36036" y1="74400" x2="31532" y2="75200"/>
                        <a14:backgroundMark x1="31532" y1="75200" x2="28829" y2="76000"/>
                        <a14:backgroundMark x1="45946" y1="75200" x2="47748" y2="76000"/>
                        <a14:backgroundMark x1="82883" y1="48000" x2="83784" y2="48800"/>
                        <a14:backgroundMark x1="84685" y1="49600" x2="84685" y2="49600"/>
                      </a14:backgroundRemoval>
                    </a14:imgEffect>
                  </a14:imgLayer>
                </a14:imgProps>
              </a:ext>
            </a:extLst>
          </a:blip>
          <a:stretch>
            <a:fillRect/>
          </a:stretch>
        </p:blipFill>
        <p:spPr>
          <a:xfrm>
            <a:off x="1217202" y="3277490"/>
            <a:ext cx="245231" cy="276161"/>
          </a:xfrm>
          <a:prstGeom prst="rect">
            <a:avLst/>
          </a:prstGeom>
        </p:spPr>
      </p:pic>
      <p:pic>
        <p:nvPicPr>
          <p:cNvPr id="101" name="Picture 100">
            <a:extLst>
              <a:ext uri="{FF2B5EF4-FFF2-40B4-BE49-F238E27FC236}">
                <a16:creationId xmlns:a16="http://schemas.microsoft.com/office/drawing/2014/main" id="{4DFBA9C8-ACDF-4E7A-81AB-0A0E1938D1AF}"/>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84704" y1="27968" x2="83784" y2="23200"/>
                        <a14:foregroundMark x1="85483" y1="32000" x2="85043" y2="29721"/>
                        <a14:foregroundMark x1="87896" y1="44503" x2="85483" y2="32000"/>
                        <a14:foregroundMark x1="88880" y1="49600" x2="88139" y2="45762"/>
                        <a14:foregroundMark x1="89189" y1="51200" x2="88880" y2="49600"/>
                        <a14:foregroundMark x1="22683" y1="69182" x2="22638" y2="70193"/>
                        <a14:foregroundMark x1="22882" y1="64653" x2="22842" y2="65562"/>
                        <a14:foregroundMark x1="23981" y1="39757" x2="22905" y2="64131"/>
                        <a14:foregroundMark x1="24318" y1="32133" x2="24219" y2="34374"/>
                        <a14:foregroundMark x1="25287" y1="34069" x2="23423" y2="32000"/>
                        <a14:foregroundMark x1="30271" y1="77600" x2="26126" y2="77600"/>
                        <a14:foregroundMark x1="46847" y1="77600" x2="46120" y2="77600"/>
                        <a14:foregroundMark x1="87108" y1="45053" x2="89189" y2="38400"/>
                        <a14:foregroundMark x1="85686" y1="49600" x2="86537" y2="46880"/>
                        <a14:foregroundMark x1="84685" y1="52800" x2="85686" y2="49600"/>
                        <a14:foregroundMark x1="75283" y1="53300" x2="65766" y2="52000"/>
                        <a14:foregroundMark x1="77477" y1="53600" x2="76996" y2="53534"/>
                        <a14:foregroundMark x1="83784" y1="24000" x2="86486" y2="25600"/>
                        <a14:backgroundMark x1="69369" y1="72800" x2="50450" y2="72800"/>
                        <a14:backgroundMark x1="46847" y1="72800" x2="43878" y2="73459"/>
                        <a14:backgroundMark x1="44552" y1="74400" x2="53153" y2="74400"/>
                        <a14:backgroundMark x1="23423" y1="22400" x2="25167" y2="31693"/>
                        <a14:backgroundMark x1="83784" y1="32000" x2="83784" y2="32000"/>
                        <a14:backgroundMark x1="84685" y1="38400" x2="84685" y2="27172"/>
                        <a14:backgroundMark x1="84685" y1="28800" x2="84317" y2="27493"/>
                        <a14:backgroundMark x1="29730" y1="32800" x2="31532" y2="37600"/>
                        <a14:backgroundMark x1="22523" y1="30400" x2="22523" y2="31200"/>
                        <a14:backgroundMark x1="35135" y1="75200" x2="47748" y2="74400"/>
                        <a14:backgroundMark x1="36036" y1="74400" x2="31532" y2="75200"/>
                        <a14:backgroundMark x1="31532" y1="75200" x2="28829" y2="76000"/>
                        <a14:backgroundMark x1="45946" y1="75200" x2="47748" y2="76000"/>
                        <a14:backgroundMark x1="82883" y1="48000" x2="83784" y2="48800"/>
                        <a14:backgroundMark x1="84685" y1="49600" x2="84685" y2="49600"/>
                      </a14:backgroundRemoval>
                    </a14:imgEffect>
                  </a14:imgLayer>
                </a14:imgProps>
              </a:ext>
            </a:extLst>
          </a:blip>
          <a:stretch>
            <a:fillRect/>
          </a:stretch>
        </p:blipFill>
        <p:spPr>
          <a:xfrm>
            <a:off x="3560504" y="3260634"/>
            <a:ext cx="245231" cy="276161"/>
          </a:xfrm>
          <a:prstGeom prst="rect">
            <a:avLst/>
          </a:prstGeom>
        </p:spPr>
      </p:pic>
      <p:pic>
        <p:nvPicPr>
          <p:cNvPr id="102" name="Picture 101">
            <a:extLst>
              <a:ext uri="{FF2B5EF4-FFF2-40B4-BE49-F238E27FC236}">
                <a16:creationId xmlns:a16="http://schemas.microsoft.com/office/drawing/2014/main" id="{CF324DD4-74C2-42B4-93FD-1C626A4ABE89}"/>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84704" y1="27968" x2="83784" y2="23200"/>
                        <a14:foregroundMark x1="85483" y1="32000" x2="85043" y2="29721"/>
                        <a14:foregroundMark x1="87896" y1="44503" x2="85483" y2="32000"/>
                        <a14:foregroundMark x1="88880" y1="49600" x2="88139" y2="45762"/>
                        <a14:foregroundMark x1="89189" y1="51200" x2="88880" y2="49600"/>
                        <a14:foregroundMark x1="22683" y1="69182" x2="22638" y2="70193"/>
                        <a14:foregroundMark x1="22882" y1="64653" x2="22842" y2="65562"/>
                        <a14:foregroundMark x1="23981" y1="39757" x2="22905" y2="64131"/>
                        <a14:foregroundMark x1="24318" y1="32133" x2="24219" y2="34374"/>
                        <a14:foregroundMark x1="25287" y1="34069" x2="23423" y2="32000"/>
                        <a14:foregroundMark x1="30271" y1="77600" x2="26126" y2="77600"/>
                        <a14:foregroundMark x1="46847" y1="77600" x2="46120" y2="77600"/>
                        <a14:foregroundMark x1="87108" y1="45053" x2="89189" y2="38400"/>
                        <a14:foregroundMark x1="85686" y1="49600" x2="86537" y2="46880"/>
                        <a14:foregroundMark x1="84685" y1="52800" x2="85686" y2="49600"/>
                        <a14:foregroundMark x1="75283" y1="53300" x2="65766" y2="52000"/>
                        <a14:foregroundMark x1="77477" y1="53600" x2="76996" y2="53534"/>
                        <a14:foregroundMark x1="83784" y1="24000" x2="86486" y2="25600"/>
                        <a14:backgroundMark x1="69369" y1="72800" x2="50450" y2="72800"/>
                        <a14:backgroundMark x1="46847" y1="72800" x2="43878" y2="73459"/>
                        <a14:backgroundMark x1="44552" y1="74400" x2="53153" y2="74400"/>
                        <a14:backgroundMark x1="23423" y1="22400" x2="25167" y2="31693"/>
                        <a14:backgroundMark x1="83784" y1="32000" x2="83784" y2="32000"/>
                        <a14:backgroundMark x1="84685" y1="38400" x2="84685" y2="27172"/>
                        <a14:backgroundMark x1="84685" y1="28800" x2="84317" y2="27493"/>
                        <a14:backgroundMark x1="29730" y1="32800" x2="31532" y2="37600"/>
                        <a14:backgroundMark x1="22523" y1="30400" x2="22523" y2="31200"/>
                        <a14:backgroundMark x1="35135" y1="75200" x2="47748" y2="74400"/>
                        <a14:backgroundMark x1="36036" y1="74400" x2="31532" y2="75200"/>
                        <a14:backgroundMark x1="31532" y1="75200" x2="28829" y2="76000"/>
                        <a14:backgroundMark x1="45946" y1="75200" x2="47748" y2="76000"/>
                        <a14:backgroundMark x1="82883" y1="48000" x2="83784" y2="48800"/>
                        <a14:backgroundMark x1="84685" y1="49600" x2="84685" y2="49600"/>
                      </a14:backgroundRemoval>
                    </a14:imgEffect>
                  </a14:imgLayer>
                </a14:imgProps>
              </a:ext>
            </a:extLst>
          </a:blip>
          <a:stretch>
            <a:fillRect/>
          </a:stretch>
        </p:blipFill>
        <p:spPr>
          <a:xfrm>
            <a:off x="1207598" y="4819138"/>
            <a:ext cx="245231" cy="276161"/>
          </a:xfrm>
          <a:prstGeom prst="rect">
            <a:avLst/>
          </a:prstGeom>
        </p:spPr>
      </p:pic>
      <p:pic>
        <p:nvPicPr>
          <p:cNvPr id="104" name="Picture 103">
            <a:extLst>
              <a:ext uri="{FF2B5EF4-FFF2-40B4-BE49-F238E27FC236}">
                <a16:creationId xmlns:a16="http://schemas.microsoft.com/office/drawing/2014/main" id="{3839EC95-4CFD-4E16-8B1E-97B7A786C921}"/>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foregroundMark x1="43548" y1="38129" x2="43548" y2="38129"/>
                      </a14:backgroundRemoval>
                    </a14:imgEffect>
                  </a14:imgLayer>
                </a14:imgProps>
              </a:ext>
            </a:extLst>
          </a:blip>
          <a:stretch>
            <a:fillRect/>
          </a:stretch>
        </p:blipFill>
        <p:spPr>
          <a:xfrm>
            <a:off x="2136176" y="2067012"/>
            <a:ext cx="242670" cy="272025"/>
          </a:xfrm>
          <a:prstGeom prst="rect">
            <a:avLst/>
          </a:prstGeom>
        </p:spPr>
      </p:pic>
      <p:pic>
        <p:nvPicPr>
          <p:cNvPr id="105" name="Picture 104">
            <a:extLst>
              <a:ext uri="{FF2B5EF4-FFF2-40B4-BE49-F238E27FC236}">
                <a16:creationId xmlns:a16="http://schemas.microsoft.com/office/drawing/2014/main" id="{12E8547A-76F1-4DED-8D02-502A45F8159A}"/>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foregroundMark x1="43548" y1="38129" x2="43548" y2="38129"/>
                      </a14:backgroundRemoval>
                    </a14:imgEffect>
                  </a14:imgLayer>
                </a14:imgProps>
              </a:ext>
            </a:extLst>
          </a:blip>
          <a:stretch>
            <a:fillRect/>
          </a:stretch>
        </p:blipFill>
        <p:spPr>
          <a:xfrm>
            <a:off x="2934021" y="2067012"/>
            <a:ext cx="242670" cy="272025"/>
          </a:xfrm>
          <a:prstGeom prst="rect">
            <a:avLst/>
          </a:prstGeom>
        </p:spPr>
      </p:pic>
      <p:pic>
        <p:nvPicPr>
          <p:cNvPr id="106" name="Picture 105">
            <a:extLst>
              <a:ext uri="{FF2B5EF4-FFF2-40B4-BE49-F238E27FC236}">
                <a16:creationId xmlns:a16="http://schemas.microsoft.com/office/drawing/2014/main" id="{C4D3704D-B0CB-45CC-B433-E37F515A42FC}"/>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foregroundMark x1="43548" y1="38129" x2="43548" y2="38129"/>
                      </a14:backgroundRemoval>
                    </a14:imgEffect>
                  </a14:imgLayer>
                </a14:imgProps>
              </a:ext>
            </a:extLst>
          </a:blip>
          <a:stretch>
            <a:fillRect/>
          </a:stretch>
        </p:blipFill>
        <p:spPr>
          <a:xfrm>
            <a:off x="3727738" y="2085906"/>
            <a:ext cx="242670" cy="272025"/>
          </a:xfrm>
          <a:prstGeom prst="rect">
            <a:avLst/>
          </a:prstGeom>
        </p:spPr>
      </p:pic>
      <p:pic>
        <p:nvPicPr>
          <p:cNvPr id="107" name="Picture 106">
            <a:extLst>
              <a:ext uri="{FF2B5EF4-FFF2-40B4-BE49-F238E27FC236}">
                <a16:creationId xmlns:a16="http://schemas.microsoft.com/office/drawing/2014/main" id="{051CDCF4-9C08-4F26-9CAF-21C53932E66D}"/>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foregroundMark x1="43548" y1="38129" x2="43548" y2="38129"/>
                      </a14:backgroundRemoval>
                    </a14:imgEffect>
                  </a14:imgLayer>
                </a14:imgProps>
              </a:ext>
            </a:extLst>
          </a:blip>
          <a:stretch>
            <a:fillRect/>
          </a:stretch>
        </p:blipFill>
        <p:spPr>
          <a:xfrm>
            <a:off x="1347399" y="3580546"/>
            <a:ext cx="242670" cy="272025"/>
          </a:xfrm>
          <a:prstGeom prst="rect">
            <a:avLst/>
          </a:prstGeom>
        </p:spPr>
      </p:pic>
      <p:pic>
        <p:nvPicPr>
          <p:cNvPr id="108" name="Picture 107">
            <a:extLst>
              <a:ext uri="{FF2B5EF4-FFF2-40B4-BE49-F238E27FC236}">
                <a16:creationId xmlns:a16="http://schemas.microsoft.com/office/drawing/2014/main" id="{A4DD9120-E96B-4116-83B5-974269B7F167}"/>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foregroundMark x1="43548" y1="38129" x2="43548" y2="38129"/>
                      </a14:backgroundRemoval>
                    </a14:imgEffect>
                  </a14:imgLayer>
                </a14:imgProps>
              </a:ext>
            </a:extLst>
          </a:blip>
          <a:stretch>
            <a:fillRect/>
          </a:stretch>
        </p:blipFill>
        <p:spPr>
          <a:xfrm>
            <a:off x="2128799" y="3564645"/>
            <a:ext cx="242670" cy="272025"/>
          </a:xfrm>
          <a:prstGeom prst="rect">
            <a:avLst/>
          </a:prstGeom>
        </p:spPr>
      </p:pic>
      <p:pic>
        <p:nvPicPr>
          <p:cNvPr id="109" name="Picture 108">
            <a:extLst>
              <a:ext uri="{FF2B5EF4-FFF2-40B4-BE49-F238E27FC236}">
                <a16:creationId xmlns:a16="http://schemas.microsoft.com/office/drawing/2014/main" id="{92D24D47-EAE1-44BC-A5FE-158C766EF337}"/>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foregroundMark x1="43548" y1="38129" x2="43548" y2="38129"/>
                      </a14:backgroundRemoval>
                    </a14:imgEffect>
                  </a14:imgLayer>
                </a14:imgProps>
              </a:ext>
            </a:extLst>
          </a:blip>
          <a:stretch>
            <a:fillRect/>
          </a:stretch>
        </p:blipFill>
        <p:spPr>
          <a:xfrm>
            <a:off x="2936892" y="3598834"/>
            <a:ext cx="242670" cy="272025"/>
          </a:xfrm>
          <a:prstGeom prst="rect">
            <a:avLst/>
          </a:prstGeom>
        </p:spPr>
      </p:pic>
      <p:pic>
        <p:nvPicPr>
          <p:cNvPr id="110" name="Picture 109">
            <a:extLst>
              <a:ext uri="{FF2B5EF4-FFF2-40B4-BE49-F238E27FC236}">
                <a16:creationId xmlns:a16="http://schemas.microsoft.com/office/drawing/2014/main" id="{5CEE254F-CF05-4D09-9879-F0C1CEF0F5E1}"/>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foregroundMark x1="43548" y1="38129" x2="43548" y2="38129"/>
                      </a14:backgroundRemoval>
                    </a14:imgEffect>
                  </a14:imgLayer>
                </a14:imgProps>
              </a:ext>
            </a:extLst>
          </a:blip>
          <a:stretch>
            <a:fillRect/>
          </a:stretch>
        </p:blipFill>
        <p:spPr>
          <a:xfrm>
            <a:off x="3727738" y="3618520"/>
            <a:ext cx="242670" cy="272025"/>
          </a:xfrm>
          <a:prstGeom prst="rect">
            <a:avLst/>
          </a:prstGeom>
        </p:spPr>
      </p:pic>
      <p:pic>
        <p:nvPicPr>
          <p:cNvPr id="111" name="Picture 110">
            <a:extLst>
              <a:ext uri="{FF2B5EF4-FFF2-40B4-BE49-F238E27FC236}">
                <a16:creationId xmlns:a16="http://schemas.microsoft.com/office/drawing/2014/main" id="{8C6BE372-FF4C-4E4A-B7AC-2A40F73F5CA6}"/>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foregroundMark x1="43548" y1="38129" x2="43548" y2="38129"/>
                      </a14:backgroundRemoval>
                    </a14:imgEffect>
                  </a14:imgLayer>
                </a14:imgProps>
              </a:ext>
            </a:extLst>
          </a:blip>
          <a:stretch>
            <a:fillRect/>
          </a:stretch>
        </p:blipFill>
        <p:spPr>
          <a:xfrm>
            <a:off x="1347399" y="5098111"/>
            <a:ext cx="242670" cy="272025"/>
          </a:xfrm>
          <a:prstGeom prst="rect">
            <a:avLst/>
          </a:prstGeom>
        </p:spPr>
      </p:pic>
      <p:pic>
        <p:nvPicPr>
          <p:cNvPr id="112" name="Picture 111">
            <a:extLst>
              <a:ext uri="{FF2B5EF4-FFF2-40B4-BE49-F238E27FC236}">
                <a16:creationId xmlns:a16="http://schemas.microsoft.com/office/drawing/2014/main" id="{3468231F-C221-4D1C-A93C-2D3763EBFDA9}"/>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foregroundMark x1="43548" y1="38129" x2="43548" y2="38129"/>
                      </a14:backgroundRemoval>
                    </a14:imgEffect>
                  </a14:imgLayer>
                </a14:imgProps>
              </a:ext>
            </a:extLst>
          </a:blip>
          <a:stretch>
            <a:fillRect/>
          </a:stretch>
        </p:blipFill>
        <p:spPr>
          <a:xfrm>
            <a:off x="2136176" y="5100448"/>
            <a:ext cx="242670" cy="272025"/>
          </a:xfrm>
          <a:prstGeom prst="rect">
            <a:avLst/>
          </a:prstGeom>
        </p:spPr>
      </p:pic>
      <p:pic>
        <p:nvPicPr>
          <p:cNvPr id="113" name="Picture 112">
            <a:extLst>
              <a:ext uri="{FF2B5EF4-FFF2-40B4-BE49-F238E27FC236}">
                <a16:creationId xmlns:a16="http://schemas.microsoft.com/office/drawing/2014/main" id="{A19A44DC-5146-48CB-881B-A56571ADE8DD}"/>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foregroundMark x1="43548" y1="38129" x2="43548" y2="38129"/>
                      </a14:backgroundRemoval>
                    </a14:imgEffect>
                  </a14:imgLayer>
                </a14:imgProps>
              </a:ext>
            </a:extLst>
          </a:blip>
          <a:stretch>
            <a:fillRect/>
          </a:stretch>
        </p:blipFill>
        <p:spPr>
          <a:xfrm>
            <a:off x="2949905" y="5100695"/>
            <a:ext cx="242670" cy="272025"/>
          </a:xfrm>
          <a:prstGeom prst="rect">
            <a:avLst/>
          </a:prstGeom>
        </p:spPr>
      </p:pic>
      <p:pic>
        <p:nvPicPr>
          <p:cNvPr id="114" name="Picture 113">
            <a:extLst>
              <a:ext uri="{FF2B5EF4-FFF2-40B4-BE49-F238E27FC236}">
                <a16:creationId xmlns:a16="http://schemas.microsoft.com/office/drawing/2014/main" id="{3968B36C-8E16-4A47-A7CC-64559E767F13}"/>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foregroundMark x1="43548" y1="38129" x2="43548" y2="38129"/>
                      </a14:backgroundRemoval>
                    </a14:imgEffect>
                  </a14:imgLayer>
                </a14:imgProps>
              </a:ext>
            </a:extLst>
          </a:blip>
          <a:stretch>
            <a:fillRect/>
          </a:stretch>
        </p:blipFill>
        <p:spPr>
          <a:xfrm>
            <a:off x="4547482" y="3630273"/>
            <a:ext cx="242670" cy="272025"/>
          </a:xfrm>
          <a:prstGeom prst="rect">
            <a:avLst/>
          </a:prstGeom>
        </p:spPr>
      </p:pic>
      <p:sp>
        <p:nvSpPr>
          <p:cNvPr id="116" name="Rectangle: Rounded Corners 115">
            <a:extLst>
              <a:ext uri="{FF2B5EF4-FFF2-40B4-BE49-F238E27FC236}">
                <a16:creationId xmlns:a16="http://schemas.microsoft.com/office/drawing/2014/main" id="{8AC5E8E6-8CD2-433E-88C9-2B21F18BC43F}"/>
              </a:ext>
            </a:extLst>
          </p:cNvPr>
          <p:cNvSpPr/>
          <p:nvPr/>
        </p:nvSpPr>
        <p:spPr>
          <a:xfrm>
            <a:off x="5764479" y="3252060"/>
            <a:ext cx="2333275" cy="1245722"/>
          </a:xfrm>
          <a:prstGeom prst="roundRect">
            <a:avLst/>
          </a:prstGeom>
          <a:solidFill>
            <a:srgbClr val="FABB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SF Pro Display" panose="00000500000000000000" pitchFamily="2" charset="0"/>
              <a:ea typeface="SF Pro Display" panose="00000500000000000000" pitchFamily="2" charset="0"/>
            </a:endParaRPr>
          </a:p>
        </p:txBody>
      </p:sp>
      <p:sp>
        <p:nvSpPr>
          <p:cNvPr id="117" name="Rectangle: Rounded Corners 116">
            <a:extLst>
              <a:ext uri="{FF2B5EF4-FFF2-40B4-BE49-F238E27FC236}">
                <a16:creationId xmlns:a16="http://schemas.microsoft.com/office/drawing/2014/main" id="{4CC8E682-7512-40DB-96DA-A286FD4836FA}"/>
              </a:ext>
            </a:extLst>
          </p:cNvPr>
          <p:cNvSpPr/>
          <p:nvPr/>
        </p:nvSpPr>
        <p:spPr>
          <a:xfrm>
            <a:off x="5764479" y="1686139"/>
            <a:ext cx="2333275" cy="1291330"/>
          </a:xfrm>
          <a:prstGeom prst="roundRect">
            <a:avLst/>
          </a:prstGeom>
          <a:solidFill>
            <a:srgbClr val="FABB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SF Pro Display" panose="00000500000000000000" pitchFamily="2" charset="0"/>
              <a:ea typeface="SF Pro Display" panose="00000500000000000000" pitchFamily="2" charset="0"/>
            </a:endParaRPr>
          </a:p>
        </p:txBody>
      </p:sp>
      <p:sp>
        <p:nvSpPr>
          <p:cNvPr id="118" name="TextBox 117">
            <a:extLst>
              <a:ext uri="{FF2B5EF4-FFF2-40B4-BE49-F238E27FC236}">
                <a16:creationId xmlns:a16="http://schemas.microsoft.com/office/drawing/2014/main" id="{9F735AE5-4BC3-431D-9F12-4958A14BFCEF}"/>
              </a:ext>
            </a:extLst>
          </p:cNvPr>
          <p:cNvSpPr txBox="1"/>
          <p:nvPr/>
        </p:nvSpPr>
        <p:spPr>
          <a:xfrm>
            <a:off x="6076287" y="3257723"/>
            <a:ext cx="80618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dirty="0">
                <a:latin typeface="SF Pro Display" panose="00000500000000000000" pitchFamily="2" charset="0"/>
                <a:ea typeface="SF Pro Display" panose="00000500000000000000" pitchFamily="2" charset="0"/>
                <a:cs typeface="Calibri"/>
              </a:rPr>
              <a:t>Exercise </a:t>
            </a:r>
            <a:endParaRPr lang="en-US" sz="1000" dirty="0">
              <a:latin typeface="SF Pro Display" panose="00000500000000000000" pitchFamily="2" charset="0"/>
              <a:ea typeface="SF Pro Display" panose="00000500000000000000" pitchFamily="2" charset="0"/>
            </a:endParaRPr>
          </a:p>
        </p:txBody>
      </p:sp>
      <p:sp>
        <p:nvSpPr>
          <p:cNvPr id="119" name="TextBox 118">
            <a:extLst>
              <a:ext uri="{FF2B5EF4-FFF2-40B4-BE49-F238E27FC236}">
                <a16:creationId xmlns:a16="http://schemas.microsoft.com/office/drawing/2014/main" id="{B92AB3D9-5A63-4E9E-83F0-36375BC68FA6}"/>
              </a:ext>
            </a:extLst>
          </p:cNvPr>
          <p:cNvSpPr txBox="1"/>
          <p:nvPr/>
        </p:nvSpPr>
        <p:spPr>
          <a:xfrm>
            <a:off x="6082142" y="1714429"/>
            <a:ext cx="712603"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b="1" dirty="0">
                <a:latin typeface="SF Pro Display" panose="00000500000000000000" pitchFamily="2" charset="0"/>
                <a:ea typeface="SF Pro Display" panose="00000500000000000000" pitchFamily="2" charset="0"/>
                <a:cs typeface="Calibri"/>
              </a:rPr>
              <a:t>Workouts</a:t>
            </a:r>
          </a:p>
        </p:txBody>
      </p:sp>
      <p:cxnSp>
        <p:nvCxnSpPr>
          <p:cNvPr id="122" name="Straight Connector 121">
            <a:extLst>
              <a:ext uri="{FF2B5EF4-FFF2-40B4-BE49-F238E27FC236}">
                <a16:creationId xmlns:a16="http://schemas.microsoft.com/office/drawing/2014/main" id="{53E1A362-AEAD-49B2-8CBA-DAE00F98E35A}"/>
              </a:ext>
            </a:extLst>
          </p:cNvPr>
          <p:cNvCxnSpPr>
            <a:cxnSpLocks/>
            <a:stCxn id="117" idx="2"/>
            <a:endCxn id="116" idx="0"/>
          </p:cNvCxnSpPr>
          <p:nvPr/>
        </p:nvCxnSpPr>
        <p:spPr>
          <a:xfrm>
            <a:off x="6931117" y="2977469"/>
            <a:ext cx="0" cy="2745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Rectangle: Rounded Corners 122">
            <a:extLst>
              <a:ext uri="{FF2B5EF4-FFF2-40B4-BE49-F238E27FC236}">
                <a16:creationId xmlns:a16="http://schemas.microsoft.com/office/drawing/2014/main" id="{4E8C899F-4876-4734-BF19-3F33D73F6359}"/>
              </a:ext>
            </a:extLst>
          </p:cNvPr>
          <p:cNvSpPr/>
          <p:nvPr/>
        </p:nvSpPr>
        <p:spPr>
          <a:xfrm>
            <a:off x="5861762" y="1993722"/>
            <a:ext cx="576683" cy="918575"/>
          </a:xfrm>
          <a:prstGeom prst="roundRect">
            <a:avLst/>
          </a:prstGeom>
          <a:solidFill>
            <a:srgbClr val="3C7C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SF Pro Display" panose="00000500000000000000" pitchFamily="2" charset="0"/>
                <a:ea typeface="SF Pro Display" panose="00000500000000000000" pitchFamily="2" charset="0"/>
                <a:cs typeface="Calibri"/>
              </a:rPr>
              <a:t>WO </a:t>
            </a:r>
          </a:p>
          <a:p>
            <a:pPr algn="ctr"/>
            <a:r>
              <a:rPr lang="en-US" sz="900" dirty="0">
                <a:latin typeface="SF Pro Display" panose="00000500000000000000" pitchFamily="2" charset="0"/>
                <a:ea typeface="SF Pro Display" panose="00000500000000000000" pitchFamily="2" charset="0"/>
                <a:cs typeface="Calibri"/>
              </a:rPr>
              <a:t>1</a:t>
            </a:r>
          </a:p>
        </p:txBody>
      </p:sp>
      <p:sp>
        <p:nvSpPr>
          <p:cNvPr id="124" name="Rectangle: Rounded Corners 123">
            <a:extLst>
              <a:ext uri="{FF2B5EF4-FFF2-40B4-BE49-F238E27FC236}">
                <a16:creationId xmlns:a16="http://schemas.microsoft.com/office/drawing/2014/main" id="{B3056642-931B-4E3C-9974-350D5637DCE9}"/>
              </a:ext>
            </a:extLst>
          </p:cNvPr>
          <p:cNvSpPr/>
          <p:nvPr/>
        </p:nvSpPr>
        <p:spPr>
          <a:xfrm>
            <a:off x="6654880" y="1986143"/>
            <a:ext cx="576683" cy="918575"/>
          </a:xfrm>
          <a:prstGeom prst="roundRect">
            <a:avLst/>
          </a:prstGeom>
          <a:solidFill>
            <a:srgbClr val="3C7C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SF Pro Display" panose="00000500000000000000" pitchFamily="2" charset="0"/>
                <a:ea typeface="SF Pro Display" panose="00000500000000000000" pitchFamily="2" charset="0"/>
                <a:cs typeface="Calibri"/>
              </a:rPr>
              <a:t>WO </a:t>
            </a:r>
          </a:p>
          <a:p>
            <a:pPr algn="ctr"/>
            <a:r>
              <a:rPr lang="en-US" sz="900" dirty="0">
                <a:latin typeface="SF Pro Display" panose="00000500000000000000" pitchFamily="2" charset="0"/>
                <a:ea typeface="SF Pro Display" panose="00000500000000000000" pitchFamily="2" charset="0"/>
                <a:cs typeface="Calibri"/>
              </a:rPr>
              <a:t>2</a:t>
            </a:r>
          </a:p>
        </p:txBody>
      </p:sp>
      <p:sp>
        <p:nvSpPr>
          <p:cNvPr id="128" name="Rectangle: Rounded Corners 127">
            <a:extLst>
              <a:ext uri="{FF2B5EF4-FFF2-40B4-BE49-F238E27FC236}">
                <a16:creationId xmlns:a16="http://schemas.microsoft.com/office/drawing/2014/main" id="{FAD89F8D-395D-40A3-8330-C080E9413B35}"/>
              </a:ext>
            </a:extLst>
          </p:cNvPr>
          <p:cNvSpPr/>
          <p:nvPr/>
        </p:nvSpPr>
        <p:spPr>
          <a:xfrm>
            <a:off x="7448774" y="1993722"/>
            <a:ext cx="576683" cy="918575"/>
          </a:xfrm>
          <a:prstGeom prst="roundRect">
            <a:avLst/>
          </a:prstGeom>
          <a:solidFill>
            <a:srgbClr val="3C7C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SF Pro Display" panose="00000500000000000000" pitchFamily="2" charset="0"/>
                <a:ea typeface="SF Pro Display" panose="00000500000000000000" pitchFamily="2" charset="0"/>
                <a:cs typeface="Calibri"/>
              </a:rPr>
              <a:t>WO </a:t>
            </a:r>
          </a:p>
          <a:p>
            <a:pPr algn="ctr"/>
            <a:r>
              <a:rPr lang="en-US" sz="900" dirty="0">
                <a:latin typeface="SF Pro Display" panose="00000500000000000000" pitchFamily="2" charset="0"/>
                <a:ea typeface="SF Pro Display" panose="00000500000000000000" pitchFamily="2" charset="0"/>
                <a:cs typeface="Calibri"/>
              </a:rPr>
              <a:t>x</a:t>
            </a:r>
          </a:p>
        </p:txBody>
      </p:sp>
      <p:sp>
        <p:nvSpPr>
          <p:cNvPr id="129" name="Rectangle: Rounded Corners 128">
            <a:extLst>
              <a:ext uri="{FF2B5EF4-FFF2-40B4-BE49-F238E27FC236}">
                <a16:creationId xmlns:a16="http://schemas.microsoft.com/office/drawing/2014/main" id="{DA53599F-ACAA-43E8-BAD6-B9FB1657EE12}"/>
              </a:ext>
            </a:extLst>
          </p:cNvPr>
          <p:cNvSpPr/>
          <p:nvPr/>
        </p:nvSpPr>
        <p:spPr>
          <a:xfrm>
            <a:off x="5861761" y="3509606"/>
            <a:ext cx="576683" cy="918575"/>
          </a:xfrm>
          <a:prstGeom prst="roundRect">
            <a:avLst/>
          </a:prstGeom>
          <a:solidFill>
            <a:srgbClr val="3C7C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SF Pro Display" panose="00000500000000000000" pitchFamily="2" charset="0"/>
                <a:ea typeface="SF Pro Display" panose="00000500000000000000" pitchFamily="2" charset="0"/>
                <a:cs typeface="Calibri"/>
              </a:rPr>
              <a:t>EX </a:t>
            </a:r>
          </a:p>
          <a:p>
            <a:pPr algn="ctr"/>
            <a:r>
              <a:rPr lang="en-US" sz="900" dirty="0">
                <a:latin typeface="SF Pro Display" panose="00000500000000000000" pitchFamily="2" charset="0"/>
                <a:ea typeface="SF Pro Display" panose="00000500000000000000" pitchFamily="2" charset="0"/>
                <a:cs typeface="Calibri"/>
              </a:rPr>
              <a:t>1</a:t>
            </a:r>
          </a:p>
        </p:txBody>
      </p:sp>
      <p:sp>
        <p:nvSpPr>
          <p:cNvPr id="130" name="Rectangle: Rounded Corners 129">
            <a:extLst>
              <a:ext uri="{FF2B5EF4-FFF2-40B4-BE49-F238E27FC236}">
                <a16:creationId xmlns:a16="http://schemas.microsoft.com/office/drawing/2014/main" id="{A60A6BB4-02AA-43A8-9ACC-8D84CB787271}"/>
              </a:ext>
            </a:extLst>
          </p:cNvPr>
          <p:cNvSpPr/>
          <p:nvPr/>
        </p:nvSpPr>
        <p:spPr>
          <a:xfrm>
            <a:off x="6654879" y="3509606"/>
            <a:ext cx="576683" cy="918575"/>
          </a:xfrm>
          <a:prstGeom prst="roundRect">
            <a:avLst/>
          </a:prstGeom>
          <a:solidFill>
            <a:srgbClr val="3C7C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SF Pro Display" panose="00000500000000000000" pitchFamily="2" charset="0"/>
                <a:ea typeface="SF Pro Display" panose="00000500000000000000" pitchFamily="2" charset="0"/>
                <a:cs typeface="Calibri"/>
              </a:rPr>
              <a:t>EX </a:t>
            </a:r>
          </a:p>
          <a:p>
            <a:pPr algn="ctr"/>
            <a:r>
              <a:rPr lang="en-US" sz="900" dirty="0">
                <a:latin typeface="SF Pro Display" panose="00000500000000000000" pitchFamily="2" charset="0"/>
                <a:ea typeface="SF Pro Display" panose="00000500000000000000" pitchFamily="2" charset="0"/>
                <a:cs typeface="Calibri"/>
              </a:rPr>
              <a:t>2</a:t>
            </a:r>
          </a:p>
        </p:txBody>
      </p:sp>
      <p:sp>
        <p:nvSpPr>
          <p:cNvPr id="131" name="Rectangle: Rounded Corners 130">
            <a:extLst>
              <a:ext uri="{FF2B5EF4-FFF2-40B4-BE49-F238E27FC236}">
                <a16:creationId xmlns:a16="http://schemas.microsoft.com/office/drawing/2014/main" id="{FFD43D73-9027-4FE2-A179-0BBE09B4C09F}"/>
              </a:ext>
            </a:extLst>
          </p:cNvPr>
          <p:cNvSpPr/>
          <p:nvPr/>
        </p:nvSpPr>
        <p:spPr>
          <a:xfrm>
            <a:off x="7447997" y="3509606"/>
            <a:ext cx="576683" cy="918575"/>
          </a:xfrm>
          <a:prstGeom prst="roundRect">
            <a:avLst/>
          </a:prstGeom>
          <a:solidFill>
            <a:srgbClr val="3C7C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SF Pro Display" panose="00000500000000000000" pitchFamily="2" charset="0"/>
                <a:ea typeface="SF Pro Display" panose="00000500000000000000" pitchFamily="2" charset="0"/>
                <a:cs typeface="Calibri"/>
              </a:rPr>
              <a:t>EX </a:t>
            </a:r>
          </a:p>
          <a:p>
            <a:pPr algn="ctr"/>
            <a:r>
              <a:rPr lang="en-US" sz="900" dirty="0">
                <a:latin typeface="SF Pro Display" panose="00000500000000000000" pitchFamily="2" charset="0"/>
                <a:ea typeface="SF Pro Display" panose="00000500000000000000" pitchFamily="2" charset="0"/>
                <a:cs typeface="Calibri"/>
              </a:rPr>
              <a:t>x</a:t>
            </a:r>
          </a:p>
        </p:txBody>
      </p:sp>
      <p:pic>
        <p:nvPicPr>
          <p:cNvPr id="136" name="Picture 135">
            <a:extLst>
              <a:ext uri="{FF2B5EF4-FFF2-40B4-BE49-F238E27FC236}">
                <a16:creationId xmlns:a16="http://schemas.microsoft.com/office/drawing/2014/main" id="{5536DC62-ABC9-4BE7-8D9B-91DCA7DAEE9D}"/>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84704" y1="27968" x2="83784" y2="23200"/>
                        <a14:foregroundMark x1="85483" y1="32000" x2="85043" y2="29721"/>
                        <a14:foregroundMark x1="87896" y1="44503" x2="85483" y2="32000"/>
                        <a14:foregroundMark x1="88880" y1="49600" x2="88139" y2="45762"/>
                        <a14:foregroundMark x1="89189" y1="51200" x2="88880" y2="49600"/>
                        <a14:foregroundMark x1="22683" y1="69182" x2="22638" y2="70193"/>
                        <a14:foregroundMark x1="22882" y1="64653" x2="22842" y2="65562"/>
                        <a14:foregroundMark x1="23981" y1="39757" x2="22905" y2="64131"/>
                        <a14:foregroundMark x1="24318" y1="32133" x2="24219" y2="34374"/>
                        <a14:foregroundMark x1="25287" y1="34069" x2="23423" y2="32000"/>
                        <a14:foregroundMark x1="30271" y1="77600" x2="26126" y2="77600"/>
                        <a14:foregroundMark x1="46847" y1="77600" x2="46120" y2="77600"/>
                        <a14:foregroundMark x1="87108" y1="45053" x2="89189" y2="38400"/>
                        <a14:foregroundMark x1="85686" y1="49600" x2="86537" y2="46880"/>
                        <a14:foregroundMark x1="84685" y1="52800" x2="85686" y2="49600"/>
                        <a14:foregroundMark x1="75283" y1="53300" x2="65766" y2="52000"/>
                        <a14:foregroundMark x1="77477" y1="53600" x2="76996" y2="53534"/>
                        <a14:foregroundMark x1="83784" y1="24000" x2="86486" y2="25600"/>
                        <a14:backgroundMark x1="69369" y1="72800" x2="50450" y2="72800"/>
                        <a14:backgroundMark x1="46847" y1="72800" x2="43878" y2="73459"/>
                        <a14:backgroundMark x1="44552" y1="74400" x2="53153" y2="74400"/>
                        <a14:backgroundMark x1="23423" y1="22400" x2="25167" y2="31693"/>
                        <a14:backgroundMark x1="83784" y1="32000" x2="83784" y2="32000"/>
                        <a14:backgroundMark x1="84685" y1="38400" x2="84685" y2="27172"/>
                        <a14:backgroundMark x1="84685" y1="28800" x2="84317" y2="27493"/>
                        <a14:backgroundMark x1="29730" y1="32800" x2="31532" y2="37600"/>
                        <a14:backgroundMark x1="22523" y1="30400" x2="22523" y2="31200"/>
                        <a14:backgroundMark x1="35135" y1="75200" x2="47748" y2="74400"/>
                        <a14:backgroundMark x1="36036" y1="74400" x2="31532" y2="75200"/>
                        <a14:backgroundMark x1="31532" y1="75200" x2="28829" y2="76000"/>
                        <a14:backgroundMark x1="45946" y1="75200" x2="47748" y2="76000"/>
                        <a14:backgroundMark x1="82883" y1="48000" x2="83784" y2="48800"/>
                        <a14:backgroundMark x1="84685" y1="49600" x2="84685" y2="49600"/>
                      </a14:backgroundRemoval>
                    </a14:imgEffect>
                  </a14:imgLayer>
                </a14:imgProps>
              </a:ext>
            </a:extLst>
          </a:blip>
          <a:stretch>
            <a:fillRect/>
          </a:stretch>
        </p:blipFill>
        <p:spPr>
          <a:xfrm>
            <a:off x="5898184" y="1709981"/>
            <a:ext cx="245231" cy="276161"/>
          </a:xfrm>
          <a:prstGeom prst="rect">
            <a:avLst/>
          </a:prstGeom>
        </p:spPr>
      </p:pic>
      <p:pic>
        <p:nvPicPr>
          <p:cNvPr id="138" name="Picture 137">
            <a:extLst>
              <a:ext uri="{FF2B5EF4-FFF2-40B4-BE49-F238E27FC236}">
                <a16:creationId xmlns:a16="http://schemas.microsoft.com/office/drawing/2014/main" id="{028124CE-BD58-45F7-B972-F014A8395254}"/>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84704" y1="27968" x2="83784" y2="23200"/>
                        <a14:foregroundMark x1="85483" y1="32000" x2="85043" y2="29721"/>
                        <a14:foregroundMark x1="87896" y1="44503" x2="85483" y2="32000"/>
                        <a14:foregroundMark x1="88880" y1="49600" x2="88139" y2="45762"/>
                        <a14:foregroundMark x1="89189" y1="51200" x2="88880" y2="49600"/>
                        <a14:foregroundMark x1="22683" y1="69182" x2="22638" y2="70193"/>
                        <a14:foregroundMark x1="22882" y1="64653" x2="22842" y2="65562"/>
                        <a14:foregroundMark x1="23981" y1="39757" x2="22905" y2="64131"/>
                        <a14:foregroundMark x1="24318" y1="32133" x2="24219" y2="34374"/>
                        <a14:foregroundMark x1="25287" y1="34069" x2="23423" y2="32000"/>
                        <a14:foregroundMark x1="30271" y1="77600" x2="26126" y2="77600"/>
                        <a14:foregroundMark x1="46847" y1="77600" x2="46120" y2="77600"/>
                        <a14:foregroundMark x1="87108" y1="45053" x2="89189" y2="38400"/>
                        <a14:foregroundMark x1="85686" y1="49600" x2="86537" y2="46880"/>
                        <a14:foregroundMark x1="84685" y1="52800" x2="85686" y2="49600"/>
                        <a14:foregroundMark x1="75283" y1="53300" x2="65766" y2="52000"/>
                        <a14:foregroundMark x1="77477" y1="53600" x2="76996" y2="53534"/>
                        <a14:foregroundMark x1="83784" y1="24000" x2="86486" y2="25600"/>
                        <a14:backgroundMark x1="69369" y1="72800" x2="50450" y2="72800"/>
                        <a14:backgroundMark x1="46847" y1="72800" x2="43878" y2="73459"/>
                        <a14:backgroundMark x1="44552" y1="74400" x2="53153" y2="74400"/>
                        <a14:backgroundMark x1="23423" y1="22400" x2="25167" y2="31693"/>
                        <a14:backgroundMark x1="83784" y1="32000" x2="83784" y2="32000"/>
                        <a14:backgroundMark x1="84685" y1="38400" x2="84685" y2="27172"/>
                        <a14:backgroundMark x1="84685" y1="28800" x2="84317" y2="27493"/>
                        <a14:backgroundMark x1="29730" y1="32800" x2="31532" y2="37600"/>
                        <a14:backgroundMark x1="22523" y1="30400" x2="22523" y2="31200"/>
                        <a14:backgroundMark x1="35135" y1="75200" x2="47748" y2="74400"/>
                        <a14:backgroundMark x1="36036" y1="74400" x2="31532" y2="75200"/>
                        <a14:backgroundMark x1="31532" y1="75200" x2="28829" y2="76000"/>
                        <a14:backgroundMark x1="45946" y1="75200" x2="47748" y2="76000"/>
                        <a14:backgroundMark x1="82883" y1="48000" x2="83784" y2="48800"/>
                        <a14:backgroundMark x1="84685" y1="49600" x2="84685" y2="49600"/>
                      </a14:backgroundRemoval>
                    </a14:imgEffect>
                  </a14:imgLayer>
                </a14:imgProps>
              </a:ext>
            </a:extLst>
          </a:blip>
          <a:stretch>
            <a:fillRect/>
          </a:stretch>
        </p:blipFill>
        <p:spPr>
          <a:xfrm>
            <a:off x="5888580" y="3251629"/>
            <a:ext cx="245231" cy="276161"/>
          </a:xfrm>
          <a:prstGeom prst="rect">
            <a:avLst/>
          </a:prstGeom>
        </p:spPr>
      </p:pic>
      <p:pic>
        <p:nvPicPr>
          <p:cNvPr id="139" name="Picture 138">
            <a:extLst>
              <a:ext uri="{FF2B5EF4-FFF2-40B4-BE49-F238E27FC236}">
                <a16:creationId xmlns:a16="http://schemas.microsoft.com/office/drawing/2014/main" id="{3D2C5C43-F080-4AD9-AF22-E620E05AA03B}"/>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foregroundMark x1="43548" y1="38129" x2="43548" y2="38129"/>
                      </a14:backgroundRemoval>
                    </a14:imgEffect>
                  </a14:imgLayer>
                </a14:imgProps>
              </a:ext>
            </a:extLst>
          </a:blip>
          <a:stretch>
            <a:fillRect/>
          </a:stretch>
        </p:blipFill>
        <p:spPr>
          <a:xfrm>
            <a:off x="6028381" y="2013037"/>
            <a:ext cx="242670" cy="272025"/>
          </a:xfrm>
          <a:prstGeom prst="rect">
            <a:avLst/>
          </a:prstGeom>
        </p:spPr>
      </p:pic>
      <p:pic>
        <p:nvPicPr>
          <p:cNvPr id="140" name="Picture 139">
            <a:extLst>
              <a:ext uri="{FF2B5EF4-FFF2-40B4-BE49-F238E27FC236}">
                <a16:creationId xmlns:a16="http://schemas.microsoft.com/office/drawing/2014/main" id="{0295D2B9-8648-4530-BBAB-86640F49FA45}"/>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foregroundMark x1="43548" y1="38129" x2="43548" y2="38129"/>
                      </a14:backgroundRemoval>
                    </a14:imgEffect>
                  </a14:imgLayer>
                </a14:imgProps>
              </a:ext>
            </a:extLst>
          </a:blip>
          <a:stretch>
            <a:fillRect/>
          </a:stretch>
        </p:blipFill>
        <p:spPr>
          <a:xfrm>
            <a:off x="6809781" y="1997136"/>
            <a:ext cx="242670" cy="272025"/>
          </a:xfrm>
          <a:prstGeom prst="rect">
            <a:avLst/>
          </a:prstGeom>
        </p:spPr>
      </p:pic>
      <p:pic>
        <p:nvPicPr>
          <p:cNvPr id="141" name="Picture 140">
            <a:extLst>
              <a:ext uri="{FF2B5EF4-FFF2-40B4-BE49-F238E27FC236}">
                <a16:creationId xmlns:a16="http://schemas.microsoft.com/office/drawing/2014/main" id="{3B8015EA-9CBD-4B36-AEE6-36E5C3B8BF0D}"/>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foregroundMark x1="43548" y1="38129" x2="43548" y2="38129"/>
                      </a14:backgroundRemoval>
                    </a14:imgEffect>
                  </a14:imgLayer>
                </a14:imgProps>
              </a:ext>
            </a:extLst>
          </a:blip>
          <a:stretch>
            <a:fillRect/>
          </a:stretch>
        </p:blipFill>
        <p:spPr>
          <a:xfrm>
            <a:off x="7617874" y="2031325"/>
            <a:ext cx="242670" cy="272025"/>
          </a:xfrm>
          <a:prstGeom prst="rect">
            <a:avLst/>
          </a:prstGeom>
        </p:spPr>
      </p:pic>
      <p:pic>
        <p:nvPicPr>
          <p:cNvPr id="143" name="Picture 142">
            <a:extLst>
              <a:ext uri="{FF2B5EF4-FFF2-40B4-BE49-F238E27FC236}">
                <a16:creationId xmlns:a16="http://schemas.microsoft.com/office/drawing/2014/main" id="{109A4BD1-436E-473C-B664-941E079C84E0}"/>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foregroundMark x1="43548" y1="38129" x2="43548" y2="38129"/>
                      </a14:backgroundRemoval>
                    </a14:imgEffect>
                  </a14:imgLayer>
                </a14:imgProps>
              </a:ext>
            </a:extLst>
          </a:blip>
          <a:stretch>
            <a:fillRect/>
          </a:stretch>
        </p:blipFill>
        <p:spPr>
          <a:xfrm>
            <a:off x="6028381" y="3530602"/>
            <a:ext cx="242670" cy="272025"/>
          </a:xfrm>
          <a:prstGeom prst="rect">
            <a:avLst/>
          </a:prstGeom>
        </p:spPr>
      </p:pic>
      <p:pic>
        <p:nvPicPr>
          <p:cNvPr id="144" name="Picture 143">
            <a:extLst>
              <a:ext uri="{FF2B5EF4-FFF2-40B4-BE49-F238E27FC236}">
                <a16:creationId xmlns:a16="http://schemas.microsoft.com/office/drawing/2014/main" id="{89E7F204-9514-4119-88C4-486CE66E1C11}"/>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foregroundMark x1="43548" y1="38129" x2="43548" y2="38129"/>
                      </a14:backgroundRemoval>
                    </a14:imgEffect>
                  </a14:imgLayer>
                </a14:imgProps>
              </a:ext>
            </a:extLst>
          </a:blip>
          <a:stretch>
            <a:fillRect/>
          </a:stretch>
        </p:blipFill>
        <p:spPr>
          <a:xfrm>
            <a:off x="6817158" y="3532939"/>
            <a:ext cx="242670" cy="272025"/>
          </a:xfrm>
          <a:prstGeom prst="rect">
            <a:avLst/>
          </a:prstGeom>
        </p:spPr>
      </p:pic>
      <p:pic>
        <p:nvPicPr>
          <p:cNvPr id="145" name="Picture 144">
            <a:extLst>
              <a:ext uri="{FF2B5EF4-FFF2-40B4-BE49-F238E27FC236}">
                <a16:creationId xmlns:a16="http://schemas.microsoft.com/office/drawing/2014/main" id="{15E494C0-1757-4795-AE54-B58E734CE155}"/>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foregroundMark x1="43548" y1="38129" x2="43548" y2="38129"/>
                      </a14:backgroundRemoval>
                    </a14:imgEffect>
                  </a14:imgLayer>
                </a14:imgProps>
              </a:ext>
            </a:extLst>
          </a:blip>
          <a:stretch>
            <a:fillRect/>
          </a:stretch>
        </p:blipFill>
        <p:spPr>
          <a:xfrm>
            <a:off x="7630887" y="3533186"/>
            <a:ext cx="242670" cy="272025"/>
          </a:xfrm>
          <a:prstGeom prst="rect">
            <a:avLst/>
          </a:prstGeom>
        </p:spPr>
      </p:pic>
      <p:sp>
        <p:nvSpPr>
          <p:cNvPr id="148" name="Rectangle: Rounded Corners 147">
            <a:extLst>
              <a:ext uri="{FF2B5EF4-FFF2-40B4-BE49-F238E27FC236}">
                <a16:creationId xmlns:a16="http://schemas.microsoft.com/office/drawing/2014/main" id="{F116F3C7-E732-417F-AC97-7786E19DC2ED}"/>
              </a:ext>
            </a:extLst>
          </p:cNvPr>
          <p:cNvSpPr/>
          <p:nvPr/>
        </p:nvSpPr>
        <p:spPr>
          <a:xfrm>
            <a:off x="8951105" y="1671420"/>
            <a:ext cx="2333275" cy="1291330"/>
          </a:xfrm>
          <a:prstGeom prst="roundRect">
            <a:avLst/>
          </a:prstGeom>
          <a:solidFill>
            <a:srgbClr val="FABB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SF Pro Display" panose="00000500000000000000" pitchFamily="2" charset="0"/>
              <a:ea typeface="SF Pro Display" panose="00000500000000000000" pitchFamily="2" charset="0"/>
            </a:endParaRPr>
          </a:p>
        </p:txBody>
      </p:sp>
      <p:sp>
        <p:nvSpPr>
          <p:cNvPr id="150" name="TextBox 149">
            <a:extLst>
              <a:ext uri="{FF2B5EF4-FFF2-40B4-BE49-F238E27FC236}">
                <a16:creationId xmlns:a16="http://schemas.microsoft.com/office/drawing/2014/main" id="{43880FFD-2FD3-431E-982A-363CF3007BB8}"/>
              </a:ext>
            </a:extLst>
          </p:cNvPr>
          <p:cNvSpPr txBox="1"/>
          <p:nvPr/>
        </p:nvSpPr>
        <p:spPr>
          <a:xfrm>
            <a:off x="9268768" y="1699710"/>
            <a:ext cx="712603"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b="1" dirty="0">
                <a:latin typeface="SF Pro Display" panose="00000500000000000000" pitchFamily="2" charset="0"/>
                <a:ea typeface="SF Pro Display" panose="00000500000000000000" pitchFamily="2" charset="0"/>
                <a:cs typeface="Calibri"/>
              </a:rPr>
              <a:t>Exercises</a:t>
            </a:r>
          </a:p>
        </p:txBody>
      </p:sp>
      <p:sp>
        <p:nvSpPr>
          <p:cNvPr id="152" name="Rectangle: Rounded Corners 151">
            <a:extLst>
              <a:ext uri="{FF2B5EF4-FFF2-40B4-BE49-F238E27FC236}">
                <a16:creationId xmlns:a16="http://schemas.microsoft.com/office/drawing/2014/main" id="{5475ED49-4B21-4BAB-B3FA-D54215D0713F}"/>
              </a:ext>
            </a:extLst>
          </p:cNvPr>
          <p:cNvSpPr/>
          <p:nvPr/>
        </p:nvSpPr>
        <p:spPr>
          <a:xfrm>
            <a:off x="9048388" y="1979003"/>
            <a:ext cx="576683" cy="918575"/>
          </a:xfrm>
          <a:prstGeom prst="roundRect">
            <a:avLst/>
          </a:prstGeom>
          <a:solidFill>
            <a:srgbClr val="3C7C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SF Pro Display" panose="00000500000000000000" pitchFamily="2" charset="0"/>
                <a:ea typeface="SF Pro Display" panose="00000500000000000000" pitchFamily="2" charset="0"/>
                <a:cs typeface="Calibri"/>
              </a:rPr>
              <a:t>WO </a:t>
            </a:r>
          </a:p>
          <a:p>
            <a:pPr algn="ctr"/>
            <a:r>
              <a:rPr lang="en-US" sz="900" dirty="0">
                <a:latin typeface="SF Pro Display" panose="00000500000000000000" pitchFamily="2" charset="0"/>
                <a:ea typeface="SF Pro Display" panose="00000500000000000000" pitchFamily="2" charset="0"/>
                <a:cs typeface="Calibri"/>
              </a:rPr>
              <a:t>1</a:t>
            </a:r>
          </a:p>
        </p:txBody>
      </p:sp>
      <p:sp>
        <p:nvSpPr>
          <p:cNvPr id="153" name="Rectangle: Rounded Corners 152">
            <a:extLst>
              <a:ext uri="{FF2B5EF4-FFF2-40B4-BE49-F238E27FC236}">
                <a16:creationId xmlns:a16="http://schemas.microsoft.com/office/drawing/2014/main" id="{17A5A37C-30C8-414D-ABC4-0B740CE18208}"/>
              </a:ext>
            </a:extLst>
          </p:cNvPr>
          <p:cNvSpPr/>
          <p:nvPr/>
        </p:nvSpPr>
        <p:spPr>
          <a:xfrm>
            <a:off x="9841506" y="1971424"/>
            <a:ext cx="576683" cy="918575"/>
          </a:xfrm>
          <a:prstGeom prst="roundRect">
            <a:avLst/>
          </a:prstGeom>
          <a:solidFill>
            <a:srgbClr val="3C7C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SF Pro Display" panose="00000500000000000000" pitchFamily="2" charset="0"/>
                <a:ea typeface="SF Pro Display" panose="00000500000000000000" pitchFamily="2" charset="0"/>
                <a:cs typeface="Calibri"/>
              </a:rPr>
              <a:t>WO </a:t>
            </a:r>
          </a:p>
          <a:p>
            <a:pPr algn="ctr"/>
            <a:r>
              <a:rPr lang="en-US" sz="900" dirty="0">
                <a:latin typeface="SF Pro Display" panose="00000500000000000000" pitchFamily="2" charset="0"/>
                <a:ea typeface="SF Pro Display" panose="00000500000000000000" pitchFamily="2" charset="0"/>
                <a:cs typeface="Calibri"/>
              </a:rPr>
              <a:t>2</a:t>
            </a:r>
          </a:p>
        </p:txBody>
      </p:sp>
      <p:sp>
        <p:nvSpPr>
          <p:cNvPr id="154" name="Rectangle: Rounded Corners 153">
            <a:extLst>
              <a:ext uri="{FF2B5EF4-FFF2-40B4-BE49-F238E27FC236}">
                <a16:creationId xmlns:a16="http://schemas.microsoft.com/office/drawing/2014/main" id="{93828664-14C0-475D-A763-E11F253211FF}"/>
              </a:ext>
            </a:extLst>
          </p:cNvPr>
          <p:cNvSpPr/>
          <p:nvPr/>
        </p:nvSpPr>
        <p:spPr>
          <a:xfrm>
            <a:off x="10635400" y="1979003"/>
            <a:ext cx="576683" cy="918575"/>
          </a:xfrm>
          <a:prstGeom prst="roundRect">
            <a:avLst/>
          </a:prstGeom>
          <a:solidFill>
            <a:srgbClr val="3C7C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SF Pro Display" panose="00000500000000000000" pitchFamily="2" charset="0"/>
                <a:ea typeface="SF Pro Display" panose="00000500000000000000" pitchFamily="2" charset="0"/>
                <a:cs typeface="Calibri"/>
              </a:rPr>
              <a:t>WO </a:t>
            </a:r>
          </a:p>
          <a:p>
            <a:pPr algn="ctr"/>
            <a:r>
              <a:rPr lang="en-US" sz="900" dirty="0">
                <a:latin typeface="SF Pro Display" panose="00000500000000000000" pitchFamily="2" charset="0"/>
                <a:ea typeface="SF Pro Display" panose="00000500000000000000" pitchFamily="2" charset="0"/>
                <a:cs typeface="Calibri"/>
              </a:rPr>
              <a:t>x</a:t>
            </a:r>
          </a:p>
        </p:txBody>
      </p:sp>
      <p:pic>
        <p:nvPicPr>
          <p:cNvPr id="158" name="Picture 157">
            <a:extLst>
              <a:ext uri="{FF2B5EF4-FFF2-40B4-BE49-F238E27FC236}">
                <a16:creationId xmlns:a16="http://schemas.microsoft.com/office/drawing/2014/main" id="{EBB04CD7-0191-4525-8FF1-181E0AF3A3FD}"/>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84704" y1="27968" x2="83784" y2="23200"/>
                        <a14:foregroundMark x1="85483" y1="32000" x2="85043" y2="29721"/>
                        <a14:foregroundMark x1="87896" y1="44503" x2="85483" y2="32000"/>
                        <a14:foregroundMark x1="88880" y1="49600" x2="88139" y2="45762"/>
                        <a14:foregroundMark x1="89189" y1="51200" x2="88880" y2="49600"/>
                        <a14:foregroundMark x1="22683" y1="69182" x2="22638" y2="70193"/>
                        <a14:foregroundMark x1="22882" y1="64653" x2="22842" y2="65562"/>
                        <a14:foregroundMark x1="23981" y1="39757" x2="22905" y2="64131"/>
                        <a14:foregroundMark x1="24318" y1="32133" x2="24219" y2="34374"/>
                        <a14:foregroundMark x1="25287" y1="34069" x2="23423" y2="32000"/>
                        <a14:foregroundMark x1="30271" y1="77600" x2="26126" y2="77600"/>
                        <a14:foregroundMark x1="46847" y1="77600" x2="46120" y2="77600"/>
                        <a14:foregroundMark x1="87108" y1="45053" x2="89189" y2="38400"/>
                        <a14:foregroundMark x1="85686" y1="49600" x2="86537" y2="46880"/>
                        <a14:foregroundMark x1="84685" y1="52800" x2="85686" y2="49600"/>
                        <a14:foregroundMark x1="75283" y1="53300" x2="65766" y2="52000"/>
                        <a14:foregroundMark x1="77477" y1="53600" x2="76996" y2="53534"/>
                        <a14:foregroundMark x1="83784" y1="24000" x2="86486" y2="25600"/>
                        <a14:backgroundMark x1="69369" y1="72800" x2="50450" y2="72800"/>
                        <a14:backgroundMark x1="46847" y1="72800" x2="43878" y2="73459"/>
                        <a14:backgroundMark x1="44552" y1="74400" x2="53153" y2="74400"/>
                        <a14:backgroundMark x1="23423" y1="22400" x2="25167" y2="31693"/>
                        <a14:backgroundMark x1="83784" y1="32000" x2="83784" y2="32000"/>
                        <a14:backgroundMark x1="84685" y1="38400" x2="84685" y2="27172"/>
                        <a14:backgroundMark x1="84685" y1="28800" x2="84317" y2="27493"/>
                        <a14:backgroundMark x1="29730" y1="32800" x2="31532" y2="37600"/>
                        <a14:backgroundMark x1="22523" y1="30400" x2="22523" y2="31200"/>
                        <a14:backgroundMark x1="35135" y1="75200" x2="47748" y2="74400"/>
                        <a14:backgroundMark x1="36036" y1="74400" x2="31532" y2="75200"/>
                        <a14:backgroundMark x1="31532" y1="75200" x2="28829" y2="76000"/>
                        <a14:backgroundMark x1="45946" y1="75200" x2="47748" y2="76000"/>
                        <a14:backgroundMark x1="82883" y1="48000" x2="83784" y2="48800"/>
                        <a14:backgroundMark x1="84685" y1="49600" x2="84685" y2="49600"/>
                      </a14:backgroundRemoval>
                    </a14:imgEffect>
                  </a14:imgLayer>
                </a14:imgProps>
              </a:ext>
            </a:extLst>
          </a:blip>
          <a:stretch>
            <a:fillRect/>
          </a:stretch>
        </p:blipFill>
        <p:spPr>
          <a:xfrm>
            <a:off x="9084810" y="1695262"/>
            <a:ext cx="245231" cy="276161"/>
          </a:xfrm>
          <a:prstGeom prst="rect">
            <a:avLst/>
          </a:prstGeom>
        </p:spPr>
      </p:pic>
      <p:pic>
        <p:nvPicPr>
          <p:cNvPr id="160" name="Picture 159">
            <a:extLst>
              <a:ext uri="{FF2B5EF4-FFF2-40B4-BE49-F238E27FC236}">
                <a16:creationId xmlns:a16="http://schemas.microsoft.com/office/drawing/2014/main" id="{CD6818B9-31EE-44F3-9467-613787AB28FF}"/>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foregroundMark x1="43548" y1="38129" x2="43548" y2="38129"/>
                      </a14:backgroundRemoval>
                    </a14:imgEffect>
                  </a14:imgLayer>
                </a14:imgProps>
              </a:ext>
            </a:extLst>
          </a:blip>
          <a:stretch>
            <a:fillRect/>
          </a:stretch>
        </p:blipFill>
        <p:spPr>
          <a:xfrm>
            <a:off x="9215007" y="1998318"/>
            <a:ext cx="242670" cy="272025"/>
          </a:xfrm>
          <a:prstGeom prst="rect">
            <a:avLst/>
          </a:prstGeom>
        </p:spPr>
      </p:pic>
      <p:pic>
        <p:nvPicPr>
          <p:cNvPr id="161" name="Picture 160">
            <a:extLst>
              <a:ext uri="{FF2B5EF4-FFF2-40B4-BE49-F238E27FC236}">
                <a16:creationId xmlns:a16="http://schemas.microsoft.com/office/drawing/2014/main" id="{2B678A17-CE15-4155-8C2C-A15092E1EBD9}"/>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foregroundMark x1="43548" y1="38129" x2="43548" y2="38129"/>
                      </a14:backgroundRemoval>
                    </a14:imgEffect>
                  </a14:imgLayer>
                </a14:imgProps>
              </a:ext>
            </a:extLst>
          </a:blip>
          <a:stretch>
            <a:fillRect/>
          </a:stretch>
        </p:blipFill>
        <p:spPr>
          <a:xfrm>
            <a:off x="9996407" y="1982417"/>
            <a:ext cx="242670" cy="272025"/>
          </a:xfrm>
          <a:prstGeom prst="rect">
            <a:avLst/>
          </a:prstGeom>
        </p:spPr>
      </p:pic>
      <p:pic>
        <p:nvPicPr>
          <p:cNvPr id="162" name="Picture 161">
            <a:extLst>
              <a:ext uri="{FF2B5EF4-FFF2-40B4-BE49-F238E27FC236}">
                <a16:creationId xmlns:a16="http://schemas.microsoft.com/office/drawing/2014/main" id="{22D7447C-0842-4895-B39A-4D17E6F6A52F}"/>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foregroundMark x1="43548" y1="38129" x2="43548" y2="38129"/>
                      </a14:backgroundRemoval>
                    </a14:imgEffect>
                  </a14:imgLayer>
                </a14:imgProps>
              </a:ext>
            </a:extLst>
          </a:blip>
          <a:stretch>
            <a:fillRect/>
          </a:stretch>
        </p:blipFill>
        <p:spPr>
          <a:xfrm>
            <a:off x="10804500" y="2016606"/>
            <a:ext cx="242670" cy="272025"/>
          </a:xfrm>
          <a:prstGeom prst="rect">
            <a:avLst/>
          </a:prstGeom>
        </p:spPr>
      </p:pic>
      <p:sp>
        <p:nvSpPr>
          <p:cNvPr id="240" name="TextBox 239">
            <a:extLst>
              <a:ext uri="{FF2B5EF4-FFF2-40B4-BE49-F238E27FC236}">
                <a16:creationId xmlns:a16="http://schemas.microsoft.com/office/drawing/2014/main" id="{36702BA8-8ABB-4441-8ECA-888B3CF6F890}"/>
              </a:ext>
            </a:extLst>
          </p:cNvPr>
          <p:cNvSpPr txBox="1"/>
          <p:nvPr/>
        </p:nvSpPr>
        <p:spPr>
          <a:xfrm>
            <a:off x="5973966" y="1229337"/>
            <a:ext cx="2216992" cy="369332"/>
          </a:xfrm>
          <a:prstGeom prst="rect">
            <a:avLst/>
          </a:prstGeom>
          <a:noFill/>
        </p:spPr>
        <p:txBody>
          <a:bodyPr wrap="square" rtlCol="0">
            <a:spAutoFit/>
          </a:bodyPr>
          <a:lstStyle/>
          <a:p>
            <a:r>
              <a:rPr lang="de-DE" dirty="0">
                <a:latin typeface="SF Pro Display" panose="00000500000000000000" pitchFamily="2" charset="0"/>
                <a:ea typeface="SF Pro Display" panose="00000500000000000000" pitchFamily="2" charset="0"/>
              </a:rPr>
              <a:t>Workout Data</a:t>
            </a:r>
            <a:endParaRPr lang="en-US" dirty="0">
              <a:latin typeface="SF Pro Display" panose="00000500000000000000" pitchFamily="2" charset="0"/>
              <a:ea typeface="SF Pro Display" panose="00000500000000000000" pitchFamily="2" charset="0"/>
            </a:endParaRPr>
          </a:p>
        </p:txBody>
      </p:sp>
      <p:sp>
        <p:nvSpPr>
          <p:cNvPr id="166" name="TextBox 165">
            <a:extLst>
              <a:ext uri="{FF2B5EF4-FFF2-40B4-BE49-F238E27FC236}">
                <a16:creationId xmlns:a16="http://schemas.microsoft.com/office/drawing/2014/main" id="{1A642DE2-31AA-420E-A629-8B2F75509250}"/>
              </a:ext>
            </a:extLst>
          </p:cNvPr>
          <p:cNvSpPr txBox="1"/>
          <p:nvPr/>
        </p:nvSpPr>
        <p:spPr>
          <a:xfrm>
            <a:off x="1741143" y="1213282"/>
            <a:ext cx="2216992" cy="369332"/>
          </a:xfrm>
          <a:prstGeom prst="rect">
            <a:avLst/>
          </a:prstGeom>
          <a:noFill/>
        </p:spPr>
        <p:txBody>
          <a:bodyPr wrap="square" rtlCol="0">
            <a:spAutoFit/>
          </a:bodyPr>
          <a:lstStyle/>
          <a:p>
            <a:r>
              <a:rPr lang="de-DE" dirty="0">
                <a:latin typeface="SF Pro Display" panose="00000500000000000000" pitchFamily="2" charset="0"/>
                <a:ea typeface="SF Pro Display" panose="00000500000000000000" pitchFamily="2" charset="0"/>
              </a:rPr>
              <a:t>User Data</a:t>
            </a:r>
            <a:endParaRPr lang="en-US" dirty="0">
              <a:latin typeface="SF Pro Display" panose="00000500000000000000" pitchFamily="2" charset="0"/>
              <a:ea typeface="SF Pro Display" panose="00000500000000000000" pitchFamily="2" charset="0"/>
            </a:endParaRPr>
          </a:p>
        </p:txBody>
      </p:sp>
      <p:sp>
        <p:nvSpPr>
          <p:cNvPr id="167" name="TextBox 166">
            <a:extLst>
              <a:ext uri="{FF2B5EF4-FFF2-40B4-BE49-F238E27FC236}">
                <a16:creationId xmlns:a16="http://schemas.microsoft.com/office/drawing/2014/main" id="{D735607B-E428-4B96-8838-FEC11C660705}"/>
              </a:ext>
            </a:extLst>
          </p:cNvPr>
          <p:cNvSpPr txBox="1"/>
          <p:nvPr/>
        </p:nvSpPr>
        <p:spPr>
          <a:xfrm>
            <a:off x="9309692" y="1211655"/>
            <a:ext cx="2216992" cy="369332"/>
          </a:xfrm>
          <a:prstGeom prst="rect">
            <a:avLst/>
          </a:prstGeom>
          <a:noFill/>
        </p:spPr>
        <p:txBody>
          <a:bodyPr wrap="square" rtlCol="0">
            <a:spAutoFit/>
          </a:bodyPr>
          <a:lstStyle/>
          <a:p>
            <a:r>
              <a:rPr lang="de-DE" dirty="0">
                <a:latin typeface="SF Pro Display" panose="00000500000000000000" pitchFamily="2" charset="0"/>
                <a:ea typeface="SF Pro Display" panose="00000500000000000000" pitchFamily="2" charset="0"/>
              </a:rPr>
              <a:t>Exercise Data</a:t>
            </a:r>
            <a:endParaRPr lang="en-US" dirty="0">
              <a:latin typeface="SF Pro Display" panose="00000500000000000000" pitchFamily="2" charset="0"/>
              <a:ea typeface="SF Pro Display" panose="00000500000000000000" pitchFamily="2" charset="0"/>
            </a:endParaRPr>
          </a:p>
        </p:txBody>
      </p:sp>
    </p:spTree>
    <p:extLst>
      <p:ext uri="{BB962C8B-B14F-4D97-AF65-F5344CB8AC3E}">
        <p14:creationId xmlns:p14="http://schemas.microsoft.com/office/powerpoint/2010/main" val="233156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A2BCD-0C40-4A54-AEBB-77484763556C}"/>
              </a:ext>
            </a:extLst>
          </p:cNvPr>
          <p:cNvSpPr>
            <a:spLocks noGrp="1"/>
          </p:cNvSpPr>
          <p:nvPr>
            <p:ph type="title"/>
          </p:nvPr>
        </p:nvSpPr>
        <p:spPr/>
        <p:txBody>
          <a:bodyPr/>
          <a:lstStyle/>
          <a:p>
            <a:r>
              <a:rPr lang="en-US" dirty="0"/>
              <a:t>CLOUD FIRESTORE TOP LEVEL ARCHITECTURE		</a:t>
            </a:r>
          </a:p>
        </p:txBody>
      </p:sp>
      <p:sp>
        <p:nvSpPr>
          <p:cNvPr id="3" name="Slide Number Placeholder 2">
            <a:extLst>
              <a:ext uri="{FF2B5EF4-FFF2-40B4-BE49-F238E27FC236}">
                <a16:creationId xmlns:a16="http://schemas.microsoft.com/office/drawing/2014/main" id="{2414CE3C-3EE6-420A-B430-3361161D22D9}"/>
              </a:ext>
            </a:extLst>
          </p:cNvPr>
          <p:cNvSpPr>
            <a:spLocks noGrp="1"/>
          </p:cNvSpPr>
          <p:nvPr>
            <p:ph type="sldNum" sz="quarter" idx="4"/>
          </p:nvPr>
        </p:nvSpPr>
        <p:spPr/>
        <p:txBody>
          <a:bodyPr/>
          <a:lstStyle/>
          <a:p>
            <a:fld id="{7618C86C-66F4-034C-A3EF-D405E46463E7}" type="slidenum">
              <a:rPr lang="de-DE" smtClean="0"/>
              <a:pPr/>
              <a:t>5</a:t>
            </a:fld>
            <a:endParaRPr lang="de-DE"/>
          </a:p>
        </p:txBody>
      </p:sp>
      <p:sp>
        <p:nvSpPr>
          <p:cNvPr id="4" name="TextBox 3">
            <a:extLst>
              <a:ext uri="{FF2B5EF4-FFF2-40B4-BE49-F238E27FC236}">
                <a16:creationId xmlns:a16="http://schemas.microsoft.com/office/drawing/2014/main" id="{5E430A19-B2B8-47FC-A82B-D3D2C2284EC5}"/>
              </a:ext>
            </a:extLst>
          </p:cNvPr>
          <p:cNvSpPr txBox="1"/>
          <p:nvPr/>
        </p:nvSpPr>
        <p:spPr>
          <a:xfrm>
            <a:off x="422048" y="1331475"/>
            <a:ext cx="10848975" cy="6144311"/>
          </a:xfrm>
          <a:prstGeom prst="rect">
            <a:avLst/>
          </a:prstGeom>
          <a:noFill/>
        </p:spPr>
        <p:txBody>
          <a:bodyPr wrap="square" rtlCol="0">
            <a:spAutoFit/>
          </a:bodyPr>
          <a:lstStyle/>
          <a:p>
            <a:pPr>
              <a:lnSpc>
                <a:spcPct val="150000"/>
              </a:lnSpc>
            </a:pPr>
            <a:r>
              <a:rPr lang="en-US" sz="1000" b="1" dirty="0">
                <a:latin typeface="SF Pro Display" panose="00000500000000000000" pitchFamily="2" charset="0"/>
                <a:ea typeface="SF Pro Display" panose="00000500000000000000" pitchFamily="2" charset="0"/>
              </a:rPr>
              <a:t>STRAFFR Collections</a:t>
            </a:r>
          </a:p>
          <a:p>
            <a:pPr>
              <a:lnSpc>
                <a:spcPct val="150000"/>
              </a:lnSpc>
            </a:pPr>
            <a:endParaRPr lang="en-US" sz="1000" dirty="0">
              <a:latin typeface="SF Pro Display" panose="00000500000000000000" pitchFamily="2" charset="0"/>
              <a:ea typeface="SF Pro Display" panose="00000500000000000000" pitchFamily="2" charset="0"/>
            </a:endParaRPr>
          </a:p>
          <a:p>
            <a:pPr>
              <a:lnSpc>
                <a:spcPct val="150000"/>
              </a:lnSpc>
            </a:pPr>
            <a:r>
              <a:rPr lang="en-US" sz="1000" dirty="0">
                <a:latin typeface="SF Pro Display" panose="00000500000000000000" pitchFamily="2" charset="0"/>
                <a:ea typeface="SF Pro Display" panose="00000500000000000000" pitchFamily="2" charset="0"/>
              </a:rPr>
              <a:t>The STRAFFR database is structured into three major data collections to store the data most effectively and reduce the amount of reads and writes.  </a:t>
            </a:r>
          </a:p>
          <a:p>
            <a:pPr>
              <a:lnSpc>
                <a:spcPct val="150000"/>
              </a:lnSpc>
            </a:pPr>
            <a:endParaRPr lang="en-US" sz="1000" dirty="0">
              <a:latin typeface="SF Pro Display" panose="00000500000000000000" pitchFamily="2" charset="0"/>
              <a:ea typeface="SF Pro Display" panose="00000500000000000000" pitchFamily="2" charset="0"/>
            </a:endParaRPr>
          </a:p>
          <a:p>
            <a:pPr lvl="1"/>
            <a:r>
              <a:rPr lang="en-US" sz="1000" b="1" dirty="0">
                <a:latin typeface="SF Pro Display" panose="00000500000000000000" pitchFamily="2" charset="0"/>
                <a:ea typeface="SF Pro Display" panose="00000500000000000000" pitchFamily="2" charset="0"/>
              </a:rPr>
              <a:t>User Data</a:t>
            </a:r>
          </a:p>
          <a:p>
            <a:pPr lvl="1"/>
            <a:r>
              <a:rPr lang="en-US" sz="1000" dirty="0">
                <a:latin typeface="SF Pro Display" panose="00000500000000000000" pitchFamily="2" charset="0"/>
                <a:ea typeface="SF Pro Display" panose="00000500000000000000" pitchFamily="2" charset="0"/>
              </a:rPr>
              <a:t>Containing all user specific data, such as:</a:t>
            </a:r>
          </a:p>
          <a:p>
            <a:pPr marL="628650" lvl="1" indent="-171450">
              <a:buFontTx/>
              <a:buChar char="-"/>
            </a:pPr>
            <a:r>
              <a:rPr lang="en-US" sz="1000" dirty="0">
                <a:latin typeface="SF Pro Display" panose="00000500000000000000" pitchFamily="2" charset="0"/>
                <a:ea typeface="SF Pro Display" panose="00000500000000000000" pitchFamily="2" charset="0"/>
              </a:rPr>
              <a:t>personal information</a:t>
            </a:r>
          </a:p>
          <a:p>
            <a:pPr marL="628650" lvl="1" indent="-171450">
              <a:buFontTx/>
              <a:buChar char="-"/>
            </a:pPr>
            <a:r>
              <a:rPr lang="en-US" sz="1000" dirty="0">
                <a:latin typeface="SF Pro Display" panose="00000500000000000000" pitchFamily="2" charset="0"/>
                <a:ea typeface="SF Pro Display" panose="00000500000000000000" pitchFamily="2" charset="0"/>
              </a:rPr>
              <a:t>workout results </a:t>
            </a:r>
          </a:p>
          <a:p>
            <a:pPr marL="628650" lvl="1" indent="-171450">
              <a:buFontTx/>
              <a:buChar char="-"/>
            </a:pPr>
            <a:r>
              <a:rPr lang="en-US" sz="1000" dirty="0">
                <a:latin typeface="SF Pro Display" panose="00000500000000000000" pitchFamily="2" charset="0"/>
                <a:ea typeface="SF Pro Display" panose="00000500000000000000" pitchFamily="2" charset="0"/>
              </a:rPr>
              <a:t>statistics and achievements</a:t>
            </a:r>
          </a:p>
          <a:p>
            <a:pPr lvl="1"/>
            <a:endParaRPr lang="en-US" sz="1000" dirty="0">
              <a:latin typeface="SF Pro Display" panose="00000500000000000000" pitchFamily="2" charset="0"/>
              <a:ea typeface="SF Pro Display" panose="00000500000000000000" pitchFamily="2" charset="0"/>
            </a:endParaRPr>
          </a:p>
          <a:p>
            <a:pPr lvl="1"/>
            <a:r>
              <a:rPr lang="en-US" sz="1000" b="1" dirty="0">
                <a:latin typeface="SF Pro Display" panose="00000500000000000000" pitchFamily="2" charset="0"/>
                <a:ea typeface="SF Pro Display" panose="00000500000000000000" pitchFamily="2" charset="0"/>
              </a:rPr>
              <a:t>Workout Data</a:t>
            </a:r>
          </a:p>
          <a:p>
            <a:pPr lvl="1"/>
            <a:r>
              <a:rPr lang="en-US" sz="1000" dirty="0">
                <a:latin typeface="SF Pro Display" panose="00000500000000000000" pitchFamily="2" charset="0"/>
                <a:ea typeface="SF Pro Display" panose="00000500000000000000" pitchFamily="2" charset="0"/>
              </a:rPr>
              <a:t>Containing all workout specific data, such as:</a:t>
            </a:r>
          </a:p>
          <a:p>
            <a:pPr marL="628650" lvl="1" indent="-171450">
              <a:buFontTx/>
              <a:buChar char="-"/>
            </a:pPr>
            <a:r>
              <a:rPr lang="en-US" sz="1000" dirty="0">
                <a:latin typeface="SF Pro Display" panose="00000500000000000000" pitchFamily="2" charset="0"/>
                <a:ea typeface="SF Pro Display" panose="00000500000000000000" pitchFamily="2" charset="0"/>
              </a:rPr>
              <a:t>title</a:t>
            </a:r>
          </a:p>
          <a:p>
            <a:pPr marL="628650" lvl="1" indent="-171450">
              <a:buFontTx/>
              <a:buChar char="-"/>
            </a:pPr>
            <a:r>
              <a:rPr lang="en-US" sz="1000" dirty="0" err="1">
                <a:latin typeface="SF Pro Display" panose="00000500000000000000" pitchFamily="2" charset="0"/>
                <a:ea typeface="SF Pro Display" panose="00000500000000000000" pitchFamily="2" charset="0"/>
              </a:rPr>
              <a:t>tescription</a:t>
            </a:r>
            <a:r>
              <a:rPr lang="en-US" sz="1000" dirty="0">
                <a:latin typeface="SF Pro Display" panose="00000500000000000000" pitchFamily="2" charset="0"/>
                <a:ea typeface="SF Pro Display" panose="00000500000000000000" pitchFamily="2" charset="0"/>
              </a:rPr>
              <a:t> short and long</a:t>
            </a:r>
          </a:p>
          <a:p>
            <a:pPr marL="628650" lvl="1" indent="-171450">
              <a:buFontTx/>
              <a:buChar char="-"/>
            </a:pPr>
            <a:r>
              <a:rPr lang="en-US" sz="1000" dirty="0">
                <a:latin typeface="SF Pro Display" panose="00000500000000000000" pitchFamily="2" charset="0"/>
                <a:ea typeface="SF Pro Display" panose="00000500000000000000" pitchFamily="2" charset="0"/>
              </a:rPr>
              <a:t>intensity</a:t>
            </a:r>
          </a:p>
          <a:p>
            <a:pPr marL="628650" lvl="1" indent="-171450">
              <a:buFontTx/>
              <a:buChar char="-"/>
            </a:pPr>
            <a:r>
              <a:rPr lang="en-US" sz="1000" dirty="0">
                <a:latin typeface="SF Pro Display" panose="00000500000000000000" pitchFamily="2" charset="0"/>
                <a:ea typeface="SF Pro Display" panose="00000500000000000000" pitchFamily="2" charset="0"/>
              </a:rPr>
              <a:t>duration</a:t>
            </a:r>
          </a:p>
          <a:p>
            <a:pPr marL="628650" lvl="1" indent="-171450">
              <a:buFontTx/>
              <a:buChar char="-"/>
            </a:pPr>
            <a:r>
              <a:rPr lang="en-US" sz="1000" dirty="0">
                <a:latin typeface="SF Pro Display" panose="00000500000000000000" pitchFamily="2" charset="0"/>
                <a:ea typeface="SF Pro Display" panose="00000500000000000000" pitchFamily="2" charset="0"/>
              </a:rPr>
              <a:t>workout Picture UID</a:t>
            </a:r>
          </a:p>
          <a:p>
            <a:pPr marL="628650" lvl="1" indent="-171450">
              <a:buFontTx/>
              <a:buChar char="-"/>
            </a:pPr>
            <a:r>
              <a:rPr lang="en-US" sz="1000" dirty="0">
                <a:latin typeface="SF Pro Display" panose="00000500000000000000" pitchFamily="2" charset="0"/>
                <a:ea typeface="SF Pro Display" panose="00000500000000000000" pitchFamily="2" charset="0"/>
              </a:rPr>
              <a:t>workout UID</a:t>
            </a:r>
          </a:p>
          <a:p>
            <a:pPr marL="628650" lvl="1" indent="-171450">
              <a:buFontTx/>
              <a:buChar char="-"/>
            </a:pPr>
            <a:r>
              <a:rPr lang="en-US" sz="1000" dirty="0">
                <a:latin typeface="SF Pro Display" panose="00000500000000000000" pitchFamily="2" charset="0"/>
                <a:ea typeface="SF Pro Display" panose="00000500000000000000" pitchFamily="2" charset="0"/>
              </a:rPr>
              <a:t>exercise UIDs</a:t>
            </a:r>
          </a:p>
          <a:p>
            <a:pPr lvl="1"/>
            <a:endParaRPr lang="en-US" sz="1000" dirty="0">
              <a:latin typeface="SF Pro Display" panose="00000500000000000000" pitchFamily="2" charset="0"/>
              <a:ea typeface="SF Pro Display" panose="00000500000000000000" pitchFamily="2" charset="0"/>
            </a:endParaRPr>
          </a:p>
          <a:p>
            <a:pPr lvl="1"/>
            <a:r>
              <a:rPr lang="en-US" sz="1000" b="1" dirty="0">
                <a:latin typeface="SF Pro Display" panose="00000500000000000000" pitchFamily="2" charset="0"/>
                <a:ea typeface="SF Pro Display" panose="00000500000000000000" pitchFamily="2" charset="0"/>
              </a:rPr>
              <a:t>Exercise Data</a:t>
            </a:r>
          </a:p>
          <a:p>
            <a:pPr lvl="1"/>
            <a:r>
              <a:rPr lang="en-US" sz="1000" dirty="0">
                <a:latin typeface="SF Pro Display" panose="00000500000000000000" pitchFamily="2" charset="0"/>
                <a:ea typeface="SF Pro Display" panose="00000500000000000000" pitchFamily="2" charset="0"/>
              </a:rPr>
              <a:t>Containing all exercise specific data, such as:</a:t>
            </a:r>
          </a:p>
          <a:p>
            <a:pPr marL="628650" lvl="1" indent="-171450">
              <a:buFontTx/>
              <a:buChar char="-"/>
            </a:pPr>
            <a:r>
              <a:rPr lang="en-US" sz="1000" dirty="0">
                <a:latin typeface="SF Pro Display" panose="00000500000000000000" pitchFamily="2" charset="0"/>
                <a:ea typeface="SF Pro Display" panose="00000500000000000000" pitchFamily="2" charset="0"/>
              </a:rPr>
              <a:t>name</a:t>
            </a:r>
          </a:p>
          <a:p>
            <a:pPr marL="628650" lvl="1" indent="-171450">
              <a:buFontTx/>
              <a:buChar char="-"/>
            </a:pPr>
            <a:r>
              <a:rPr lang="en-US" sz="1000" dirty="0">
                <a:latin typeface="SF Pro Display" panose="00000500000000000000" pitchFamily="2" charset="0"/>
                <a:ea typeface="SF Pro Display" panose="00000500000000000000" pitchFamily="2" charset="0"/>
              </a:rPr>
              <a:t>instructions</a:t>
            </a:r>
          </a:p>
          <a:p>
            <a:pPr marL="628650" lvl="1" indent="-171450">
              <a:buFontTx/>
              <a:buChar char="-"/>
            </a:pPr>
            <a:r>
              <a:rPr lang="en-US" sz="1000" dirty="0">
                <a:latin typeface="SF Pro Display" panose="00000500000000000000" pitchFamily="2" charset="0"/>
                <a:ea typeface="SF Pro Display" panose="00000500000000000000" pitchFamily="2" charset="0"/>
              </a:rPr>
              <a:t>areas </a:t>
            </a:r>
          </a:p>
          <a:p>
            <a:pPr marL="628650" lvl="1" indent="-171450">
              <a:buFontTx/>
              <a:buChar char="-"/>
            </a:pPr>
            <a:r>
              <a:rPr lang="en-US" sz="1000" dirty="0">
                <a:latin typeface="SF Pro Display" panose="00000500000000000000" pitchFamily="2" charset="0"/>
                <a:ea typeface="SF Pro Display" panose="00000500000000000000" pitchFamily="2" charset="0"/>
              </a:rPr>
              <a:t>difficulty</a:t>
            </a:r>
          </a:p>
          <a:p>
            <a:pPr marL="628650" lvl="1" indent="-171450">
              <a:buFontTx/>
              <a:buChar char="-"/>
            </a:pPr>
            <a:r>
              <a:rPr lang="en-US" sz="1000" dirty="0">
                <a:latin typeface="SF Pro Display" panose="00000500000000000000" pitchFamily="2" charset="0"/>
                <a:ea typeface="SF Pro Display" panose="00000500000000000000" pitchFamily="2" charset="0"/>
              </a:rPr>
              <a:t>repetitions</a:t>
            </a:r>
          </a:p>
          <a:p>
            <a:pPr marL="628650" lvl="1" indent="-171450">
              <a:buFontTx/>
              <a:buChar char="-"/>
            </a:pPr>
            <a:r>
              <a:rPr lang="en-US" sz="1000" dirty="0">
                <a:latin typeface="SF Pro Display" panose="00000500000000000000" pitchFamily="2" charset="0"/>
                <a:ea typeface="SF Pro Display" panose="00000500000000000000" pitchFamily="2" charset="0"/>
              </a:rPr>
              <a:t>speed</a:t>
            </a:r>
          </a:p>
          <a:p>
            <a:pPr marL="628650" lvl="1" indent="-171450">
              <a:buFontTx/>
              <a:buChar char="-"/>
            </a:pPr>
            <a:r>
              <a:rPr lang="en-US" sz="1000" dirty="0">
                <a:latin typeface="SF Pro Display" panose="00000500000000000000" pitchFamily="2" charset="0"/>
                <a:ea typeface="SF Pro Display" panose="00000500000000000000" pitchFamily="2" charset="0"/>
              </a:rPr>
              <a:t>exercise Picture Reference</a:t>
            </a:r>
          </a:p>
          <a:p>
            <a:pPr marL="628650" lvl="1" indent="-171450">
              <a:buFontTx/>
              <a:buChar char="-"/>
            </a:pPr>
            <a:r>
              <a:rPr lang="en-US" sz="1000" dirty="0">
                <a:latin typeface="SF Pro Display" panose="00000500000000000000" pitchFamily="2" charset="0"/>
                <a:ea typeface="SF Pro Display" panose="00000500000000000000" pitchFamily="2" charset="0"/>
              </a:rPr>
              <a:t>exercise Video Reference</a:t>
            </a:r>
          </a:p>
          <a:p>
            <a:pPr marL="628650" lvl="1" indent="-171450">
              <a:buFontTx/>
              <a:buChar char="-"/>
            </a:pPr>
            <a:r>
              <a:rPr lang="en-US" sz="1000" dirty="0">
                <a:latin typeface="SF Pro Display" panose="00000500000000000000" pitchFamily="2" charset="0"/>
                <a:ea typeface="SF Pro Display" panose="00000500000000000000" pitchFamily="2" charset="0"/>
              </a:rPr>
              <a:t>exercise UID</a:t>
            </a:r>
          </a:p>
          <a:p>
            <a:pPr marL="628650" lvl="1" indent="-171450">
              <a:buFontTx/>
              <a:buChar char="-"/>
            </a:pPr>
            <a:endParaRPr lang="en-US" sz="1000" dirty="0">
              <a:latin typeface="SF Pro Display" panose="00000500000000000000" pitchFamily="2" charset="0"/>
              <a:ea typeface="SF Pro Display" panose="00000500000000000000" pitchFamily="2" charset="0"/>
            </a:endParaRPr>
          </a:p>
          <a:p>
            <a:pPr marL="628650" lvl="1" indent="-171450">
              <a:buFontTx/>
              <a:buChar char="-"/>
            </a:pPr>
            <a:endParaRPr lang="en-US" sz="1000" b="1" dirty="0">
              <a:latin typeface="SF Pro Display" panose="00000500000000000000" pitchFamily="2" charset="0"/>
              <a:ea typeface="SF Pro Display" panose="00000500000000000000" pitchFamily="2" charset="0"/>
            </a:endParaRPr>
          </a:p>
          <a:p>
            <a:pPr lvl="1">
              <a:lnSpc>
                <a:spcPct val="150000"/>
              </a:lnSpc>
            </a:pPr>
            <a:endParaRPr lang="en-US" sz="1000" b="1" dirty="0">
              <a:latin typeface="SF Pro Display" panose="00000500000000000000" pitchFamily="2" charset="0"/>
              <a:ea typeface="SF Pro Display" panose="00000500000000000000" pitchFamily="2" charset="0"/>
            </a:endParaRPr>
          </a:p>
          <a:p>
            <a:pPr>
              <a:lnSpc>
                <a:spcPct val="150000"/>
              </a:lnSpc>
            </a:pPr>
            <a:endParaRPr lang="en-US" sz="1000" dirty="0">
              <a:latin typeface="SF Pro Display" panose="00000500000000000000" pitchFamily="2" charset="0"/>
              <a:ea typeface="SF Pro Display" panose="00000500000000000000" pitchFamily="2" charset="0"/>
            </a:endParaRPr>
          </a:p>
          <a:p>
            <a:pPr>
              <a:lnSpc>
                <a:spcPct val="150000"/>
              </a:lnSpc>
            </a:pPr>
            <a:r>
              <a:rPr lang="en-US" sz="1000" dirty="0">
                <a:latin typeface="SF Pro Display" panose="00000500000000000000" pitchFamily="2" charset="0"/>
                <a:ea typeface="SF Pro Display" panose="00000500000000000000" pitchFamily="2" charset="0"/>
              </a:rPr>
              <a:t> </a:t>
            </a:r>
          </a:p>
        </p:txBody>
      </p:sp>
      <p:pic>
        <p:nvPicPr>
          <p:cNvPr id="5" name="Picture 2">
            <a:extLst>
              <a:ext uri="{FF2B5EF4-FFF2-40B4-BE49-F238E27FC236}">
                <a16:creationId xmlns:a16="http://schemas.microsoft.com/office/drawing/2014/main" id="{2B435B72-D597-4A27-AC35-9484EE55C08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887" b="96698" l="2101" r="95798">
                        <a14:foregroundMark x1="87395" y1="35377" x2="55462" y2="6604"/>
                        <a14:foregroundMark x1="55462" y1="6604" x2="21429" y2="34434"/>
                        <a14:foregroundMark x1="21429" y1="34434" x2="25630" y2="80660"/>
                        <a14:foregroundMark x1="25630" y1="80660" x2="69328" y2="97642"/>
                        <a14:foregroundMark x1="69328" y1="97642" x2="91597" y2="61792"/>
                        <a14:foregroundMark x1="91597" y1="61792" x2="67227" y2="14623"/>
                        <a14:foregroundMark x1="21008" y1="30189" x2="2521" y2="46226"/>
                        <a14:foregroundMark x1="30252" y1="8491" x2="43697" y2="2830"/>
                        <a14:foregroundMark x1="96218" y1="47642" x2="83613" y2="74528"/>
                        <a14:foregroundMark x1="67227" y1="91509" x2="53782" y2="96698"/>
                        <a14:foregroundMark x1="48319" y1="36792" x2="78571" y2="29717"/>
                        <a14:foregroundMark x1="59664" y1="48113" x2="58403" y2="30189"/>
                        <a14:foregroundMark x1="50840" y1="32547" x2="38235" y2="41981"/>
                        <a14:foregroundMark x1="42017" y1="36792" x2="84874" y2="50472"/>
                        <a14:foregroundMark x1="84874" y1="50472" x2="61345" y2="45283"/>
                        <a14:foregroundMark x1="65966" y1="43868" x2="29832" y2="26415"/>
                        <a14:foregroundMark x1="29832" y1="26415" x2="50000" y2="71698"/>
                        <a14:foregroundMark x1="50000" y1="71698" x2="47479" y2="62264"/>
                        <a14:foregroundMark x1="64706" y1="58019" x2="56303" y2="54717"/>
                        <a14:foregroundMark x1="49580" y1="45283" x2="46218" y2="57547"/>
                        <a14:foregroundMark x1="62605" y1="50472" x2="47479" y2="52358"/>
                        <a14:foregroundMark x1="54622" y1="50472" x2="48319" y2="55189"/>
                        <a14:foregroundMark x1="44538" y1="56132" x2="43697" y2="52358"/>
                        <a14:foregroundMark x1="36555" y1="57547" x2="41176" y2="56604"/>
                        <a14:foregroundMark x1="44538" y1="49528" x2="41176" y2="53302"/>
                        <a14:foregroundMark x1="57143" y1="64623" x2="54622" y2="58962"/>
                        <a14:foregroundMark x1="60924" y1="63679" x2="53361" y2="66509"/>
                        <a14:foregroundMark x1="57143" y1="58962" x2="53782" y2="62264"/>
                      </a14:backgroundRemoval>
                    </a14:imgEffect>
                  </a14:imgLayer>
                </a14:imgProps>
              </a:ext>
              <a:ext uri="{28A0092B-C50C-407E-A947-70E740481C1C}">
                <a14:useLocalDpi xmlns:a14="http://schemas.microsoft.com/office/drawing/2010/main" val="0"/>
              </a:ext>
            </a:extLst>
          </a:blip>
          <a:srcRect/>
          <a:stretch>
            <a:fillRect/>
          </a:stretch>
        </p:blipFill>
        <p:spPr bwMode="auto">
          <a:xfrm>
            <a:off x="458438" y="749518"/>
            <a:ext cx="625059" cy="5567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90396DC-9287-40A0-B945-E2623E68AADB}"/>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84704" y1="27968" x2="83784" y2="23200"/>
                        <a14:foregroundMark x1="85483" y1="32000" x2="85043" y2="29721"/>
                        <a14:foregroundMark x1="87896" y1="44503" x2="85483" y2="32000"/>
                        <a14:foregroundMark x1="88880" y1="49600" x2="88139" y2="45762"/>
                        <a14:foregroundMark x1="89189" y1="51200" x2="88880" y2="49600"/>
                        <a14:foregroundMark x1="22683" y1="69182" x2="22638" y2="70193"/>
                        <a14:foregroundMark x1="22882" y1="64653" x2="22842" y2="65562"/>
                        <a14:foregroundMark x1="23981" y1="39757" x2="22905" y2="64131"/>
                        <a14:foregroundMark x1="24318" y1="32133" x2="24219" y2="34374"/>
                        <a14:foregroundMark x1="25287" y1="34069" x2="23423" y2="32000"/>
                        <a14:foregroundMark x1="30271" y1="77600" x2="26126" y2="77600"/>
                        <a14:foregroundMark x1="46847" y1="77600" x2="46120" y2="77600"/>
                        <a14:foregroundMark x1="87108" y1="45053" x2="89189" y2="38400"/>
                        <a14:foregroundMark x1="85686" y1="49600" x2="86537" y2="46880"/>
                        <a14:foregroundMark x1="84685" y1="52800" x2="85686" y2="49600"/>
                        <a14:foregroundMark x1="75283" y1="53300" x2="65766" y2="52000"/>
                        <a14:foregroundMark x1="77477" y1="53600" x2="76996" y2="53534"/>
                        <a14:foregroundMark x1="83784" y1="24000" x2="86486" y2="25600"/>
                        <a14:backgroundMark x1="69369" y1="72800" x2="50450" y2="72800"/>
                        <a14:backgroundMark x1="46847" y1="72800" x2="43878" y2="73459"/>
                        <a14:backgroundMark x1="44552" y1="74400" x2="53153" y2="74400"/>
                        <a14:backgroundMark x1="23423" y1="22400" x2="25167" y2="31693"/>
                        <a14:backgroundMark x1="83784" y1="32000" x2="83784" y2="32000"/>
                        <a14:backgroundMark x1="84685" y1="38400" x2="84685" y2="27172"/>
                        <a14:backgroundMark x1="84685" y1="28800" x2="84317" y2="27493"/>
                        <a14:backgroundMark x1="29730" y1="32800" x2="31532" y2="37600"/>
                        <a14:backgroundMark x1="22523" y1="30400" x2="22523" y2="31200"/>
                        <a14:backgroundMark x1="35135" y1="75200" x2="47748" y2="74400"/>
                        <a14:backgroundMark x1="36036" y1="74400" x2="31532" y2="75200"/>
                        <a14:backgroundMark x1="31532" y1="75200" x2="28829" y2="76000"/>
                        <a14:backgroundMark x1="45946" y1="75200" x2="47748" y2="76000"/>
                        <a14:backgroundMark x1="82883" y1="48000" x2="83784" y2="48800"/>
                        <a14:backgroundMark x1="84685" y1="49600" x2="84685" y2="49600"/>
                      </a14:backgroundRemoval>
                    </a14:imgEffect>
                  </a14:imgLayer>
                </a14:imgProps>
              </a:ext>
            </a:extLst>
          </a:blip>
          <a:stretch>
            <a:fillRect/>
          </a:stretch>
        </p:blipFill>
        <p:spPr>
          <a:xfrm>
            <a:off x="645403" y="2203242"/>
            <a:ext cx="245231" cy="276161"/>
          </a:xfrm>
          <a:prstGeom prst="rect">
            <a:avLst/>
          </a:prstGeom>
        </p:spPr>
      </p:pic>
      <p:pic>
        <p:nvPicPr>
          <p:cNvPr id="7" name="Picture 6">
            <a:extLst>
              <a:ext uri="{FF2B5EF4-FFF2-40B4-BE49-F238E27FC236}">
                <a16:creationId xmlns:a16="http://schemas.microsoft.com/office/drawing/2014/main" id="{43783543-FCB4-4553-938D-5C5057976D13}"/>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84704" y1="27968" x2="83784" y2="23200"/>
                        <a14:foregroundMark x1="85483" y1="32000" x2="85043" y2="29721"/>
                        <a14:foregroundMark x1="87896" y1="44503" x2="85483" y2="32000"/>
                        <a14:foregroundMark x1="88880" y1="49600" x2="88139" y2="45762"/>
                        <a14:foregroundMark x1="89189" y1="51200" x2="88880" y2="49600"/>
                        <a14:foregroundMark x1="22683" y1="69182" x2="22638" y2="70193"/>
                        <a14:foregroundMark x1="22882" y1="64653" x2="22842" y2="65562"/>
                        <a14:foregroundMark x1="23981" y1="39757" x2="22905" y2="64131"/>
                        <a14:foregroundMark x1="24318" y1="32133" x2="24219" y2="34374"/>
                        <a14:foregroundMark x1="25287" y1="34069" x2="23423" y2="32000"/>
                        <a14:foregroundMark x1="30271" y1="77600" x2="26126" y2="77600"/>
                        <a14:foregroundMark x1="46847" y1="77600" x2="46120" y2="77600"/>
                        <a14:foregroundMark x1="87108" y1="45053" x2="89189" y2="38400"/>
                        <a14:foregroundMark x1="85686" y1="49600" x2="86537" y2="46880"/>
                        <a14:foregroundMark x1="84685" y1="52800" x2="85686" y2="49600"/>
                        <a14:foregroundMark x1="75283" y1="53300" x2="65766" y2="52000"/>
                        <a14:foregroundMark x1="77477" y1="53600" x2="76996" y2="53534"/>
                        <a14:foregroundMark x1="83784" y1="24000" x2="86486" y2="25600"/>
                        <a14:backgroundMark x1="69369" y1="72800" x2="50450" y2="72800"/>
                        <a14:backgroundMark x1="46847" y1="72800" x2="43878" y2="73459"/>
                        <a14:backgroundMark x1="44552" y1="74400" x2="53153" y2="74400"/>
                        <a14:backgroundMark x1="23423" y1="22400" x2="25167" y2="31693"/>
                        <a14:backgroundMark x1="83784" y1="32000" x2="83784" y2="32000"/>
                        <a14:backgroundMark x1="84685" y1="38400" x2="84685" y2="27172"/>
                        <a14:backgroundMark x1="84685" y1="28800" x2="84317" y2="27493"/>
                        <a14:backgroundMark x1="29730" y1="32800" x2="31532" y2="37600"/>
                        <a14:backgroundMark x1="22523" y1="30400" x2="22523" y2="31200"/>
                        <a14:backgroundMark x1="35135" y1="75200" x2="47748" y2="74400"/>
                        <a14:backgroundMark x1="36036" y1="74400" x2="31532" y2="75200"/>
                        <a14:backgroundMark x1="31532" y1="75200" x2="28829" y2="76000"/>
                        <a14:backgroundMark x1="45946" y1="75200" x2="47748" y2="76000"/>
                        <a14:backgroundMark x1="82883" y1="48000" x2="83784" y2="48800"/>
                        <a14:backgroundMark x1="84685" y1="49600" x2="84685" y2="49600"/>
                      </a14:backgroundRemoval>
                    </a14:imgEffect>
                  </a14:imgLayer>
                </a14:imgProps>
              </a:ext>
            </a:extLst>
          </a:blip>
          <a:stretch>
            <a:fillRect/>
          </a:stretch>
        </p:blipFill>
        <p:spPr>
          <a:xfrm>
            <a:off x="645403" y="3136826"/>
            <a:ext cx="245231" cy="276161"/>
          </a:xfrm>
          <a:prstGeom prst="rect">
            <a:avLst/>
          </a:prstGeom>
        </p:spPr>
      </p:pic>
      <p:pic>
        <p:nvPicPr>
          <p:cNvPr id="8" name="Picture 7">
            <a:extLst>
              <a:ext uri="{FF2B5EF4-FFF2-40B4-BE49-F238E27FC236}">
                <a16:creationId xmlns:a16="http://schemas.microsoft.com/office/drawing/2014/main" id="{9DD69B0B-0203-433A-BADD-84630EE70A2E}"/>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84704" y1="27968" x2="83784" y2="23200"/>
                        <a14:foregroundMark x1="85483" y1="32000" x2="85043" y2="29721"/>
                        <a14:foregroundMark x1="87896" y1="44503" x2="85483" y2="32000"/>
                        <a14:foregroundMark x1="88880" y1="49600" x2="88139" y2="45762"/>
                        <a14:foregroundMark x1="89189" y1="51200" x2="88880" y2="49600"/>
                        <a14:foregroundMark x1="22683" y1="69182" x2="22638" y2="70193"/>
                        <a14:foregroundMark x1="22882" y1="64653" x2="22842" y2="65562"/>
                        <a14:foregroundMark x1="23981" y1="39757" x2="22905" y2="64131"/>
                        <a14:foregroundMark x1="24318" y1="32133" x2="24219" y2="34374"/>
                        <a14:foregroundMark x1="25287" y1="34069" x2="23423" y2="32000"/>
                        <a14:foregroundMark x1="30271" y1="77600" x2="26126" y2="77600"/>
                        <a14:foregroundMark x1="46847" y1="77600" x2="46120" y2="77600"/>
                        <a14:foregroundMark x1="87108" y1="45053" x2="89189" y2="38400"/>
                        <a14:foregroundMark x1="85686" y1="49600" x2="86537" y2="46880"/>
                        <a14:foregroundMark x1="84685" y1="52800" x2="85686" y2="49600"/>
                        <a14:foregroundMark x1="75283" y1="53300" x2="65766" y2="52000"/>
                        <a14:foregroundMark x1="77477" y1="53600" x2="76996" y2="53534"/>
                        <a14:foregroundMark x1="83784" y1="24000" x2="86486" y2="25600"/>
                        <a14:backgroundMark x1="69369" y1="72800" x2="50450" y2="72800"/>
                        <a14:backgroundMark x1="46847" y1="72800" x2="43878" y2="73459"/>
                        <a14:backgroundMark x1="44552" y1="74400" x2="53153" y2="74400"/>
                        <a14:backgroundMark x1="23423" y1="22400" x2="25167" y2="31693"/>
                        <a14:backgroundMark x1="83784" y1="32000" x2="83784" y2="32000"/>
                        <a14:backgroundMark x1="84685" y1="38400" x2="84685" y2="27172"/>
                        <a14:backgroundMark x1="84685" y1="28800" x2="84317" y2="27493"/>
                        <a14:backgroundMark x1="29730" y1="32800" x2="31532" y2="37600"/>
                        <a14:backgroundMark x1="22523" y1="30400" x2="22523" y2="31200"/>
                        <a14:backgroundMark x1="35135" y1="75200" x2="47748" y2="74400"/>
                        <a14:backgroundMark x1="36036" y1="74400" x2="31532" y2="75200"/>
                        <a14:backgroundMark x1="31532" y1="75200" x2="28829" y2="76000"/>
                        <a14:backgroundMark x1="45946" y1="75200" x2="47748" y2="76000"/>
                        <a14:backgroundMark x1="82883" y1="48000" x2="83784" y2="48800"/>
                        <a14:backgroundMark x1="84685" y1="49600" x2="84685" y2="49600"/>
                      </a14:backgroundRemoval>
                    </a14:imgEffect>
                  </a14:imgLayer>
                </a14:imgProps>
              </a:ext>
            </a:extLst>
          </a:blip>
          <a:stretch>
            <a:fillRect/>
          </a:stretch>
        </p:blipFill>
        <p:spPr>
          <a:xfrm>
            <a:off x="637663" y="4649429"/>
            <a:ext cx="245231" cy="276161"/>
          </a:xfrm>
          <a:prstGeom prst="rect">
            <a:avLst/>
          </a:prstGeom>
        </p:spPr>
      </p:pic>
    </p:spTree>
    <p:extLst>
      <p:ext uri="{BB962C8B-B14F-4D97-AF65-F5344CB8AC3E}">
        <p14:creationId xmlns:p14="http://schemas.microsoft.com/office/powerpoint/2010/main" val="588840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85EBA-1AC1-4CA9-A344-EEE1B9680335}"/>
              </a:ext>
            </a:extLst>
          </p:cNvPr>
          <p:cNvSpPr>
            <a:spLocks noGrp="1"/>
          </p:cNvSpPr>
          <p:nvPr>
            <p:ph type="title"/>
          </p:nvPr>
        </p:nvSpPr>
        <p:spPr/>
        <p:txBody>
          <a:bodyPr/>
          <a:lstStyle/>
          <a:p>
            <a:r>
              <a:rPr lang="de-DE" dirty="0"/>
              <a:t>CLOUD FIRESTORE USER DATA EXAMPLE </a:t>
            </a:r>
            <a:endParaRPr lang="en-US" dirty="0"/>
          </a:p>
        </p:txBody>
      </p:sp>
      <p:sp>
        <p:nvSpPr>
          <p:cNvPr id="4" name="Slide Number Placeholder 3">
            <a:extLst>
              <a:ext uri="{FF2B5EF4-FFF2-40B4-BE49-F238E27FC236}">
                <a16:creationId xmlns:a16="http://schemas.microsoft.com/office/drawing/2014/main" id="{D7AC6545-067D-496D-87AC-F4013291170F}"/>
              </a:ext>
            </a:extLst>
          </p:cNvPr>
          <p:cNvSpPr>
            <a:spLocks noGrp="1"/>
          </p:cNvSpPr>
          <p:nvPr>
            <p:ph type="sldNum" sz="quarter" idx="4"/>
          </p:nvPr>
        </p:nvSpPr>
        <p:spPr/>
        <p:txBody>
          <a:bodyPr/>
          <a:lstStyle/>
          <a:p>
            <a:fld id="{7618C86C-66F4-034C-A3EF-D405E46463E7}" type="slidenum">
              <a:rPr lang="de-DE" smtClean="0"/>
              <a:pPr/>
              <a:t>6</a:t>
            </a:fld>
            <a:endParaRPr lang="de-DE"/>
          </a:p>
        </p:txBody>
      </p:sp>
      <p:pic>
        <p:nvPicPr>
          <p:cNvPr id="5" name="Picture 2">
            <a:extLst>
              <a:ext uri="{FF2B5EF4-FFF2-40B4-BE49-F238E27FC236}">
                <a16:creationId xmlns:a16="http://schemas.microsoft.com/office/drawing/2014/main" id="{B659F32B-9EE5-4650-B66C-0865783E278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887" b="96698" l="2101" r="95798">
                        <a14:foregroundMark x1="87395" y1="35377" x2="55462" y2="6604"/>
                        <a14:foregroundMark x1="55462" y1="6604" x2="21429" y2="34434"/>
                        <a14:foregroundMark x1="21429" y1="34434" x2="25630" y2="80660"/>
                        <a14:foregroundMark x1="25630" y1="80660" x2="69328" y2="97642"/>
                        <a14:foregroundMark x1="69328" y1="97642" x2="91597" y2="61792"/>
                        <a14:foregroundMark x1="91597" y1="61792" x2="67227" y2="14623"/>
                        <a14:foregroundMark x1="21008" y1="30189" x2="2521" y2="46226"/>
                        <a14:foregroundMark x1="30252" y1="8491" x2="43697" y2="2830"/>
                        <a14:foregroundMark x1="96218" y1="47642" x2="83613" y2="74528"/>
                        <a14:foregroundMark x1="67227" y1="91509" x2="53782" y2="96698"/>
                        <a14:foregroundMark x1="48319" y1="36792" x2="78571" y2="29717"/>
                        <a14:foregroundMark x1="59664" y1="48113" x2="58403" y2="30189"/>
                        <a14:foregroundMark x1="50840" y1="32547" x2="38235" y2="41981"/>
                        <a14:foregroundMark x1="42017" y1="36792" x2="84874" y2="50472"/>
                        <a14:foregroundMark x1="84874" y1="50472" x2="61345" y2="45283"/>
                        <a14:foregroundMark x1="65966" y1="43868" x2="29832" y2="26415"/>
                        <a14:foregroundMark x1="29832" y1="26415" x2="50000" y2="71698"/>
                        <a14:foregroundMark x1="50000" y1="71698" x2="47479" y2="62264"/>
                        <a14:foregroundMark x1="64706" y1="58019" x2="56303" y2="54717"/>
                        <a14:foregroundMark x1="49580" y1="45283" x2="46218" y2="57547"/>
                        <a14:foregroundMark x1="62605" y1="50472" x2="47479" y2="52358"/>
                        <a14:foregroundMark x1="54622" y1="50472" x2="48319" y2="55189"/>
                        <a14:foregroundMark x1="44538" y1="56132" x2="43697" y2="52358"/>
                        <a14:foregroundMark x1="36555" y1="57547" x2="41176" y2="56604"/>
                        <a14:foregroundMark x1="44538" y1="49528" x2="41176" y2="53302"/>
                        <a14:foregroundMark x1="57143" y1="64623" x2="54622" y2="58962"/>
                        <a14:foregroundMark x1="60924" y1="63679" x2="53361" y2="66509"/>
                        <a14:foregroundMark x1="57143" y1="58962" x2="53782" y2="62264"/>
                      </a14:backgroundRemoval>
                    </a14:imgEffect>
                  </a14:imgLayer>
                </a14:imgProps>
              </a:ext>
              <a:ext uri="{28A0092B-C50C-407E-A947-70E740481C1C}">
                <a14:useLocalDpi xmlns:a14="http://schemas.microsoft.com/office/drawing/2010/main" val="0"/>
              </a:ext>
            </a:extLst>
          </a:blip>
          <a:srcRect/>
          <a:stretch>
            <a:fillRect/>
          </a:stretch>
        </p:blipFill>
        <p:spPr bwMode="auto">
          <a:xfrm>
            <a:off x="458438" y="749518"/>
            <a:ext cx="625059" cy="5567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D435303-F725-4DE9-A96B-9B1DC3EA182F}"/>
              </a:ext>
            </a:extLst>
          </p:cNvPr>
          <p:cNvSpPr/>
          <p:nvPr/>
        </p:nvSpPr>
        <p:spPr>
          <a:xfrm>
            <a:off x="334963" y="1444031"/>
            <a:ext cx="11434988" cy="5374869"/>
          </a:xfrm>
          <a:prstGeom prst="rect">
            <a:avLst/>
          </a:prstGeom>
        </p:spPr>
        <p:txBody>
          <a:bodyPr wrap="square">
            <a:spAutoFit/>
          </a:bodyPr>
          <a:lstStyle/>
          <a:p>
            <a:pPr>
              <a:lnSpc>
                <a:spcPct val="150000"/>
              </a:lnSpc>
            </a:pPr>
            <a:r>
              <a:rPr lang="en-US" sz="1000" dirty="0">
                <a:latin typeface="SF Pro Display" panose="00000500000000000000" pitchFamily="2" charset="0"/>
                <a:ea typeface="SF Pro Display" panose="00000500000000000000" pitchFamily="2" charset="0"/>
              </a:rPr>
              <a:t>The user data collection stores all stats and achievements as well as the results of a every workout. The workout information such as name and description, belonging to the results can be retrieved through the unique workout ID that is stored with the results. This separation reduces duplicate data storage as well as reads and writes. The exercise subcollection is optional and can store the results of every single exercise. </a:t>
            </a:r>
          </a:p>
          <a:p>
            <a:pPr lvl="1">
              <a:lnSpc>
                <a:spcPct val="150000"/>
              </a:lnSpc>
            </a:pPr>
            <a:r>
              <a:rPr lang="en-US" sz="1000" dirty="0">
                <a:latin typeface="SF Pro Display" panose="00000500000000000000" pitchFamily="2" charset="0"/>
                <a:ea typeface="SF Pro Display" panose="00000500000000000000" pitchFamily="2" charset="0"/>
              </a:rPr>
              <a:t> users</a:t>
            </a:r>
          </a:p>
          <a:p>
            <a:pPr lvl="2">
              <a:lnSpc>
                <a:spcPct val="150000"/>
              </a:lnSpc>
            </a:pPr>
            <a:r>
              <a:rPr lang="en-US" sz="1000" dirty="0">
                <a:latin typeface="SF Pro Display" panose="00000500000000000000" pitchFamily="2" charset="0"/>
                <a:ea typeface="SF Pro Display" panose="00000500000000000000" pitchFamily="2" charset="0"/>
              </a:rPr>
              <a:t>        UID (</a:t>
            </a:r>
            <a:r>
              <a:rPr lang="en-US" sz="1000" dirty="0" err="1">
                <a:latin typeface="SF Pro Display" panose="00000500000000000000" pitchFamily="2" charset="0"/>
                <a:ea typeface="SF Pro Display" panose="00000500000000000000" pitchFamily="2" charset="0"/>
              </a:rPr>
              <a:t>Bsp</a:t>
            </a:r>
            <a:r>
              <a:rPr lang="en-US" sz="1000" dirty="0">
                <a:latin typeface="SF Pro Display" panose="00000500000000000000" pitchFamily="2" charset="0"/>
                <a:ea typeface="SF Pro Display" panose="00000500000000000000" pitchFamily="2" charset="0"/>
              </a:rPr>
              <a:t>.: lUSJ0geQlEXYYGPEILWyPjQiBAZ2)</a:t>
            </a:r>
          </a:p>
          <a:p>
            <a:pPr lvl="2">
              <a:lnSpc>
                <a:spcPct val="150000"/>
              </a:lnSpc>
            </a:pPr>
            <a:r>
              <a:rPr lang="en-US" sz="1000" dirty="0">
                <a:highlight>
                  <a:srgbClr val="C0C0C0"/>
                </a:highlight>
                <a:latin typeface="SF Pro Display" panose="00000500000000000000" pitchFamily="2" charset="0"/>
                <a:ea typeface="SF Pro Display" panose="00000500000000000000" pitchFamily="2" charset="0"/>
              </a:rPr>
              <a:t>title: 29</a:t>
            </a:r>
          </a:p>
          <a:p>
            <a:pPr lvl="2">
              <a:lnSpc>
                <a:spcPct val="150000"/>
              </a:lnSpc>
            </a:pPr>
            <a:r>
              <a:rPr lang="en-US" sz="1000" dirty="0" err="1">
                <a:highlight>
                  <a:srgbClr val="C0C0C0"/>
                </a:highlight>
                <a:latin typeface="SF Pro Display" panose="00000500000000000000" pitchFamily="2" charset="0"/>
                <a:ea typeface="SF Pro Display" panose="00000500000000000000" pitchFamily="2" charset="0"/>
              </a:rPr>
              <a:t>firstFitnessGoal</a:t>
            </a:r>
            <a:r>
              <a:rPr lang="en-US" sz="1000" dirty="0">
                <a:highlight>
                  <a:srgbClr val="C0C0C0"/>
                </a:highlight>
                <a:latin typeface="SF Pro Display" panose="00000500000000000000" pitchFamily="2" charset="0"/>
                <a:ea typeface="SF Pro Display" panose="00000500000000000000" pitchFamily="2" charset="0"/>
              </a:rPr>
              <a:t>: 3</a:t>
            </a:r>
          </a:p>
          <a:p>
            <a:pPr lvl="2">
              <a:lnSpc>
                <a:spcPct val="150000"/>
              </a:lnSpc>
            </a:pPr>
            <a:r>
              <a:rPr lang="en-US" sz="1000" dirty="0" err="1">
                <a:highlight>
                  <a:srgbClr val="C0C0C0"/>
                </a:highlight>
                <a:latin typeface="SF Pro Display" panose="00000500000000000000" pitchFamily="2" charset="0"/>
                <a:ea typeface="SF Pro Display" panose="00000500000000000000" pitchFamily="2" charset="0"/>
              </a:rPr>
              <a:t>fullName</a:t>
            </a:r>
            <a:r>
              <a:rPr lang="en-US" sz="1000" dirty="0">
                <a:highlight>
                  <a:srgbClr val="C0C0C0"/>
                </a:highlight>
                <a:latin typeface="SF Pro Display" panose="00000500000000000000" pitchFamily="2" charset="0"/>
                <a:ea typeface="SF Pro Display" panose="00000500000000000000" pitchFamily="2" charset="0"/>
              </a:rPr>
              <a:t>: “Torben Hellmuth”</a:t>
            </a:r>
          </a:p>
          <a:p>
            <a:pPr lvl="2">
              <a:lnSpc>
                <a:spcPct val="150000"/>
              </a:lnSpc>
            </a:pPr>
            <a:r>
              <a:rPr lang="en-US" sz="1000" dirty="0">
                <a:highlight>
                  <a:srgbClr val="C0C0C0"/>
                </a:highlight>
                <a:latin typeface="SF Pro Display" panose="00000500000000000000" pitchFamily="2" charset="0"/>
                <a:ea typeface="SF Pro Display" panose="00000500000000000000" pitchFamily="2" charset="0"/>
              </a:rPr>
              <a:t>height: 183</a:t>
            </a:r>
          </a:p>
          <a:p>
            <a:pPr lvl="2">
              <a:lnSpc>
                <a:spcPct val="150000"/>
              </a:lnSpc>
            </a:pPr>
            <a:r>
              <a:rPr lang="en-US" sz="1000" dirty="0">
                <a:highlight>
                  <a:srgbClr val="C0C0C0"/>
                </a:highlight>
                <a:latin typeface="SF Pro Display" panose="00000500000000000000" pitchFamily="2" charset="0"/>
                <a:ea typeface="SF Pro Display" panose="00000500000000000000" pitchFamily="2" charset="0"/>
              </a:rPr>
              <a:t>imageUrl1: “https://firebasestorage.googleapis.com/v0/b/straffr-5.appspot.com/o/images%2F8EF0BED9-125C-449B-90F5-F11DAFF41ABC?alt=media&amp;token=6ef1f168-d76d-4be8-82e3-f2cfd3fc96d4”   </a:t>
            </a:r>
          </a:p>
          <a:p>
            <a:pPr lvl="2">
              <a:lnSpc>
                <a:spcPct val="150000"/>
              </a:lnSpc>
            </a:pPr>
            <a:r>
              <a:rPr lang="en-US" sz="1000" dirty="0" err="1">
                <a:highlight>
                  <a:srgbClr val="C0C0C0"/>
                </a:highlight>
                <a:latin typeface="SF Pro Display" panose="00000500000000000000" pitchFamily="2" charset="0"/>
                <a:ea typeface="SF Pro Display" panose="00000500000000000000" pitchFamily="2" charset="0"/>
              </a:rPr>
              <a:t>secondFitnessGoal</a:t>
            </a:r>
            <a:r>
              <a:rPr lang="en-US" sz="1000" dirty="0">
                <a:highlight>
                  <a:srgbClr val="C0C0C0"/>
                </a:highlight>
                <a:latin typeface="SF Pro Display" panose="00000500000000000000" pitchFamily="2" charset="0"/>
                <a:ea typeface="SF Pro Display" panose="00000500000000000000" pitchFamily="2" charset="0"/>
              </a:rPr>
              <a:t>: 4</a:t>
            </a:r>
          </a:p>
          <a:p>
            <a:pPr lvl="2">
              <a:lnSpc>
                <a:spcPct val="150000"/>
              </a:lnSpc>
            </a:pPr>
            <a:r>
              <a:rPr lang="en-US" sz="1000" dirty="0" err="1">
                <a:highlight>
                  <a:srgbClr val="C0C0C0"/>
                </a:highlight>
                <a:latin typeface="SF Pro Display" panose="00000500000000000000" pitchFamily="2" charset="0"/>
                <a:ea typeface="SF Pro Display" panose="00000500000000000000" pitchFamily="2" charset="0"/>
              </a:rPr>
              <a:t>Uid</a:t>
            </a:r>
            <a:r>
              <a:rPr lang="en-US" sz="1000" dirty="0">
                <a:highlight>
                  <a:srgbClr val="C0C0C0"/>
                </a:highlight>
                <a:latin typeface="SF Pro Display" panose="00000500000000000000" pitchFamily="2" charset="0"/>
                <a:ea typeface="SF Pro Display" panose="00000500000000000000" pitchFamily="2" charset="0"/>
              </a:rPr>
              <a:t>: lUSJ0geQlEXYYGPEILWyPjQiBAZ2</a:t>
            </a:r>
          </a:p>
          <a:p>
            <a:pPr lvl="2"/>
            <a:endParaRPr lang="en-US" sz="1000" dirty="0">
              <a:latin typeface="SF Pro Display" panose="00000500000000000000" pitchFamily="2" charset="0"/>
              <a:ea typeface="SF Pro Display" panose="00000500000000000000" pitchFamily="2" charset="0"/>
            </a:endParaRPr>
          </a:p>
          <a:p>
            <a:pPr lvl="2"/>
            <a:r>
              <a:rPr lang="en-US" sz="1000" dirty="0">
                <a:latin typeface="SF Pro Display" panose="00000500000000000000" pitchFamily="2" charset="0"/>
                <a:ea typeface="SF Pro Display" panose="00000500000000000000" pitchFamily="2" charset="0"/>
              </a:rPr>
              <a:t> 	        workout</a:t>
            </a:r>
          </a:p>
          <a:p>
            <a:pPr lvl="2"/>
            <a:r>
              <a:rPr lang="en-US" sz="1000" dirty="0">
                <a:latin typeface="SF Pro Display" panose="00000500000000000000" pitchFamily="2" charset="0"/>
                <a:ea typeface="SF Pro Display" panose="00000500000000000000" pitchFamily="2" charset="0"/>
              </a:rPr>
              <a:t>		       UID (</a:t>
            </a:r>
            <a:r>
              <a:rPr lang="en-US" sz="1000" dirty="0" err="1">
                <a:latin typeface="SF Pro Display" panose="00000500000000000000" pitchFamily="2" charset="0"/>
                <a:ea typeface="SF Pro Display" panose="00000500000000000000" pitchFamily="2" charset="0"/>
              </a:rPr>
              <a:t>Bsp</a:t>
            </a:r>
            <a:r>
              <a:rPr lang="en-US" sz="1000" dirty="0">
                <a:latin typeface="SF Pro Display" panose="00000500000000000000" pitchFamily="2" charset="0"/>
                <a:ea typeface="SF Pro Display" panose="00000500000000000000" pitchFamily="2" charset="0"/>
              </a:rPr>
              <a:t>.: 051WwxyxwYayvR6VOYzHe2pciVy2)</a:t>
            </a:r>
          </a:p>
          <a:p>
            <a:pPr lvl="6">
              <a:lnSpc>
                <a:spcPct val="150000"/>
              </a:lnSpc>
            </a:pPr>
            <a:r>
              <a:rPr lang="en-US" sz="1000" dirty="0">
                <a:highlight>
                  <a:srgbClr val="C0C0C0"/>
                </a:highlight>
                <a:latin typeface="SF Pro Display" panose="00000500000000000000" pitchFamily="2" charset="0"/>
                <a:ea typeface="SF Pro Display" panose="00000500000000000000" pitchFamily="2" charset="0"/>
              </a:rPr>
              <a:t>con : 28.250</a:t>
            </a:r>
          </a:p>
          <a:p>
            <a:pPr lvl="6">
              <a:lnSpc>
                <a:spcPct val="150000"/>
              </a:lnSpc>
            </a:pPr>
            <a:r>
              <a:rPr lang="en-US" sz="1000" dirty="0" err="1">
                <a:highlight>
                  <a:srgbClr val="C0C0C0"/>
                </a:highlight>
                <a:latin typeface="SF Pro Display" panose="00000500000000000000" pitchFamily="2" charset="0"/>
                <a:ea typeface="SF Pro Display" panose="00000500000000000000" pitchFamily="2" charset="0"/>
              </a:rPr>
              <a:t>ecc</a:t>
            </a:r>
            <a:r>
              <a:rPr lang="en-US" sz="1000" dirty="0">
                <a:highlight>
                  <a:srgbClr val="C0C0C0"/>
                </a:highlight>
                <a:latin typeface="SF Pro Display" panose="00000500000000000000" pitchFamily="2" charset="0"/>
                <a:ea typeface="SF Pro Display" panose="00000500000000000000" pitchFamily="2" charset="0"/>
              </a:rPr>
              <a:t>: 30.330</a:t>
            </a:r>
          </a:p>
          <a:p>
            <a:pPr lvl="6">
              <a:lnSpc>
                <a:spcPct val="150000"/>
              </a:lnSpc>
            </a:pPr>
            <a:r>
              <a:rPr lang="en-US" sz="1000" dirty="0">
                <a:highlight>
                  <a:srgbClr val="C0C0C0"/>
                </a:highlight>
                <a:latin typeface="SF Pro Display" panose="00000500000000000000" pitchFamily="2" charset="0"/>
                <a:ea typeface="SF Pro Display" panose="00000500000000000000" pitchFamily="2" charset="0"/>
              </a:rPr>
              <a:t>reps: 8</a:t>
            </a:r>
          </a:p>
          <a:p>
            <a:pPr lvl="6">
              <a:lnSpc>
                <a:spcPct val="150000"/>
              </a:lnSpc>
            </a:pPr>
            <a:r>
              <a:rPr lang="en-US" sz="1000" dirty="0" err="1">
                <a:highlight>
                  <a:srgbClr val="C0C0C0"/>
                </a:highlight>
                <a:latin typeface="SF Pro Display" panose="00000500000000000000" pitchFamily="2" charset="0"/>
                <a:ea typeface="SF Pro Display" panose="00000500000000000000" pitchFamily="2" charset="0"/>
              </a:rPr>
              <a:t>sumKg</a:t>
            </a:r>
            <a:r>
              <a:rPr lang="en-US" sz="1000" dirty="0">
                <a:highlight>
                  <a:srgbClr val="C0C0C0"/>
                </a:highlight>
                <a:latin typeface="SF Pro Display" panose="00000500000000000000" pitchFamily="2" charset="0"/>
                <a:ea typeface="SF Pro Display" panose="00000500000000000000" pitchFamily="2" charset="0"/>
              </a:rPr>
              <a:t>: 32</a:t>
            </a:r>
          </a:p>
          <a:p>
            <a:pPr lvl="6">
              <a:lnSpc>
                <a:spcPct val="150000"/>
              </a:lnSpc>
            </a:pPr>
            <a:r>
              <a:rPr lang="en-US" sz="1000" dirty="0">
                <a:highlight>
                  <a:srgbClr val="C0C0C0"/>
                </a:highlight>
                <a:latin typeface="SF Pro Display" panose="00000500000000000000" pitchFamily="2" charset="0"/>
                <a:ea typeface="SF Pro Display" panose="00000500000000000000" pitchFamily="2" charset="0"/>
              </a:rPr>
              <a:t>Time: 28 May 2020 at 15:18:05 UTC+2</a:t>
            </a:r>
          </a:p>
          <a:p>
            <a:pPr lvl="6">
              <a:lnSpc>
                <a:spcPct val="150000"/>
              </a:lnSpc>
            </a:pPr>
            <a:r>
              <a:rPr lang="en-US" sz="1000" dirty="0">
                <a:highlight>
                  <a:srgbClr val="C0C0C0"/>
                </a:highlight>
                <a:latin typeface="SF Pro Display" panose="00000500000000000000" pitchFamily="2" charset="0"/>
                <a:ea typeface="SF Pro Display" panose="00000500000000000000" pitchFamily="2" charset="0"/>
              </a:rPr>
              <a:t>tut: 45.549</a:t>
            </a:r>
          </a:p>
          <a:p>
            <a:pPr lvl="6">
              <a:lnSpc>
                <a:spcPct val="150000"/>
              </a:lnSpc>
            </a:pPr>
            <a:r>
              <a:rPr lang="en-US" sz="1000" dirty="0">
                <a:highlight>
                  <a:srgbClr val="C0C0C0"/>
                </a:highlight>
                <a:latin typeface="SF Pro Display" panose="00000500000000000000" pitchFamily="2" charset="0"/>
                <a:ea typeface="SF Pro Display" panose="00000500000000000000" pitchFamily="2" charset="0"/>
              </a:rPr>
              <a:t>wd: 108</a:t>
            </a:r>
          </a:p>
          <a:p>
            <a:pPr lvl="6">
              <a:lnSpc>
                <a:spcPct val="150000"/>
              </a:lnSpc>
            </a:pPr>
            <a:r>
              <a:rPr lang="en-US" sz="1000" dirty="0" err="1">
                <a:highlight>
                  <a:srgbClr val="C0C0C0"/>
                </a:highlight>
                <a:latin typeface="SF Pro Display" panose="00000500000000000000" pitchFamily="2" charset="0"/>
                <a:ea typeface="SF Pro Display" panose="00000500000000000000" pitchFamily="2" charset="0"/>
              </a:rPr>
              <a:t>wo_ref</a:t>
            </a:r>
            <a:r>
              <a:rPr lang="en-US" sz="1000" dirty="0">
                <a:highlight>
                  <a:srgbClr val="C0C0C0"/>
                </a:highlight>
                <a:latin typeface="SF Pro Display" panose="00000500000000000000" pitchFamily="2" charset="0"/>
                <a:ea typeface="SF Pro Display" panose="00000500000000000000" pitchFamily="2" charset="0"/>
              </a:rPr>
              <a:t>: “lUSJ0geQlEXYYGPEILWyPjQiBAZ2”</a:t>
            </a:r>
          </a:p>
          <a:p>
            <a:pPr lvl="6">
              <a:lnSpc>
                <a:spcPct val="150000"/>
              </a:lnSpc>
            </a:pPr>
            <a:endParaRPr lang="en-US" sz="1000" dirty="0">
              <a:highlight>
                <a:srgbClr val="C0C0C0"/>
              </a:highlight>
              <a:latin typeface="SF Pro Display" panose="00000500000000000000" pitchFamily="2" charset="0"/>
              <a:ea typeface="SF Pro Display" panose="00000500000000000000" pitchFamily="2" charset="0"/>
            </a:endParaRPr>
          </a:p>
        </p:txBody>
      </p:sp>
      <p:pic>
        <p:nvPicPr>
          <p:cNvPr id="7" name="Picture 6">
            <a:extLst>
              <a:ext uri="{FF2B5EF4-FFF2-40B4-BE49-F238E27FC236}">
                <a16:creationId xmlns:a16="http://schemas.microsoft.com/office/drawing/2014/main" id="{5C03A53E-087B-43FF-A44C-C70C18AFC4F8}"/>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43548" y1="38129" x2="43548" y2="38129"/>
                      </a14:backgroundRemoval>
                    </a14:imgEffect>
                  </a14:imgLayer>
                </a14:imgProps>
              </a:ext>
            </a:extLst>
          </a:blip>
          <a:stretch>
            <a:fillRect/>
          </a:stretch>
        </p:blipFill>
        <p:spPr>
          <a:xfrm>
            <a:off x="1239289" y="2167877"/>
            <a:ext cx="242670" cy="272025"/>
          </a:xfrm>
          <a:prstGeom prst="rect">
            <a:avLst/>
          </a:prstGeom>
        </p:spPr>
      </p:pic>
      <p:pic>
        <p:nvPicPr>
          <p:cNvPr id="8" name="Picture 7">
            <a:extLst>
              <a:ext uri="{FF2B5EF4-FFF2-40B4-BE49-F238E27FC236}">
                <a16:creationId xmlns:a16="http://schemas.microsoft.com/office/drawing/2014/main" id="{0C57737C-E3F8-4DD8-B6A4-4A1C60E8933D}"/>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foregroundMark x1="84704" y1="27968" x2="83784" y2="23200"/>
                        <a14:foregroundMark x1="85483" y1="32000" x2="85043" y2="29721"/>
                        <a14:foregroundMark x1="87896" y1="44503" x2="85483" y2="32000"/>
                        <a14:foregroundMark x1="88880" y1="49600" x2="88139" y2="45762"/>
                        <a14:foregroundMark x1="89189" y1="51200" x2="88880" y2="49600"/>
                        <a14:foregroundMark x1="22683" y1="69182" x2="22638" y2="70193"/>
                        <a14:foregroundMark x1="22882" y1="64653" x2="22842" y2="65562"/>
                        <a14:foregroundMark x1="23981" y1="39757" x2="22905" y2="64131"/>
                        <a14:foregroundMark x1="24318" y1="32133" x2="24219" y2="34374"/>
                        <a14:foregroundMark x1="25287" y1="34069" x2="23423" y2="32000"/>
                        <a14:foregroundMark x1="30271" y1="77600" x2="26126" y2="77600"/>
                        <a14:foregroundMark x1="46847" y1="77600" x2="46120" y2="77600"/>
                        <a14:foregroundMark x1="87108" y1="45053" x2="89189" y2="38400"/>
                        <a14:foregroundMark x1="85686" y1="49600" x2="86537" y2="46880"/>
                        <a14:foregroundMark x1="84685" y1="52800" x2="85686" y2="49600"/>
                        <a14:foregroundMark x1="75283" y1="53300" x2="65766" y2="52000"/>
                        <a14:foregroundMark x1="77477" y1="53600" x2="76996" y2="53534"/>
                        <a14:foregroundMark x1="83784" y1="24000" x2="86486" y2="25600"/>
                        <a14:backgroundMark x1="69369" y1="72800" x2="50450" y2="72800"/>
                        <a14:backgroundMark x1="46847" y1="72800" x2="43878" y2="73459"/>
                        <a14:backgroundMark x1="44552" y1="74400" x2="53153" y2="74400"/>
                        <a14:backgroundMark x1="23423" y1="22400" x2="25167" y2="31693"/>
                        <a14:backgroundMark x1="83784" y1="32000" x2="83784" y2="32000"/>
                        <a14:backgroundMark x1="84685" y1="38400" x2="84685" y2="27172"/>
                        <a14:backgroundMark x1="84685" y1="28800" x2="84317" y2="27493"/>
                        <a14:backgroundMark x1="29730" y1="32800" x2="31532" y2="37600"/>
                        <a14:backgroundMark x1="22523" y1="30400" x2="22523" y2="31200"/>
                        <a14:backgroundMark x1="35135" y1="75200" x2="47748" y2="74400"/>
                        <a14:backgroundMark x1="36036" y1="74400" x2="31532" y2="75200"/>
                        <a14:backgroundMark x1="31532" y1="75200" x2="28829" y2="76000"/>
                        <a14:backgroundMark x1="45946" y1="75200" x2="47748" y2="76000"/>
                        <a14:backgroundMark x1="82883" y1="48000" x2="83784" y2="48800"/>
                        <a14:backgroundMark x1="84685" y1="49600" x2="84685" y2="49600"/>
                      </a14:backgroundRemoval>
                    </a14:imgEffect>
                  </a14:imgLayer>
                </a14:imgProps>
              </a:ext>
            </a:extLst>
          </a:blip>
          <a:stretch>
            <a:fillRect/>
          </a:stretch>
        </p:blipFill>
        <p:spPr>
          <a:xfrm>
            <a:off x="648351" y="1954335"/>
            <a:ext cx="245231" cy="276161"/>
          </a:xfrm>
          <a:prstGeom prst="rect">
            <a:avLst/>
          </a:prstGeom>
        </p:spPr>
      </p:pic>
      <p:pic>
        <p:nvPicPr>
          <p:cNvPr id="9" name="Picture 8">
            <a:extLst>
              <a:ext uri="{FF2B5EF4-FFF2-40B4-BE49-F238E27FC236}">
                <a16:creationId xmlns:a16="http://schemas.microsoft.com/office/drawing/2014/main" id="{232BF5E3-6069-49E8-83A0-6973284A4D7E}"/>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43548" y1="38129" x2="43548" y2="38129"/>
                      </a14:backgroundRemoval>
                    </a14:imgEffect>
                  </a14:imgLayer>
                </a14:imgProps>
              </a:ext>
            </a:extLst>
          </a:blip>
          <a:stretch>
            <a:fillRect/>
          </a:stretch>
        </p:blipFill>
        <p:spPr>
          <a:xfrm>
            <a:off x="3077614" y="4470467"/>
            <a:ext cx="242670" cy="272025"/>
          </a:xfrm>
          <a:prstGeom prst="rect">
            <a:avLst/>
          </a:prstGeom>
        </p:spPr>
      </p:pic>
      <p:pic>
        <p:nvPicPr>
          <p:cNvPr id="10" name="Picture 9">
            <a:extLst>
              <a:ext uri="{FF2B5EF4-FFF2-40B4-BE49-F238E27FC236}">
                <a16:creationId xmlns:a16="http://schemas.microsoft.com/office/drawing/2014/main" id="{FFB14C07-E5E3-488D-BA45-86B896992BBA}"/>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foregroundMark x1="84704" y1="27968" x2="83784" y2="23200"/>
                        <a14:foregroundMark x1="85483" y1="32000" x2="85043" y2="29721"/>
                        <a14:foregroundMark x1="87896" y1="44503" x2="85483" y2="32000"/>
                        <a14:foregroundMark x1="88880" y1="49600" x2="88139" y2="45762"/>
                        <a14:foregroundMark x1="89189" y1="51200" x2="88880" y2="49600"/>
                        <a14:foregroundMark x1="22683" y1="69182" x2="22638" y2="70193"/>
                        <a14:foregroundMark x1="22882" y1="64653" x2="22842" y2="65562"/>
                        <a14:foregroundMark x1="23981" y1="39757" x2="22905" y2="64131"/>
                        <a14:foregroundMark x1="24318" y1="32133" x2="24219" y2="34374"/>
                        <a14:foregroundMark x1="25287" y1="34069" x2="23423" y2="32000"/>
                        <a14:foregroundMark x1="30271" y1="77600" x2="26126" y2="77600"/>
                        <a14:foregroundMark x1="46847" y1="77600" x2="46120" y2="77600"/>
                        <a14:foregroundMark x1="87108" y1="45053" x2="89189" y2="38400"/>
                        <a14:foregroundMark x1="85686" y1="49600" x2="86537" y2="46880"/>
                        <a14:foregroundMark x1="84685" y1="52800" x2="85686" y2="49600"/>
                        <a14:foregroundMark x1="75283" y1="53300" x2="65766" y2="52000"/>
                        <a14:foregroundMark x1="77477" y1="53600" x2="76996" y2="53534"/>
                        <a14:foregroundMark x1="83784" y1="24000" x2="86486" y2="25600"/>
                        <a14:backgroundMark x1="69369" y1="72800" x2="50450" y2="72800"/>
                        <a14:backgroundMark x1="46847" y1="72800" x2="43878" y2="73459"/>
                        <a14:backgroundMark x1="44552" y1="74400" x2="53153" y2="74400"/>
                        <a14:backgroundMark x1="23423" y1="22400" x2="25167" y2="31693"/>
                        <a14:backgroundMark x1="83784" y1="32000" x2="83784" y2="32000"/>
                        <a14:backgroundMark x1="84685" y1="38400" x2="84685" y2="27172"/>
                        <a14:backgroundMark x1="84685" y1="28800" x2="84317" y2="27493"/>
                        <a14:backgroundMark x1="29730" y1="32800" x2="31532" y2="37600"/>
                        <a14:backgroundMark x1="22523" y1="30400" x2="22523" y2="31200"/>
                        <a14:backgroundMark x1="35135" y1="75200" x2="47748" y2="74400"/>
                        <a14:backgroundMark x1="36036" y1="74400" x2="31532" y2="75200"/>
                        <a14:backgroundMark x1="31532" y1="75200" x2="28829" y2="76000"/>
                        <a14:backgroundMark x1="45946" y1="75200" x2="47748" y2="76000"/>
                        <a14:backgroundMark x1="82883" y1="48000" x2="83784" y2="48800"/>
                        <a14:backgroundMark x1="84685" y1="49600" x2="84685" y2="49600"/>
                      </a14:backgroundRemoval>
                    </a14:imgEffect>
                  </a14:imgLayer>
                </a14:imgProps>
              </a:ext>
            </a:extLst>
          </a:blip>
          <a:stretch>
            <a:fillRect/>
          </a:stretch>
        </p:blipFill>
        <p:spPr>
          <a:xfrm>
            <a:off x="2162826" y="4330319"/>
            <a:ext cx="245231" cy="276161"/>
          </a:xfrm>
          <a:prstGeom prst="rect">
            <a:avLst/>
          </a:prstGeom>
        </p:spPr>
      </p:pic>
    </p:spTree>
    <p:extLst>
      <p:ext uri="{BB962C8B-B14F-4D97-AF65-F5344CB8AC3E}">
        <p14:creationId xmlns:p14="http://schemas.microsoft.com/office/powerpoint/2010/main" val="91426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85EBA-1AC1-4CA9-A344-EEE1B9680335}"/>
              </a:ext>
            </a:extLst>
          </p:cNvPr>
          <p:cNvSpPr>
            <a:spLocks noGrp="1"/>
          </p:cNvSpPr>
          <p:nvPr>
            <p:ph type="title"/>
          </p:nvPr>
        </p:nvSpPr>
        <p:spPr/>
        <p:txBody>
          <a:bodyPr/>
          <a:lstStyle/>
          <a:p>
            <a:r>
              <a:rPr lang="de-DE" dirty="0"/>
              <a:t>CLOUD FIRESTORE WORKOUT DATA EXAMPLE </a:t>
            </a:r>
            <a:endParaRPr lang="en-US" dirty="0"/>
          </a:p>
        </p:txBody>
      </p:sp>
      <p:sp>
        <p:nvSpPr>
          <p:cNvPr id="4" name="Slide Number Placeholder 3">
            <a:extLst>
              <a:ext uri="{FF2B5EF4-FFF2-40B4-BE49-F238E27FC236}">
                <a16:creationId xmlns:a16="http://schemas.microsoft.com/office/drawing/2014/main" id="{D7AC6545-067D-496D-87AC-F4013291170F}"/>
              </a:ext>
            </a:extLst>
          </p:cNvPr>
          <p:cNvSpPr>
            <a:spLocks noGrp="1"/>
          </p:cNvSpPr>
          <p:nvPr>
            <p:ph type="sldNum" sz="quarter" idx="4"/>
          </p:nvPr>
        </p:nvSpPr>
        <p:spPr/>
        <p:txBody>
          <a:bodyPr/>
          <a:lstStyle/>
          <a:p>
            <a:fld id="{7618C86C-66F4-034C-A3EF-D405E46463E7}" type="slidenum">
              <a:rPr lang="de-DE" smtClean="0"/>
              <a:pPr/>
              <a:t>7</a:t>
            </a:fld>
            <a:endParaRPr lang="de-DE"/>
          </a:p>
        </p:txBody>
      </p:sp>
      <p:pic>
        <p:nvPicPr>
          <p:cNvPr id="5" name="Picture 2">
            <a:extLst>
              <a:ext uri="{FF2B5EF4-FFF2-40B4-BE49-F238E27FC236}">
                <a16:creationId xmlns:a16="http://schemas.microsoft.com/office/drawing/2014/main" id="{B659F32B-9EE5-4650-B66C-0865783E278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887" b="96698" l="2101" r="95798">
                        <a14:foregroundMark x1="87395" y1="35377" x2="55462" y2="6604"/>
                        <a14:foregroundMark x1="55462" y1="6604" x2="21429" y2="34434"/>
                        <a14:foregroundMark x1="21429" y1="34434" x2="25630" y2="80660"/>
                        <a14:foregroundMark x1="25630" y1="80660" x2="69328" y2="97642"/>
                        <a14:foregroundMark x1="69328" y1="97642" x2="91597" y2="61792"/>
                        <a14:foregroundMark x1="91597" y1="61792" x2="67227" y2="14623"/>
                        <a14:foregroundMark x1="21008" y1="30189" x2="2521" y2="46226"/>
                        <a14:foregroundMark x1="30252" y1="8491" x2="43697" y2="2830"/>
                        <a14:foregroundMark x1="96218" y1="47642" x2="83613" y2="74528"/>
                        <a14:foregroundMark x1="67227" y1="91509" x2="53782" y2="96698"/>
                        <a14:foregroundMark x1="48319" y1="36792" x2="78571" y2="29717"/>
                        <a14:foregroundMark x1="59664" y1="48113" x2="58403" y2="30189"/>
                        <a14:foregroundMark x1="50840" y1="32547" x2="38235" y2="41981"/>
                        <a14:foregroundMark x1="42017" y1="36792" x2="84874" y2="50472"/>
                        <a14:foregroundMark x1="84874" y1="50472" x2="61345" y2="45283"/>
                        <a14:foregroundMark x1="65966" y1="43868" x2="29832" y2="26415"/>
                        <a14:foregroundMark x1="29832" y1="26415" x2="50000" y2="71698"/>
                        <a14:foregroundMark x1="50000" y1="71698" x2="47479" y2="62264"/>
                        <a14:foregroundMark x1="64706" y1="58019" x2="56303" y2="54717"/>
                        <a14:foregroundMark x1="49580" y1="45283" x2="46218" y2="57547"/>
                        <a14:foregroundMark x1="62605" y1="50472" x2="47479" y2="52358"/>
                        <a14:foregroundMark x1="54622" y1="50472" x2="48319" y2="55189"/>
                        <a14:foregroundMark x1="44538" y1="56132" x2="43697" y2="52358"/>
                        <a14:foregroundMark x1="36555" y1="57547" x2="41176" y2="56604"/>
                        <a14:foregroundMark x1="44538" y1="49528" x2="41176" y2="53302"/>
                        <a14:foregroundMark x1="57143" y1="64623" x2="54622" y2="58962"/>
                        <a14:foregroundMark x1="60924" y1="63679" x2="53361" y2="66509"/>
                        <a14:foregroundMark x1="57143" y1="58962" x2="53782" y2="62264"/>
                      </a14:backgroundRemoval>
                    </a14:imgEffect>
                  </a14:imgLayer>
                </a14:imgProps>
              </a:ext>
              <a:ext uri="{28A0092B-C50C-407E-A947-70E740481C1C}">
                <a14:useLocalDpi xmlns:a14="http://schemas.microsoft.com/office/drawing/2010/main" val="0"/>
              </a:ext>
            </a:extLst>
          </a:blip>
          <a:srcRect/>
          <a:stretch>
            <a:fillRect/>
          </a:stretch>
        </p:blipFill>
        <p:spPr bwMode="auto">
          <a:xfrm>
            <a:off x="458438" y="749518"/>
            <a:ext cx="625059" cy="5567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D435303-F725-4DE9-A96B-9B1DC3EA182F}"/>
              </a:ext>
            </a:extLst>
          </p:cNvPr>
          <p:cNvSpPr/>
          <p:nvPr/>
        </p:nvSpPr>
        <p:spPr>
          <a:xfrm>
            <a:off x="282557" y="1458190"/>
            <a:ext cx="11434988" cy="4836260"/>
          </a:xfrm>
          <a:prstGeom prst="rect">
            <a:avLst/>
          </a:prstGeom>
        </p:spPr>
        <p:txBody>
          <a:bodyPr wrap="square">
            <a:spAutoFit/>
          </a:bodyPr>
          <a:lstStyle/>
          <a:p>
            <a:pPr>
              <a:lnSpc>
                <a:spcPct val="150000"/>
              </a:lnSpc>
            </a:pPr>
            <a:r>
              <a:rPr lang="en-US" sz="1000" dirty="0">
                <a:latin typeface="SF Pro Display" panose="00000500000000000000" pitchFamily="2" charset="0"/>
                <a:ea typeface="SF Pro Display" panose="00000500000000000000" pitchFamily="2" charset="0"/>
              </a:rPr>
              <a:t>Predefined workouts are stored in the workout collection and used to display the available workouts in the app. The app frontend is listening to changes and only fetches the data if a document was changed. This enables on the fly updates of workout descriptions and parameters such as languages or reps without an app update.  The exercise subcollection references the single exercises and enables parametrization.</a:t>
            </a:r>
          </a:p>
          <a:p>
            <a:pPr lvl="1">
              <a:lnSpc>
                <a:spcPct val="150000"/>
              </a:lnSpc>
            </a:pPr>
            <a:r>
              <a:rPr lang="en-US" sz="1000" dirty="0">
                <a:latin typeface="SF Pro Display" panose="00000500000000000000" pitchFamily="2" charset="0"/>
                <a:ea typeface="SF Pro Display" panose="00000500000000000000" pitchFamily="2" charset="0"/>
              </a:rPr>
              <a:t> workout</a:t>
            </a:r>
          </a:p>
          <a:p>
            <a:pPr lvl="2">
              <a:lnSpc>
                <a:spcPct val="150000"/>
              </a:lnSpc>
            </a:pPr>
            <a:r>
              <a:rPr lang="en-US" sz="1000" dirty="0">
                <a:latin typeface="SF Pro Display" panose="00000500000000000000" pitchFamily="2" charset="0"/>
                <a:ea typeface="SF Pro Display" panose="00000500000000000000" pitchFamily="2" charset="0"/>
              </a:rPr>
              <a:t>        Performance Quickie</a:t>
            </a:r>
          </a:p>
          <a:p>
            <a:pPr lvl="2">
              <a:lnSpc>
                <a:spcPct val="150000"/>
              </a:lnSpc>
            </a:pPr>
            <a:r>
              <a:rPr lang="en-US" sz="1000" dirty="0">
                <a:highlight>
                  <a:srgbClr val="C0C0C0"/>
                </a:highlight>
                <a:latin typeface="SF Pro Display" panose="00000500000000000000" pitchFamily="2" charset="0"/>
                <a:ea typeface="SF Pro Display" panose="00000500000000000000" pitchFamily="2" charset="0"/>
              </a:rPr>
              <a:t>title: “Performance Quickie”</a:t>
            </a:r>
          </a:p>
          <a:p>
            <a:pPr lvl="2">
              <a:lnSpc>
                <a:spcPct val="150000"/>
              </a:lnSpc>
            </a:pPr>
            <a:r>
              <a:rPr lang="en-US" sz="1000" dirty="0">
                <a:highlight>
                  <a:srgbClr val="C0C0C0"/>
                </a:highlight>
                <a:latin typeface="SF Pro Display" panose="00000500000000000000" pitchFamily="2" charset="0"/>
                <a:ea typeface="SF Pro Display" panose="00000500000000000000" pitchFamily="2" charset="0"/>
              </a:rPr>
              <a:t>description short: “Effective and challenging workout plan to get in shape” </a:t>
            </a:r>
          </a:p>
          <a:p>
            <a:pPr lvl="2">
              <a:lnSpc>
                <a:spcPct val="150000"/>
              </a:lnSpc>
            </a:pPr>
            <a:r>
              <a:rPr lang="en-US" sz="1000" dirty="0">
                <a:highlight>
                  <a:srgbClr val="C0C0C0"/>
                </a:highlight>
                <a:latin typeface="SF Pro Display" panose="00000500000000000000" pitchFamily="2" charset="0"/>
                <a:ea typeface="SF Pro Display" panose="00000500000000000000" pitchFamily="2" charset="0"/>
              </a:rPr>
              <a:t>intensity: “high”</a:t>
            </a:r>
          </a:p>
          <a:p>
            <a:pPr lvl="2">
              <a:lnSpc>
                <a:spcPct val="150000"/>
              </a:lnSpc>
            </a:pPr>
            <a:r>
              <a:rPr lang="en-US" sz="1000" dirty="0">
                <a:highlight>
                  <a:srgbClr val="C0C0C0"/>
                </a:highlight>
                <a:latin typeface="SF Pro Display" panose="00000500000000000000" pitchFamily="2" charset="0"/>
                <a:ea typeface="SF Pro Display" panose="00000500000000000000" pitchFamily="2" charset="0"/>
              </a:rPr>
              <a:t>duration: 25</a:t>
            </a:r>
          </a:p>
          <a:p>
            <a:pPr lvl="2">
              <a:lnSpc>
                <a:spcPct val="150000"/>
              </a:lnSpc>
            </a:pPr>
            <a:r>
              <a:rPr lang="en-US" sz="1000" dirty="0">
                <a:highlight>
                  <a:srgbClr val="C0C0C0"/>
                </a:highlight>
                <a:latin typeface="SF Pro Display" panose="00000500000000000000" pitchFamily="2" charset="0"/>
                <a:ea typeface="SF Pro Display" panose="00000500000000000000" pitchFamily="2" charset="0"/>
              </a:rPr>
              <a:t>workout UUID: lUSJ0geQlEXYYGPEILWyPjQiBAZ2</a:t>
            </a:r>
          </a:p>
          <a:p>
            <a:pPr lvl="2">
              <a:lnSpc>
                <a:spcPct val="150000"/>
              </a:lnSpc>
            </a:pPr>
            <a:r>
              <a:rPr lang="en-US" sz="1000" dirty="0">
                <a:highlight>
                  <a:srgbClr val="C0C0C0"/>
                </a:highlight>
                <a:latin typeface="SF Pro Display" panose="00000500000000000000" pitchFamily="2" charset="0"/>
                <a:ea typeface="SF Pro Display" panose="00000500000000000000" pitchFamily="2" charset="0"/>
              </a:rPr>
              <a:t>…</a:t>
            </a:r>
          </a:p>
          <a:p>
            <a:pPr lvl="2"/>
            <a:r>
              <a:rPr lang="en-US" sz="1000" dirty="0">
                <a:latin typeface="SF Pro Display" panose="00000500000000000000" pitchFamily="2" charset="0"/>
                <a:ea typeface="SF Pro Display" panose="00000500000000000000" pitchFamily="2" charset="0"/>
              </a:rPr>
              <a:t>	</a:t>
            </a:r>
          </a:p>
          <a:p>
            <a:pPr lvl="2"/>
            <a:r>
              <a:rPr lang="en-US" sz="1000" dirty="0">
                <a:latin typeface="SF Pro Display" panose="00000500000000000000" pitchFamily="2" charset="0"/>
                <a:ea typeface="SF Pro Display" panose="00000500000000000000" pitchFamily="2" charset="0"/>
              </a:rPr>
              <a:t>	exercise</a:t>
            </a:r>
          </a:p>
          <a:p>
            <a:pPr lvl="1"/>
            <a:r>
              <a:rPr lang="en-US" sz="1000" dirty="0">
                <a:latin typeface="SF Pro Display" panose="00000500000000000000" pitchFamily="2" charset="0"/>
                <a:ea typeface="SF Pro Display" panose="00000500000000000000" pitchFamily="2" charset="0"/>
              </a:rPr>
              <a:t>		                           Seated Row</a:t>
            </a:r>
          </a:p>
          <a:p>
            <a:pPr lvl="5">
              <a:lnSpc>
                <a:spcPct val="150000"/>
              </a:lnSpc>
            </a:pPr>
            <a:r>
              <a:rPr lang="en-US" sz="1000" dirty="0">
                <a:highlight>
                  <a:srgbClr val="C0C0C0"/>
                </a:highlight>
                <a:latin typeface="SF Pro Display" panose="00000500000000000000" pitchFamily="2" charset="0"/>
                <a:ea typeface="SF Pro Display" panose="00000500000000000000" pitchFamily="2" charset="0"/>
              </a:rPr>
              <a:t>title: “Seated Row”</a:t>
            </a:r>
          </a:p>
          <a:p>
            <a:pPr lvl="5">
              <a:lnSpc>
                <a:spcPct val="150000"/>
              </a:lnSpc>
            </a:pPr>
            <a:r>
              <a:rPr lang="en-US" sz="1000" dirty="0" err="1">
                <a:highlight>
                  <a:srgbClr val="C0C0C0"/>
                </a:highlight>
                <a:latin typeface="SF Pro Display" panose="00000500000000000000" pitchFamily="2" charset="0"/>
                <a:ea typeface="SF Pro Display" panose="00000500000000000000" pitchFamily="2" charset="0"/>
              </a:rPr>
              <a:t>uuid</a:t>
            </a:r>
            <a:r>
              <a:rPr lang="en-US" sz="1000" dirty="0">
                <a:highlight>
                  <a:srgbClr val="C0C0C0"/>
                </a:highlight>
                <a:latin typeface="SF Pro Display" panose="00000500000000000000" pitchFamily="2" charset="0"/>
                <a:ea typeface="SF Pro Display" panose="00000500000000000000" pitchFamily="2" charset="0"/>
              </a:rPr>
              <a:t>:”….”</a:t>
            </a:r>
          </a:p>
          <a:p>
            <a:pPr lvl="5">
              <a:lnSpc>
                <a:spcPct val="150000"/>
              </a:lnSpc>
            </a:pPr>
            <a:r>
              <a:rPr lang="en-US" sz="1000" dirty="0">
                <a:highlight>
                  <a:srgbClr val="C0C0C0"/>
                </a:highlight>
                <a:latin typeface="SF Pro Display" panose="00000500000000000000" pitchFamily="2" charset="0"/>
                <a:ea typeface="SF Pro Display" panose="00000500000000000000" pitchFamily="2" charset="0"/>
              </a:rPr>
              <a:t>reps: 8</a:t>
            </a:r>
          </a:p>
          <a:p>
            <a:pPr lvl="5">
              <a:lnSpc>
                <a:spcPct val="150000"/>
              </a:lnSpc>
            </a:pPr>
            <a:r>
              <a:rPr lang="en-US" sz="1000" dirty="0">
                <a:highlight>
                  <a:srgbClr val="C0C0C0"/>
                </a:highlight>
                <a:latin typeface="SF Pro Display" panose="00000500000000000000" pitchFamily="2" charset="0"/>
                <a:ea typeface="SF Pro Display" panose="00000500000000000000" pitchFamily="2" charset="0"/>
              </a:rPr>
              <a:t>speed: 5</a:t>
            </a:r>
          </a:p>
          <a:p>
            <a:pPr lvl="5">
              <a:lnSpc>
                <a:spcPct val="150000"/>
              </a:lnSpc>
            </a:pPr>
            <a:r>
              <a:rPr lang="en-US" sz="1000" dirty="0">
                <a:highlight>
                  <a:srgbClr val="C0C0C0"/>
                </a:highlight>
                <a:latin typeface="SF Pro Display" panose="00000500000000000000" pitchFamily="2" charset="0"/>
                <a:ea typeface="SF Pro Display" panose="00000500000000000000" pitchFamily="2" charset="0"/>
              </a:rPr>
              <a:t>…</a:t>
            </a:r>
          </a:p>
          <a:p>
            <a:pPr lvl="1"/>
            <a:r>
              <a:rPr lang="en-US" sz="1000" dirty="0">
                <a:latin typeface="SF Pro Display" panose="00000500000000000000" pitchFamily="2" charset="0"/>
                <a:ea typeface="SF Pro Display" panose="00000500000000000000" pitchFamily="2" charset="0"/>
              </a:rPr>
              <a:t>		                            Dead Bug Push</a:t>
            </a:r>
          </a:p>
          <a:p>
            <a:pPr lvl="5">
              <a:lnSpc>
                <a:spcPct val="150000"/>
              </a:lnSpc>
            </a:pPr>
            <a:r>
              <a:rPr lang="en-US" sz="1000" dirty="0">
                <a:highlight>
                  <a:srgbClr val="C0C0C0"/>
                </a:highlight>
                <a:latin typeface="SF Pro Display" panose="00000500000000000000" pitchFamily="2" charset="0"/>
                <a:ea typeface="SF Pro Display" panose="00000500000000000000" pitchFamily="2" charset="0"/>
              </a:rPr>
              <a:t>title: “Dead Bug Push”</a:t>
            </a:r>
          </a:p>
          <a:p>
            <a:pPr lvl="5">
              <a:lnSpc>
                <a:spcPct val="150000"/>
              </a:lnSpc>
            </a:pPr>
            <a:r>
              <a:rPr lang="en-US" sz="1000" dirty="0">
                <a:highlight>
                  <a:srgbClr val="C0C0C0"/>
                </a:highlight>
                <a:latin typeface="SF Pro Display" panose="00000500000000000000" pitchFamily="2" charset="0"/>
                <a:ea typeface="SF Pro Display" panose="00000500000000000000" pitchFamily="2" charset="0"/>
              </a:rPr>
              <a:t>…</a:t>
            </a:r>
          </a:p>
          <a:p>
            <a:pPr lvl="4">
              <a:lnSpc>
                <a:spcPct val="150000"/>
              </a:lnSpc>
            </a:pPr>
            <a:endParaRPr lang="en-US" sz="1000" dirty="0">
              <a:highlight>
                <a:srgbClr val="C0C0C0"/>
              </a:highlight>
              <a:latin typeface="SF Pro Display" panose="00000500000000000000" pitchFamily="2" charset="0"/>
              <a:ea typeface="SF Pro Display" panose="00000500000000000000" pitchFamily="2" charset="0"/>
            </a:endParaRPr>
          </a:p>
        </p:txBody>
      </p:sp>
      <p:pic>
        <p:nvPicPr>
          <p:cNvPr id="7" name="Picture 6">
            <a:extLst>
              <a:ext uri="{FF2B5EF4-FFF2-40B4-BE49-F238E27FC236}">
                <a16:creationId xmlns:a16="http://schemas.microsoft.com/office/drawing/2014/main" id="{5C03A53E-087B-43FF-A44C-C70C18AFC4F8}"/>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43548" y1="38129" x2="43548" y2="38129"/>
                      </a14:backgroundRemoval>
                    </a14:imgEffect>
                  </a14:imgLayer>
                </a14:imgProps>
              </a:ext>
            </a:extLst>
          </a:blip>
          <a:stretch>
            <a:fillRect/>
          </a:stretch>
        </p:blipFill>
        <p:spPr>
          <a:xfrm>
            <a:off x="1249429" y="2175501"/>
            <a:ext cx="242670" cy="272025"/>
          </a:xfrm>
          <a:prstGeom prst="rect">
            <a:avLst/>
          </a:prstGeom>
        </p:spPr>
      </p:pic>
      <p:pic>
        <p:nvPicPr>
          <p:cNvPr id="8" name="Picture 7">
            <a:extLst>
              <a:ext uri="{FF2B5EF4-FFF2-40B4-BE49-F238E27FC236}">
                <a16:creationId xmlns:a16="http://schemas.microsoft.com/office/drawing/2014/main" id="{0C57737C-E3F8-4DD8-B6A4-4A1C60E8933D}"/>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foregroundMark x1="84704" y1="27968" x2="83784" y2="23200"/>
                        <a14:foregroundMark x1="85483" y1="32000" x2="85043" y2="29721"/>
                        <a14:foregroundMark x1="87896" y1="44503" x2="85483" y2="32000"/>
                        <a14:foregroundMark x1="88880" y1="49600" x2="88139" y2="45762"/>
                        <a14:foregroundMark x1="89189" y1="51200" x2="88880" y2="49600"/>
                        <a14:foregroundMark x1="22683" y1="69182" x2="22638" y2="70193"/>
                        <a14:foregroundMark x1="22882" y1="64653" x2="22842" y2="65562"/>
                        <a14:foregroundMark x1="23981" y1="39757" x2="22905" y2="64131"/>
                        <a14:foregroundMark x1="24318" y1="32133" x2="24219" y2="34374"/>
                        <a14:foregroundMark x1="25287" y1="34069" x2="23423" y2="32000"/>
                        <a14:foregroundMark x1="30271" y1="77600" x2="26126" y2="77600"/>
                        <a14:foregroundMark x1="46847" y1="77600" x2="46120" y2="77600"/>
                        <a14:foregroundMark x1="87108" y1="45053" x2="89189" y2="38400"/>
                        <a14:foregroundMark x1="85686" y1="49600" x2="86537" y2="46880"/>
                        <a14:foregroundMark x1="84685" y1="52800" x2="85686" y2="49600"/>
                        <a14:foregroundMark x1="75283" y1="53300" x2="65766" y2="52000"/>
                        <a14:foregroundMark x1="77477" y1="53600" x2="76996" y2="53534"/>
                        <a14:foregroundMark x1="83784" y1="24000" x2="86486" y2="25600"/>
                        <a14:backgroundMark x1="69369" y1="72800" x2="50450" y2="72800"/>
                        <a14:backgroundMark x1="46847" y1="72800" x2="43878" y2="73459"/>
                        <a14:backgroundMark x1="44552" y1="74400" x2="53153" y2="74400"/>
                        <a14:backgroundMark x1="23423" y1="22400" x2="25167" y2="31693"/>
                        <a14:backgroundMark x1="83784" y1="32000" x2="83784" y2="32000"/>
                        <a14:backgroundMark x1="84685" y1="38400" x2="84685" y2="27172"/>
                        <a14:backgroundMark x1="84685" y1="28800" x2="84317" y2="27493"/>
                        <a14:backgroundMark x1="29730" y1="32800" x2="31532" y2="37600"/>
                        <a14:backgroundMark x1="22523" y1="30400" x2="22523" y2="31200"/>
                        <a14:backgroundMark x1="35135" y1="75200" x2="47748" y2="74400"/>
                        <a14:backgroundMark x1="36036" y1="74400" x2="31532" y2="75200"/>
                        <a14:backgroundMark x1="31532" y1="75200" x2="28829" y2="76000"/>
                        <a14:backgroundMark x1="45946" y1="75200" x2="47748" y2="76000"/>
                        <a14:backgroundMark x1="82883" y1="48000" x2="83784" y2="48800"/>
                        <a14:backgroundMark x1="84685" y1="49600" x2="84685" y2="49600"/>
                      </a14:backgroundRemoval>
                    </a14:imgEffect>
                  </a14:imgLayer>
                </a14:imgProps>
              </a:ext>
            </a:extLst>
          </a:blip>
          <a:stretch>
            <a:fillRect/>
          </a:stretch>
        </p:blipFill>
        <p:spPr>
          <a:xfrm>
            <a:off x="594991" y="1974781"/>
            <a:ext cx="245231" cy="276161"/>
          </a:xfrm>
          <a:prstGeom prst="rect">
            <a:avLst/>
          </a:prstGeom>
        </p:spPr>
      </p:pic>
      <p:pic>
        <p:nvPicPr>
          <p:cNvPr id="9" name="Picture 8">
            <a:extLst>
              <a:ext uri="{FF2B5EF4-FFF2-40B4-BE49-F238E27FC236}">
                <a16:creationId xmlns:a16="http://schemas.microsoft.com/office/drawing/2014/main" id="{232BF5E3-6069-49E8-83A0-6973284A4D7E}"/>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43548" y1="38129" x2="43548" y2="38129"/>
                      </a14:backgroundRemoval>
                    </a14:imgEffect>
                  </a14:imgLayer>
                </a14:imgProps>
              </a:ext>
            </a:extLst>
          </a:blip>
          <a:stretch>
            <a:fillRect/>
          </a:stretch>
        </p:blipFill>
        <p:spPr>
          <a:xfrm>
            <a:off x="2622399" y="5364019"/>
            <a:ext cx="242670" cy="272025"/>
          </a:xfrm>
          <a:prstGeom prst="rect">
            <a:avLst/>
          </a:prstGeom>
        </p:spPr>
      </p:pic>
      <p:pic>
        <p:nvPicPr>
          <p:cNvPr id="10" name="Picture 9">
            <a:extLst>
              <a:ext uri="{FF2B5EF4-FFF2-40B4-BE49-F238E27FC236}">
                <a16:creationId xmlns:a16="http://schemas.microsoft.com/office/drawing/2014/main" id="{FFB14C07-E5E3-488D-BA45-86B896992BBA}"/>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foregroundMark x1="84704" y1="27968" x2="83784" y2="23200"/>
                        <a14:foregroundMark x1="85483" y1="32000" x2="85043" y2="29721"/>
                        <a14:foregroundMark x1="87896" y1="44503" x2="85483" y2="32000"/>
                        <a14:foregroundMark x1="88880" y1="49600" x2="88139" y2="45762"/>
                        <a14:foregroundMark x1="89189" y1="51200" x2="88880" y2="49600"/>
                        <a14:foregroundMark x1="22683" y1="69182" x2="22638" y2="70193"/>
                        <a14:foregroundMark x1="22882" y1="64653" x2="22842" y2="65562"/>
                        <a14:foregroundMark x1="23981" y1="39757" x2="22905" y2="64131"/>
                        <a14:foregroundMark x1="24318" y1="32133" x2="24219" y2="34374"/>
                        <a14:foregroundMark x1="25287" y1="34069" x2="23423" y2="32000"/>
                        <a14:foregroundMark x1="30271" y1="77600" x2="26126" y2="77600"/>
                        <a14:foregroundMark x1="46847" y1="77600" x2="46120" y2="77600"/>
                        <a14:foregroundMark x1="87108" y1="45053" x2="89189" y2="38400"/>
                        <a14:foregroundMark x1="85686" y1="49600" x2="86537" y2="46880"/>
                        <a14:foregroundMark x1="84685" y1="52800" x2="85686" y2="49600"/>
                        <a14:foregroundMark x1="75283" y1="53300" x2="65766" y2="52000"/>
                        <a14:foregroundMark x1="77477" y1="53600" x2="76996" y2="53534"/>
                        <a14:foregroundMark x1="83784" y1="24000" x2="86486" y2="25600"/>
                        <a14:backgroundMark x1="69369" y1="72800" x2="50450" y2="72800"/>
                        <a14:backgroundMark x1="46847" y1="72800" x2="43878" y2="73459"/>
                        <a14:backgroundMark x1="44552" y1="74400" x2="53153" y2="74400"/>
                        <a14:backgroundMark x1="23423" y1="22400" x2="25167" y2="31693"/>
                        <a14:backgroundMark x1="83784" y1="32000" x2="83784" y2="32000"/>
                        <a14:backgroundMark x1="84685" y1="38400" x2="84685" y2="27172"/>
                        <a14:backgroundMark x1="84685" y1="28800" x2="84317" y2="27493"/>
                        <a14:backgroundMark x1="29730" y1="32800" x2="31532" y2="37600"/>
                        <a14:backgroundMark x1="22523" y1="30400" x2="22523" y2="31200"/>
                        <a14:backgroundMark x1="35135" y1="75200" x2="47748" y2="74400"/>
                        <a14:backgroundMark x1="36036" y1="74400" x2="31532" y2="75200"/>
                        <a14:backgroundMark x1="31532" y1="75200" x2="28829" y2="76000"/>
                        <a14:backgroundMark x1="45946" y1="75200" x2="47748" y2="76000"/>
                        <a14:backgroundMark x1="82883" y1="48000" x2="83784" y2="48800"/>
                        <a14:backgroundMark x1="84685" y1="49600" x2="84685" y2="49600"/>
                      </a14:backgroundRemoval>
                    </a14:imgEffect>
                  </a14:imgLayer>
                </a14:imgProps>
              </a:ext>
            </a:extLst>
          </a:blip>
          <a:stretch>
            <a:fillRect/>
          </a:stretch>
        </p:blipFill>
        <p:spPr>
          <a:xfrm>
            <a:off x="1883518" y="3902837"/>
            <a:ext cx="245231" cy="276161"/>
          </a:xfrm>
          <a:prstGeom prst="rect">
            <a:avLst/>
          </a:prstGeom>
        </p:spPr>
      </p:pic>
      <p:pic>
        <p:nvPicPr>
          <p:cNvPr id="11" name="Picture 10">
            <a:extLst>
              <a:ext uri="{FF2B5EF4-FFF2-40B4-BE49-F238E27FC236}">
                <a16:creationId xmlns:a16="http://schemas.microsoft.com/office/drawing/2014/main" id="{9E60815D-578D-492A-BFEB-5E7403511E70}"/>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43548" y1="38129" x2="43548" y2="38129"/>
                      </a14:backgroundRemoval>
                    </a14:imgEffect>
                  </a14:imgLayer>
                </a14:imgProps>
              </a:ext>
            </a:extLst>
          </a:blip>
          <a:stretch>
            <a:fillRect/>
          </a:stretch>
        </p:blipFill>
        <p:spPr>
          <a:xfrm>
            <a:off x="2622399" y="4040917"/>
            <a:ext cx="242670" cy="272025"/>
          </a:xfrm>
          <a:prstGeom prst="rect">
            <a:avLst/>
          </a:prstGeom>
        </p:spPr>
      </p:pic>
    </p:spTree>
    <p:extLst>
      <p:ext uri="{BB962C8B-B14F-4D97-AF65-F5344CB8AC3E}">
        <p14:creationId xmlns:p14="http://schemas.microsoft.com/office/powerpoint/2010/main" val="2767839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85EBA-1AC1-4CA9-A344-EEE1B9680335}"/>
              </a:ext>
            </a:extLst>
          </p:cNvPr>
          <p:cNvSpPr>
            <a:spLocks noGrp="1"/>
          </p:cNvSpPr>
          <p:nvPr>
            <p:ph type="title"/>
          </p:nvPr>
        </p:nvSpPr>
        <p:spPr/>
        <p:txBody>
          <a:bodyPr/>
          <a:lstStyle/>
          <a:p>
            <a:r>
              <a:rPr lang="de-DE" dirty="0"/>
              <a:t>CLOUD FIRESTORE EXERCISE DATA EXAMPLE </a:t>
            </a:r>
            <a:endParaRPr lang="en-US" dirty="0"/>
          </a:p>
        </p:txBody>
      </p:sp>
      <p:sp>
        <p:nvSpPr>
          <p:cNvPr id="4" name="Slide Number Placeholder 3">
            <a:extLst>
              <a:ext uri="{FF2B5EF4-FFF2-40B4-BE49-F238E27FC236}">
                <a16:creationId xmlns:a16="http://schemas.microsoft.com/office/drawing/2014/main" id="{D7AC6545-067D-496D-87AC-F4013291170F}"/>
              </a:ext>
            </a:extLst>
          </p:cNvPr>
          <p:cNvSpPr>
            <a:spLocks noGrp="1"/>
          </p:cNvSpPr>
          <p:nvPr>
            <p:ph type="sldNum" sz="quarter" idx="4"/>
          </p:nvPr>
        </p:nvSpPr>
        <p:spPr/>
        <p:txBody>
          <a:bodyPr/>
          <a:lstStyle/>
          <a:p>
            <a:fld id="{7618C86C-66F4-034C-A3EF-D405E46463E7}" type="slidenum">
              <a:rPr lang="de-DE" smtClean="0"/>
              <a:pPr/>
              <a:t>8</a:t>
            </a:fld>
            <a:endParaRPr lang="de-DE"/>
          </a:p>
        </p:txBody>
      </p:sp>
      <p:pic>
        <p:nvPicPr>
          <p:cNvPr id="5" name="Picture 2">
            <a:extLst>
              <a:ext uri="{FF2B5EF4-FFF2-40B4-BE49-F238E27FC236}">
                <a16:creationId xmlns:a16="http://schemas.microsoft.com/office/drawing/2014/main" id="{B659F32B-9EE5-4650-B66C-0865783E278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887" b="96698" l="2101" r="95798">
                        <a14:foregroundMark x1="87395" y1="35377" x2="55462" y2="6604"/>
                        <a14:foregroundMark x1="55462" y1="6604" x2="21429" y2="34434"/>
                        <a14:foregroundMark x1="21429" y1="34434" x2="25630" y2="80660"/>
                        <a14:foregroundMark x1="25630" y1="80660" x2="69328" y2="97642"/>
                        <a14:foregroundMark x1="69328" y1="97642" x2="91597" y2="61792"/>
                        <a14:foregroundMark x1="91597" y1="61792" x2="67227" y2="14623"/>
                        <a14:foregroundMark x1="21008" y1="30189" x2="2521" y2="46226"/>
                        <a14:foregroundMark x1="30252" y1="8491" x2="43697" y2="2830"/>
                        <a14:foregroundMark x1="96218" y1="47642" x2="83613" y2="74528"/>
                        <a14:foregroundMark x1="67227" y1="91509" x2="53782" y2="96698"/>
                        <a14:foregroundMark x1="48319" y1="36792" x2="78571" y2="29717"/>
                        <a14:foregroundMark x1="59664" y1="48113" x2="58403" y2="30189"/>
                        <a14:foregroundMark x1="50840" y1="32547" x2="38235" y2="41981"/>
                        <a14:foregroundMark x1="42017" y1="36792" x2="84874" y2="50472"/>
                        <a14:foregroundMark x1="84874" y1="50472" x2="61345" y2="45283"/>
                        <a14:foregroundMark x1="65966" y1="43868" x2="29832" y2="26415"/>
                        <a14:foregroundMark x1="29832" y1="26415" x2="50000" y2="71698"/>
                        <a14:foregroundMark x1="50000" y1="71698" x2="47479" y2="62264"/>
                        <a14:foregroundMark x1="64706" y1="58019" x2="56303" y2="54717"/>
                        <a14:foregroundMark x1="49580" y1="45283" x2="46218" y2="57547"/>
                        <a14:foregroundMark x1="62605" y1="50472" x2="47479" y2="52358"/>
                        <a14:foregroundMark x1="54622" y1="50472" x2="48319" y2="55189"/>
                        <a14:foregroundMark x1="44538" y1="56132" x2="43697" y2="52358"/>
                        <a14:foregroundMark x1="36555" y1="57547" x2="41176" y2="56604"/>
                        <a14:foregroundMark x1="44538" y1="49528" x2="41176" y2="53302"/>
                        <a14:foregroundMark x1="57143" y1="64623" x2="54622" y2="58962"/>
                        <a14:foregroundMark x1="60924" y1="63679" x2="53361" y2="66509"/>
                        <a14:foregroundMark x1="57143" y1="58962" x2="53782" y2="62264"/>
                      </a14:backgroundRemoval>
                    </a14:imgEffect>
                  </a14:imgLayer>
                </a14:imgProps>
              </a:ext>
              <a:ext uri="{28A0092B-C50C-407E-A947-70E740481C1C}">
                <a14:useLocalDpi xmlns:a14="http://schemas.microsoft.com/office/drawing/2010/main" val="0"/>
              </a:ext>
            </a:extLst>
          </a:blip>
          <a:srcRect/>
          <a:stretch>
            <a:fillRect/>
          </a:stretch>
        </p:blipFill>
        <p:spPr bwMode="auto">
          <a:xfrm>
            <a:off x="458438" y="749518"/>
            <a:ext cx="625059" cy="5567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D435303-F725-4DE9-A96B-9B1DC3EA182F}"/>
              </a:ext>
            </a:extLst>
          </p:cNvPr>
          <p:cNvSpPr/>
          <p:nvPr/>
        </p:nvSpPr>
        <p:spPr>
          <a:xfrm>
            <a:off x="288160" y="1495296"/>
            <a:ext cx="11434988" cy="5016758"/>
          </a:xfrm>
          <a:prstGeom prst="rect">
            <a:avLst/>
          </a:prstGeom>
        </p:spPr>
        <p:txBody>
          <a:bodyPr wrap="square">
            <a:spAutoFit/>
          </a:bodyPr>
          <a:lstStyle/>
          <a:p>
            <a:pPr>
              <a:lnSpc>
                <a:spcPct val="150000"/>
              </a:lnSpc>
            </a:pPr>
            <a:r>
              <a:rPr lang="en-US" sz="1000" dirty="0">
                <a:latin typeface="SF Pro Display" panose="00000500000000000000" pitchFamily="2" charset="0"/>
                <a:ea typeface="SF Pro Display" panose="00000500000000000000" pitchFamily="2" charset="0"/>
              </a:rPr>
              <a:t> All exercise available in the app are predefined here. Every exercise is stored as a separate document containing all corresponding information, as described in the cloud </a:t>
            </a:r>
            <a:r>
              <a:rPr lang="en-US" sz="1000" dirty="0" err="1">
                <a:latin typeface="SF Pro Display" panose="00000500000000000000" pitchFamily="2" charset="0"/>
                <a:ea typeface="SF Pro Display" panose="00000500000000000000" pitchFamily="2" charset="0"/>
              </a:rPr>
              <a:t>firestore</a:t>
            </a:r>
            <a:r>
              <a:rPr lang="en-US" sz="1000" dirty="0">
                <a:latin typeface="SF Pro Display" panose="00000500000000000000" pitchFamily="2" charset="0"/>
                <a:ea typeface="SF Pro Display" panose="00000500000000000000" pitchFamily="2" charset="0"/>
              </a:rPr>
              <a:t> top level architecture. When a new workout is  created, those exercises only have to be referenced and parameters like reps and speed can be adjusted according to the coaches needs. When training a single exercise or creating your own workout the singe exercise can be fetched and adjusted as well. </a:t>
            </a:r>
          </a:p>
          <a:p>
            <a:pPr lvl="1">
              <a:lnSpc>
                <a:spcPct val="150000"/>
              </a:lnSpc>
            </a:pPr>
            <a:r>
              <a:rPr lang="en-US" sz="1000" dirty="0">
                <a:latin typeface="SF Pro Display" panose="00000500000000000000" pitchFamily="2" charset="0"/>
                <a:ea typeface="SF Pro Display" panose="00000500000000000000" pitchFamily="2" charset="0"/>
              </a:rPr>
              <a:t>exercise</a:t>
            </a:r>
          </a:p>
          <a:p>
            <a:pPr lvl="2">
              <a:lnSpc>
                <a:spcPct val="150000"/>
              </a:lnSpc>
            </a:pPr>
            <a:r>
              <a:rPr lang="en-US" sz="1000" dirty="0">
                <a:latin typeface="SF Pro Display" panose="00000500000000000000" pitchFamily="2" charset="0"/>
                <a:ea typeface="SF Pro Display" panose="00000500000000000000" pitchFamily="2" charset="0"/>
              </a:rPr>
              <a:t>         Seated Row</a:t>
            </a:r>
          </a:p>
          <a:p>
            <a:pPr lvl="2">
              <a:lnSpc>
                <a:spcPct val="150000"/>
              </a:lnSpc>
            </a:pPr>
            <a:r>
              <a:rPr lang="en-US" sz="1000" dirty="0">
                <a:highlight>
                  <a:srgbClr val="C0C0C0"/>
                </a:highlight>
                <a:latin typeface="SF Pro Display" panose="00000500000000000000" pitchFamily="2" charset="0"/>
                <a:ea typeface="SF Pro Display" panose="00000500000000000000" pitchFamily="2" charset="0"/>
              </a:rPr>
              <a:t>title: “Seated Row”</a:t>
            </a:r>
          </a:p>
          <a:p>
            <a:pPr lvl="2">
              <a:lnSpc>
                <a:spcPct val="150000"/>
              </a:lnSpc>
            </a:pPr>
            <a:r>
              <a:rPr lang="en-US" sz="1000" dirty="0">
                <a:highlight>
                  <a:srgbClr val="C0C0C0"/>
                </a:highlight>
                <a:latin typeface="SF Pro Display" panose="00000500000000000000" pitchFamily="2" charset="0"/>
                <a:ea typeface="SF Pro Display" panose="00000500000000000000" pitchFamily="2" charset="0"/>
              </a:rPr>
              <a:t>instructions: “ ….!</a:t>
            </a:r>
          </a:p>
          <a:p>
            <a:pPr lvl="2">
              <a:lnSpc>
                <a:spcPct val="150000"/>
              </a:lnSpc>
            </a:pPr>
            <a:r>
              <a:rPr lang="en-US" sz="1000" dirty="0">
                <a:highlight>
                  <a:srgbClr val="C0C0C0"/>
                </a:highlight>
                <a:latin typeface="SF Pro Display" panose="00000500000000000000" pitchFamily="2" charset="0"/>
                <a:ea typeface="SF Pro Display" panose="00000500000000000000" pitchFamily="2" charset="0"/>
              </a:rPr>
              <a:t>areas: “Back”</a:t>
            </a:r>
          </a:p>
          <a:p>
            <a:pPr lvl="2">
              <a:lnSpc>
                <a:spcPct val="150000"/>
              </a:lnSpc>
            </a:pPr>
            <a:r>
              <a:rPr lang="en-US" sz="1000" dirty="0">
                <a:highlight>
                  <a:srgbClr val="C0C0C0"/>
                </a:highlight>
                <a:latin typeface="SF Pro Display" panose="00000500000000000000" pitchFamily="2" charset="0"/>
                <a:ea typeface="SF Pro Display" panose="00000500000000000000" pitchFamily="2" charset="0"/>
              </a:rPr>
              <a:t>difficulty: “Medium”</a:t>
            </a:r>
          </a:p>
          <a:p>
            <a:pPr lvl="2">
              <a:lnSpc>
                <a:spcPct val="150000"/>
              </a:lnSpc>
            </a:pPr>
            <a:r>
              <a:rPr lang="en-US" sz="1000" dirty="0" err="1">
                <a:highlight>
                  <a:srgbClr val="C0C0C0"/>
                </a:highlight>
                <a:latin typeface="SF Pro Display" panose="00000500000000000000" pitchFamily="2" charset="0"/>
                <a:ea typeface="SF Pro Display" panose="00000500000000000000" pitchFamily="2" charset="0"/>
              </a:rPr>
              <a:t>exercise_uid</a:t>
            </a:r>
            <a:r>
              <a:rPr lang="en-US" sz="1000" dirty="0">
                <a:highlight>
                  <a:srgbClr val="C0C0C0"/>
                </a:highlight>
                <a:latin typeface="SF Pro Display" panose="00000500000000000000" pitchFamily="2" charset="0"/>
                <a:ea typeface="SF Pro Display" panose="00000500000000000000" pitchFamily="2" charset="0"/>
              </a:rPr>
              <a:t>: “…”</a:t>
            </a:r>
          </a:p>
          <a:p>
            <a:pPr lvl="2">
              <a:lnSpc>
                <a:spcPct val="150000"/>
              </a:lnSpc>
            </a:pPr>
            <a:r>
              <a:rPr lang="en-US" sz="1000" dirty="0">
                <a:highlight>
                  <a:srgbClr val="C0C0C0"/>
                </a:highlight>
                <a:latin typeface="SF Pro Display" panose="00000500000000000000" pitchFamily="2" charset="0"/>
                <a:ea typeface="SF Pro Display" panose="00000500000000000000" pitchFamily="2" charset="0"/>
              </a:rPr>
              <a:t>reps: 8</a:t>
            </a:r>
          </a:p>
          <a:p>
            <a:pPr lvl="2">
              <a:lnSpc>
                <a:spcPct val="150000"/>
              </a:lnSpc>
            </a:pPr>
            <a:r>
              <a:rPr lang="en-US" sz="1000" dirty="0">
                <a:highlight>
                  <a:srgbClr val="C0C0C0"/>
                </a:highlight>
                <a:latin typeface="SF Pro Display" panose="00000500000000000000" pitchFamily="2" charset="0"/>
                <a:ea typeface="SF Pro Display" panose="00000500000000000000" pitchFamily="2" charset="0"/>
              </a:rPr>
              <a:t>speed: 5</a:t>
            </a:r>
          </a:p>
          <a:p>
            <a:pPr lvl="2">
              <a:lnSpc>
                <a:spcPct val="150000"/>
              </a:lnSpc>
            </a:pPr>
            <a:r>
              <a:rPr lang="en-US" sz="1000" dirty="0">
                <a:highlight>
                  <a:srgbClr val="C0C0C0"/>
                </a:highlight>
                <a:latin typeface="SF Pro Display" panose="00000500000000000000" pitchFamily="2" charset="0"/>
                <a:ea typeface="SF Pro Display" panose="00000500000000000000" pitchFamily="2" charset="0"/>
              </a:rPr>
              <a:t>…</a:t>
            </a:r>
          </a:p>
          <a:p>
            <a:pPr lvl="2">
              <a:lnSpc>
                <a:spcPct val="150000"/>
              </a:lnSpc>
            </a:pPr>
            <a:r>
              <a:rPr lang="en-US" sz="1000" dirty="0">
                <a:latin typeface="SF Pro Display" panose="00000500000000000000" pitchFamily="2" charset="0"/>
                <a:ea typeface="SF Pro Display" panose="00000500000000000000" pitchFamily="2" charset="0"/>
              </a:rPr>
              <a:t>         Dead Bug Push</a:t>
            </a:r>
          </a:p>
          <a:p>
            <a:pPr lvl="2">
              <a:lnSpc>
                <a:spcPct val="150000"/>
              </a:lnSpc>
            </a:pPr>
            <a:r>
              <a:rPr lang="en-US" sz="1000" dirty="0">
                <a:highlight>
                  <a:srgbClr val="C0C0C0"/>
                </a:highlight>
                <a:latin typeface="SF Pro Display" panose="00000500000000000000" pitchFamily="2" charset="0"/>
                <a:ea typeface="SF Pro Display" panose="00000500000000000000" pitchFamily="2" charset="0"/>
              </a:rPr>
              <a:t>title: “Dead Bug Push”</a:t>
            </a:r>
          </a:p>
          <a:p>
            <a:pPr lvl="2">
              <a:lnSpc>
                <a:spcPct val="150000"/>
              </a:lnSpc>
            </a:pPr>
            <a:r>
              <a:rPr lang="en-US" sz="1000" dirty="0">
                <a:highlight>
                  <a:srgbClr val="C0C0C0"/>
                </a:highlight>
                <a:latin typeface="SF Pro Display" panose="00000500000000000000" pitchFamily="2" charset="0"/>
                <a:ea typeface="SF Pro Display" panose="00000500000000000000" pitchFamily="2" charset="0"/>
              </a:rPr>
              <a:t>instructions: “ ….!</a:t>
            </a:r>
          </a:p>
          <a:p>
            <a:pPr lvl="2">
              <a:lnSpc>
                <a:spcPct val="150000"/>
              </a:lnSpc>
            </a:pPr>
            <a:r>
              <a:rPr lang="en-US" sz="1000" dirty="0">
                <a:highlight>
                  <a:srgbClr val="C0C0C0"/>
                </a:highlight>
                <a:latin typeface="SF Pro Display" panose="00000500000000000000" pitchFamily="2" charset="0"/>
                <a:ea typeface="SF Pro Display" panose="00000500000000000000" pitchFamily="2" charset="0"/>
              </a:rPr>
              <a:t>areas: “Back”</a:t>
            </a:r>
          </a:p>
          <a:p>
            <a:pPr lvl="2">
              <a:lnSpc>
                <a:spcPct val="150000"/>
              </a:lnSpc>
            </a:pPr>
            <a:r>
              <a:rPr lang="en-US" sz="1000" dirty="0">
                <a:highlight>
                  <a:srgbClr val="C0C0C0"/>
                </a:highlight>
                <a:latin typeface="SF Pro Display" panose="00000500000000000000" pitchFamily="2" charset="0"/>
                <a:ea typeface="SF Pro Display" panose="00000500000000000000" pitchFamily="2" charset="0"/>
              </a:rPr>
              <a:t>difficulty: “Low”</a:t>
            </a:r>
          </a:p>
          <a:p>
            <a:pPr lvl="2">
              <a:lnSpc>
                <a:spcPct val="150000"/>
              </a:lnSpc>
            </a:pPr>
            <a:r>
              <a:rPr lang="en-US" sz="1000" dirty="0">
                <a:highlight>
                  <a:srgbClr val="C0C0C0"/>
                </a:highlight>
                <a:latin typeface="SF Pro Display" panose="00000500000000000000" pitchFamily="2" charset="0"/>
                <a:ea typeface="SF Pro Display" panose="00000500000000000000" pitchFamily="2" charset="0"/>
              </a:rPr>
              <a:t>…</a:t>
            </a:r>
          </a:p>
          <a:p>
            <a:pPr lvl="2">
              <a:lnSpc>
                <a:spcPct val="150000"/>
              </a:lnSpc>
            </a:pPr>
            <a:r>
              <a:rPr lang="en-US" sz="1000" dirty="0">
                <a:highlight>
                  <a:srgbClr val="C0C0C0"/>
                </a:highlight>
                <a:latin typeface="SF Pro Display" panose="00000500000000000000" pitchFamily="2" charset="0"/>
                <a:ea typeface="SF Pro Display" panose="00000500000000000000" pitchFamily="2" charset="0"/>
              </a:rPr>
              <a:t>…</a:t>
            </a:r>
          </a:p>
          <a:p>
            <a:pPr lvl="2"/>
            <a:r>
              <a:rPr lang="en-US" sz="1000" dirty="0">
                <a:latin typeface="SF Pro Display" panose="00000500000000000000" pitchFamily="2" charset="0"/>
                <a:ea typeface="SF Pro Display" panose="00000500000000000000" pitchFamily="2" charset="0"/>
              </a:rPr>
              <a:t>	</a:t>
            </a:r>
          </a:p>
          <a:p>
            <a:pPr lvl="2"/>
            <a:r>
              <a:rPr lang="en-US" sz="1000" dirty="0">
                <a:latin typeface="SF Pro Display" panose="00000500000000000000" pitchFamily="2" charset="0"/>
                <a:ea typeface="SF Pro Display" panose="00000500000000000000" pitchFamily="2" charset="0"/>
              </a:rPr>
              <a:t>	</a:t>
            </a:r>
            <a:endParaRPr lang="en-US" sz="1000" dirty="0">
              <a:highlight>
                <a:srgbClr val="C0C0C0"/>
              </a:highlight>
              <a:latin typeface="SF Pro Display" panose="00000500000000000000" pitchFamily="2" charset="0"/>
              <a:ea typeface="SF Pro Display" panose="00000500000000000000" pitchFamily="2" charset="0"/>
            </a:endParaRPr>
          </a:p>
        </p:txBody>
      </p:sp>
      <p:pic>
        <p:nvPicPr>
          <p:cNvPr id="7" name="Picture 6">
            <a:extLst>
              <a:ext uri="{FF2B5EF4-FFF2-40B4-BE49-F238E27FC236}">
                <a16:creationId xmlns:a16="http://schemas.microsoft.com/office/drawing/2014/main" id="{5C03A53E-087B-43FF-A44C-C70C18AFC4F8}"/>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43548" y1="38129" x2="43548" y2="38129"/>
                      </a14:backgroundRemoval>
                    </a14:imgEffect>
                  </a14:imgLayer>
                </a14:imgProps>
              </a:ext>
            </a:extLst>
          </a:blip>
          <a:stretch>
            <a:fillRect/>
          </a:stretch>
        </p:blipFill>
        <p:spPr>
          <a:xfrm>
            <a:off x="1234204" y="2480690"/>
            <a:ext cx="242670" cy="272025"/>
          </a:xfrm>
          <a:prstGeom prst="rect">
            <a:avLst/>
          </a:prstGeom>
        </p:spPr>
      </p:pic>
      <p:pic>
        <p:nvPicPr>
          <p:cNvPr id="8" name="Picture 7">
            <a:extLst>
              <a:ext uri="{FF2B5EF4-FFF2-40B4-BE49-F238E27FC236}">
                <a16:creationId xmlns:a16="http://schemas.microsoft.com/office/drawing/2014/main" id="{0C57737C-E3F8-4DD8-B6A4-4A1C60E8933D}"/>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foregroundMark x1="84704" y1="27968" x2="83784" y2="23200"/>
                        <a14:foregroundMark x1="85483" y1="32000" x2="85043" y2="29721"/>
                        <a14:foregroundMark x1="87896" y1="44503" x2="85483" y2="32000"/>
                        <a14:foregroundMark x1="88880" y1="49600" x2="88139" y2="45762"/>
                        <a14:foregroundMark x1="89189" y1="51200" x2="88880" y2="49600"/>
                        <a14:foregroundMark x1="22683" y1="69182" x2="22638" y2="70193"/>
                        <a14:foregroundMark x1="22882" y1="64653" x2="22842" y2="65562"/>
                        <a14:foregroundMark x1="23981" y1="39757" x2="22905" y2="64131"/>
                        <a14:foregroundMark x1="24318" y1="32133" x2="24219" y2="34374"/>
                        <a14:foregroundMark x1="25287" y1="34069" x2="23423" y2="32000"/>
                        <a14:foregroundMark x1="30271" y1="77600" x2="26126" y2="77600"/>
                        <a14:foregroundMark x1="46847" y1="77600" x2="46120" y2="77600"/>
                        <a14:foregroundMark x1="87108" y1="45053" x2="89189" y2="38400"/>
                        <a14:foregroundMark x1="85686" y1="49600" x2="86537" y2="46880"/>
                        <a14:foregroundMark x1="84685" y1="52800" x2="85686" y2="49600"/>
                        <a14:foregroundMark x1="75283" y1="53300" x2="65766" y2="52000"/>
                        <a14:foregroundMark x1="77477" y1="53600" x2="76996" y2="53534"/>
                        <a14:foregroundMark x1="83784" y1="24000" x2="86486" y2="25600"/>
                        <a14:backgroundMark x1="69369" y1="72800" x2="50450" y2="72800"/>
                        <a14:backgroundMark x1="46847" y1="72800" x2="43878" y2="73459"/>
                        <a14:backgroundMark x1="44552" y1="74400" x2="53153" y2="74400"/>
                        <a14:backgroundMark x1="23423" y1="22400" x2="25167" y2="31693"/>
                        <a14:backgroundMark x1="83784" y1="32000" x2="83784" y2="32000"/>
                        <a14:backgroundMark x1="84685" y1="38400" x2="84685" y2="27172"/>
                        <a14:backgroundMark x1="84685" y1="28800" x2="84317" y2="27493"/>
                        <a14:backgroundMark x1="29730" y1="32800" x2="31532" y2="37600"/>
                        <a14:backgroundMark x1="22523" y1="30400" x2="22523" y2="31200"/>
                        <a14:backgroundMark x1="35135" y1="75200" x2="47748" y2="74400"/>
                        <a14:backgroundMark x1="36036" y1="74400" x2="31532" y2="75200"/>
                        <a14:backgroundMark x1="31532" y1="75200" x2="28829" y2="76000"/>
                        <a14:backgroundMark x1="45946" y1="75200" x2="47748" y2="76000"/>
                        <a14:backgroundMark x1="82883" y1="48000" x2="83784" y2="48800"/>
                        <a14:backgroundMark x1="84685" y1="49600" x2="84685" y2="49600"/>
                      </a14:backgroundRemoval>
                    </a14:imgEffect>
                  </a14:imgLayer>
                </a14:imgProps>
              </a:ext>
            </a:extLst>
          </a:blip>
          <a:stretch>
            <a:fillRect/>
          </a:stretch>
        </p:blipFill>
        <p:spPr>
          <a:xfrm>
            <a:off x="573567" y="2219277"/>
            <a:ext cx="245231" cy="276161"/>
          </a:xfrm>
          <a:prstGeom prst="rect">
            <a:avLst/>
          </a:prstGeom>
        </p:spPr>
      </p:pic>
      <p:pic>
        <p:nvPicPr>
          <p:cNvPr id="11" name="Picture 10">
            <a:extLst>
              <a:ext uri="{FF2B5EF4-FFF2-40B4-BE49-F238E27FC236}">
                <a16:creationId xmlns:a16="http://schemas.microsoft.com/office/drawing/2014/main" id="{9E60815D-578D-492A-BFEB-5E7403511E70}"/>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43548" y1="38129" x2="43548" y2="38129"/>
                      </a14:backgroundRemoval>
                    </a14:imgEffect>
                  </a14:imgLayer>
                </a14:imgProps>
              </a:ext>
            </a:extLst>
          </a:blip>
          <a:stretch>
            <a:fillRect/>
          </a:stretch>
        </p:blipFill>
        <p:spPr>
          <a:xfrm>
            <a:off x="1234204" y="4539984"/>
            <a:ext cx="242670" cy="272025"/>
          </a:xfrm>
          <a:prstGeom prst="rect">
            <a:avLst/>
          </a:prstGeom>
        </p:spPr>
      </p:pic>
    </p:spTree>
    <p:extLst>
      <p:ext uri="{BB962C8B-B14F-4D97-AF65-F5344CB8AC3E}">
        <p14:creationId xmlns:p14="http://schemas.microsoft.com/office/powerpoint/2010/main" val="575307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48E26-1221-4489-B9C5-4D1D069CD411}"/>
              </a:ext>
            </a:extLst>
          </p:cNvPr>
          <p:cNvSpPr>
            <a:spLocks noGrp="1"/>
          </p:cNvSpPr>
          <p:nvPr>
            <p:ph type="title"/>
          </p:nvPr>
        </p:nvSpPr>
        <p:spPr/>
        <p:txBody>
          <a:bodyPr/>
          <a:lstStyle/>
          <a:p>
            <a:r>
              <a:rPr lang="de-DE" dirty="0"/>
              <a:t>FRONT-END / BACK-END INTERACTION</a:t>
            </a:r>
            <a:endParaRPr lang="en-US" dirty="0"/>
          </a:p>
        </p:txBody>
      </p:sp>
      <p:sp>
        <p:nvSpPr>
          <p:cNvPr id="3" name="Slide Number Placeholder 2">
            <a:extLst>
              <a:ext uri="{FF2B5EF4-FFF2-40B4-BE49-F238E27FC236}">
                <a16:creationId xmlns:a16="http://schemas.microsoft.com/office/drawing/2014/main" id="{6E9E3AFF-B63C-4D4A-8F56-8D0FBD4B44DD}"/>
              </a:ext>
            </a:extLst>
          </p:cNvPr>
          <p:cNvSpPr>
            <a:spLocks noGrp="1"/>
          </p:cNvSpPr>
          <p:nvPr>
            <p:ph type="sldNum" sz="quarter" idx="4"/>
          </p:nvPr>
        </p:nvSpPr>
        <p:spPr/>
        <p:txBody>
          <a:bodyPr/>
          <a:lstStyle/>
          <a:p>
            <a:fld id="{7618C86C-66F4-034C-A3EF-D405E46463E7}" type="slidenum">
              <a:rPr lang="de-DE" smtClean="0">
                <a:latin typeface="SF Pro Display" panose="00000500000000000000" pitchFamily="2" charset="0"/>
                <a:ea typeface="SF Pro Display" panose="00000500000000000000" pitchFamily="2" charset="0"/>
              </a:rPr>
              <a:pPr/>
              <a:t>9</a:t>
            </a:fld>
            <a:endParaRPr lang="de-DE">
              <a:latin typeface="SF Pro Display" panose="00000500000000000000" pitchFamily="2" charset="0"/>
              <a:ea typeface="SF Pro Display" panose="00000500000000000000" pitchFamily="2" charset="0"/>
            </a:endParaRPr>
          </a:p>
        </p:txBody>
      </p:sp>
      <p:pic>
        <p:nvPicPr>
          <p:cNvPr id="4" name="Picture 2">
            <a:extLst>
              <a:ext uri="{FF2B5EF4-FFF2-40B4-BE49-F238E27FC236}">
                <a16:creationId xmlns:a16="http://schemas.microsoft.com/office/drawing/2014/main" id="{DD50C048-F46C-42D8-9A31-A6ACA5C967F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887" b="96698" l="2101" r="95798">
                        <a14:foregroundMark x1="87395" y1="35377" x2="55462" y2="6604"/>
                        <a14:foregroundMark x1="55462" y1="6604" x2="21429" y2="34434"/>
                        <a14:foregroundMark x1="21429" y1="34434" x2="25630" y2="80660"/>
                        <a14:foregroundMark x1="25630" y1="80660" x2="69328" y2="97642"/>
                        <a14:foregroundMark x1="69328" y1="97642" x2="91597" y2="61792"/>
                        <a14:foregroundMark x1="91597" y1="61792" x2="67227" y2="14623"/>
                        <a14:foregroundMark x1="21008" y1="30189" x2="2521" y2="46226"/>
                        <a14:foregroundMark x1="30252" y1="8491" x2="43697" y2="2830"/>
                        <a14:foregroundMark x1="96218" y1="47642" x2="83613" y2="74528"/>
                        <a14:foregroundMark x1="67227" y1="91509" x2="53782" y2="96698"/>
                        <a14:foregroundMark x1="48319" y1="36792" x2="78571" y2="29717"/>
                        <a14:foregroundMark x1="59664" y1="48113" x2="58403" y2="30189"/>
                        <a14:foregroundMark x1="50840" y1="32547" x2="38235" y2="41981"/>
                        <a14:foregroundMark x1="42017" y1="36792" x2="84874" y2="50472"/>
                        <a14:foregroundMark x1="84874" y1="50472" x2="61345" y2="45283"/>
                        <a14:foregroundMark x1="65966" y1="43868" x2="29832" y2="26415"/>
                        <a14:foregroundMark x1="29832" y1="26415" x2="50000" y2="71698"/>
                        <a14:foregroundMark x1="50000" y1="71698" x2="47479" y2="62264"/>
                        <a14:foregroundMark x1="64706" y1="58019" x2="56303" y2="54717"/>
                        <a14:foregroundMark x1="49580" y1="45283" x2="46218" y2="57547"/>
                        <a14:foregroundMark x1="62605" y1="50472" x2="47479" y2="52358"/>
                        <a14:foregroundMark x1="54622" y1="50472" x2="48319" y2="55189"/>
                        <a14:foregroundMark x1="44538" y1="56132" x2="43697" y2="52358"/>
                        <a14:foregroundMark x1="36555" y1="57547" x2="41176" y2="56604"/>
                        <a14:foregroundMark x1="44538" y1="49528" x2="41176" y2="53302"/>
                        <a14:foregroundMark x1="57143" y1="64623" x2="54622" y2="58962"/>
                        <a14:foregroundMark x1="60924" y1="63679" x2="53361" y2="66509"/>
                        <a14:foregroundMark x1="57143" y1="58962" x2="53782" y2="62264"/>
                      </a14:backgroundRemoval>
                    </a14:imgEffect>
                  </a14:imgLayer>
                </a14:imgProps>
              </a:ext>
              <a:ext uri="{28A0092B-C50C-407E-A947-70E740481C1C}">
                <a14:useLocalDpi xmlns:a14="http://schemas.microsoft.com/office/drawing/2010/main" val="0"/>
              </a:ext>
            </a:extLst>
          </a:blip>
          <a:srcRect/>
          <a:stretch>
            <a:fillRect/>
          </a:stretch>
        </p:blipFill>
        <p:spPr bwMode="auto">
          <a:xfrm>
            <a:off x="458438" y="749518"/>
            <a:ext cx="625059" cy="556775"/>
          </a:xfrm>
          <a:prstGeom prst="rect">
            <a:avLst/>
          </a:prstGeom>
          <a:noFill/>
          <a:extLst>
            <a:ext uri="{909E8E84-426E-40DD-AFC4-6F175D3DCCD1}">
              <a14:hiddenFill xmlns:a14="http://schemas.microsoft.com/office/drawing/2010/main">
                <a:solidFill>
                  <a:srgbClr val="FFFFFF"/>
                </a:solidFill>
              </a14:hiddenFill>
            </a:ext>
          </a:extLst>
        </p:spPr>
      </p:pic>
      <p:pic>
        <p:nvPicPr>
          <p:cNvPr id="5" name="Grafik 72">
            <a:extLst>
              <a:ext uri="{FF2B5EF4-FFF2-40B4-BE49-F238E27FC236}">
                <a16:creationId xmlns:a16="http://schemas.microsoft.com/office/drawing/2014/main" id="{C969088B-CDEB-4A76-AC2C-14B9DFF12B60}"/>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908370" y="3296770"/>
            <a:ext cx="926118" cy="926118"/>
          </a:xfrm>
          <a:prstGeom prst="rect">
            <a:avLst/>
          </a:prstGeom>
        </p:spPr>
      </p:pic>
      <p:pic>
        <p:nvPicPr>
          <p:cNvPr id="6" name="Picture 2">
            <a:extLst>
              <a:ext uri="{FF2B5EF4-FFF2-40B4-BE49-F238E27FC236}">
                <a16:creationId xmlns:a16="http://schemas.microsoft.com/office/drawing/2014/main" id="{C02B1184-3187-4C81-A510-ACD543A3251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887" b="96698" l="2101" r="95798">
                        <a14:foregroundMark x1="87395" y1="35377" x2="55462" y2="6604"/>
                        <a14:foregroundMark x1="55462" y1="6604" x2="21429" y2="34434"/>
                        <a14:foregroundMark x1="21429" y1="34434" x2="25630" y2="80660"/>
                        <a14:foregroundMark x1="25630" y1="80660" x2="69328" y2="97642"/>
                        <a14:foregroundMark x1="69328" y1="97642" x2="91597" y2="61792"/>
                        <a14:foregroundMark x1="91597" y1="61792" x2="67227" y2="14623"/>
                        <a14:foregroundMark x1="21008" y1="30189" x2="2521" y2="46226"/>
                        <a14:foregroundMark x1="30252" y1="8491" x2="43697" y2="2830"/>
                        <a14:foregroundMark x1="96218" y1="47642" x2="83613" y2="74528"/>
                        <a14:foregroundMark x1="67227" y1="91509" x2="53782" y2="96698"/>
                        <a14:foregroundMark x1="48319" y1="36792" x2="78571" y2="29717"/>
                        <a14:foregroundMark x1="59664" y1="48113" x2="58403" y2="30189"/>
                        <a14:foregroundMark x1="50840" y1="32547" x2="38235" y2="41981"/>
                        <a14:foregroundMark x1="42017" y1="36792" x2="84874" y2="50472"/>
                        <a14:foregroundMark x1="84874" y1="50472" x2="61345" y2="45283"/>
                        <a14:foregroundMark x1="65966" y1="43868" x2="29832" y2="26415"/>
                        <a14:foregroundMark x1="29832" y1="26415" x2="50000" y2="71698"/>
                        <a14:foregroundMark x1="50000" y1="71698" x2="47479" y2="62264"/>
                        <a14:foregroundMark x1="64706" y1="58019" x2="56303" y2="54717"/>
                        <a14:foregroundMark x1="49580" y1="45283" x2="46218" y2="57547"/>
                        <a14:foregroundMark x1="62605" y1="50472" x2="47479" y2="52358"/>
                        <a14:foregroundMark x1="54622" y1="50472" x2="48319" y2="55189"/>
                        <a14:foregroundMark x1="44538" y1="56132" x2="43697" y2="52358"/>
                        <a14:foregroundMark x1="36555" y1="57547" x2="41176" y2="56604"/>
                        <a14:foregroundMark x1="44538" y1="49528" x2="41176" y2="53302"/>
                        <a14:foregroundMark x1="57143" y1="64623" x2="54622" y2="58962"/>
                        <a14:foregroundMark x1="60924" y1="63679" x2="53361" y2="66509"/>
                        <a14:foregroundMark x1="57143" y1="58962" x2="53782" y2="62264"/>
                      </a14:backgroundRemoval>
                    </a14:imgEffect>
                  </a14:imgLayer>
                </a14:imgProps>
              </a:ext>
              <a:ext uri="{28A0092B-C50C-407E-A947-70E740481C1C}">
                <a14:useLocalDpi xmlns:a14="http://schemas.microsoft.com/office/drawing/2010/main" val="0"/>
              </a:ext>
            </a:extLst>
          </a:blip>
          <a:srcRect/>
          <a:stretch>
            <a:fillRect/>
          </a:stretch>
        </p:blipFill>
        <p:spPr bwMode="auto">
          <a:xfrm>
            <a:off x="8463780" y="3387778"/>
            <a:ext cx="1039699" cy="926118"/>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uppieren 54">
            <a:extLst>
              <a:ext uri="{FF2B5EF4-FFF2-40B4-BE49-F238E27FC236}">
                <a16:creationId xmlns:a16="http://schemas.microsoft.com/office/drawing/2014/main" id="{10A38179-83FB-4A3C-8D64-5764CB322123}"/>
              </a:ext>
            </a:extLst>
          </p:cNvPr>
          <p:cNvGrpSpPr/>
          <p:nvPr/>
        </p:nvGrpSpPr>
        <p:grpSpPr>
          <a:xfrm>
            <a:off x="685193" y="3337992"/>
            <a:ext cx="1393797" cy="919701"/>
            <a:chOff x="8531476" y="5035588"/>
            <a:chExt cx="1931133" cy="1345331"/>
          </a:xfrm>
        </p:grpSpPr>
        <p:pic>
          <p:nvPicPr>
            <p:cNvPr id="8" name="Grafik 36">
              <a:extLst>
                <a:ext uri="{FF2B5EF4-FFF2-40B4-BE49-F238E27FC236}">
                  <a16:creationId xmlns:a16="http://schemas.microsoft.com/office/drawing/2014/main" id="{3916FC66-F796-40C8-BDDF-996D634DEC9C}"/>
                </a:ext>
              </a:extLst>
            </p:cNvPr>
            <p:cNvPicPr>
              <a:picLocks noChangeAspect="1"/>
            </p:cNvPicPr>
            <p:nvPr/>
          </p:nvPicPr>
          <p:blipFill rotWithShape="1">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rcRect l="39928"/>
            <a:stretch/>
          </p:blipFill>
          <p:spPr>
            <a:xfrm>
              <a:off x="8531476" y="5413661"/>
              <a:ext cx="616206" cy="477973"/>
            </a:xfrm>
            <a:prstGeom prst="rect">
              <a:avLst/>
            </a:prstGeom>
          </p:spPr>
        </p:pic>
        <p:pic>
          <p:nvPicPr>
            <p:cNvPr id="9" name="Grafik 46" descr="Ein Bild, das Spielzeug, haltend, Ball enthält.&#10;&#10;Automatisch generierte Beschreibung">
              <a:extLst>
                <a:ext uri="{FF2B5EF4-FFF2-40B4-BE49-F238E27FC236}">
                  <a16:creationId xmlns:a16="http://schemas.microsoft.com/office/drawing/2014/main" id="{1D86FF17-A756-46ED-B482-AEF64E41A31D}"/>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9384757" y="5035588"/>
              <a:ext cx="1077852" cy="1345331"/>
            </a:xfrm>
            <a:prstGeom prst="rect">
              <a:avLst/>
            </a:prstGeom>
          </p:spPr>
        </p:pic>
        <p:pic>
          <p:nvPicPr>
            <p:cNvPr id="10" name="Grafik 47">
              <a:extLst>
                <a:ext uri="{FF2B5EF4-FFF2-40B4-BE49-F238E27FC236}">
                  <a16:creationId xmlns:a16="http://schemas.microsoft.com/office/drawing/2014/main" id="{32A942BA-D936-4A23-8189-6940F6C925FC}"/>
                </a:ext>
              </a:extLst>
            </p:cNvPr>
            <p:cNvPicPr>
              <a:picLocks noChangeAspect="1"/>
            </p:cNvPicPr>
            <p:nvPr/>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9270913" y="5548929"/>
              <a:ext cx="227688" cy="318648"/>
            </a:xfrm>
            <a:prstGeom prst="rect">
              <a:avLst/>
            </a:prstGeom>
          </p:spPr>
        </p:pic>
      </p:grpSp>
      <p:sp>
        <p:nvSpPr>
          <p:cNvPr id="15" name="Arrow: Curved Right 14">
            <a:extLst>
              <a:ext uri="{FF2B5EF4-FFF2-40B4-BE49-F238E27FC236}">
                <a16:creationId xmlns:a16="http://schemas.microsoft.com/office/drawing/2014/main" id="{8B77D789-04EB-4DA8-B0B4-1CA3E1BB069F}"/>
              </a:ext>
            </a:extLst>
          </p:cNvPr>
          <p:cNvSpPr/>
          <p:nvPr/>
        </p:nvSpPr>
        <p:spPr>
          <a:xfrm rot="16200000">
            <a:off x="3263489" y="4012118"/>
            <a:ext cx="322561" cy="926118"/>
          </a:xfrm>
          <a:prstGeom prst="curvedRightArrow">
            <a:avLst/>
          </a:prstGeom>
          <a:noFill/>
          <a:ln>
            <a:solidFill>
              <a:srgbClr val="3C7C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F Pro Display" panose="00000500000000000000" pitchFamily="2" charset="0"/>
              <a:ea typeface="SF Pro Display" panose="00000500000000000000" pitchFamily="2" charset="0"/>
            </a:endParaRPr>
          </a:p>
        </p:txBody>
      </p:sp>
      <p:sp>
        <p:nvSpPr>
          <p:cNvPr id="17" name="Arrow: Curved Right 16">
            <a:extLst>
              <a:ext uri="{FF2B5EF4-FFF2-40B4-BE49-F238E27FC236}">
                <a16:creationId xmlns:a16="http://schemas.microsoft.com/office/drawing/2014/main" id="{34DB062E-018C-4B79-8C15-2D760E0D4300}"/>
              </a:ext>
            </a:extLst>
          </p:cNvPr>
          <p:cNvSpPr/>
          <p:nvPr/>
        </p:nvSpPr>
        <p:spPr>
          <a:xfrm rot="5400000">
            <a:off x="3263488" y="2563843"/>
            <a:ext cx="322561" cy="926118"/>
          </a:xfrm>
          <a:prstGeom prst="curvedRightArrow">
            <a:avLst/>
          </a:prstGeom>
          <a:noFill/>
          <a:ln>
            <a:solidFill>
              <a:srgbClr val="3C7C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F Pro Display" panose="00000500000000000000" pitchFamily="2" charset="0"/>
              <a:ea typeface="SF Pro Display" panose="00000500000000000000" pitchFamily="2" charset="0"/>
            </a:endParaRPr>
          </a:p>
        </p:txBody>
      </p:sp>
      <p:sp>
        <p:nvSpPr>
          <p:cNvPr id="19" name="TextBox 18">
            <a:extLst>
              <a:ext uri="{FF2B5EF4-FFF2-40B4-BE49-F238E27FC236}">
                <a16:creationId xmlns:a16="http://schemas.microsoft.com/office/drawing/2014/main" id="{511D5F6C-F51E-480C-BEBE-EA90F58C6BC7}"/>
              </a:ext>
            </a:extLst>
          </p:cNvPr>
          <p:cNvSpPr txBox="1"/>
          <p:nvPr/>
        </p:nvSpPr>
        <p:spPr>
          <a:xfrm>
            <a:off x="2580639" y="4666632"/>
            <a:ext cx="2150999" cy="584775"/>
          </a:xfrm>
          <a:prstGeom prst="rect">
            <a:avLst/>
          </a:prstGeom>
          <a:noFill/>
        </p:spPr>
        <p:txBody>
          <a:bodyPr wrap="square" rtlCol="0">
            <a:spAutoFit/>
          </a:bodyPr>
          <a:lstStyle/>
          <a:p>
            <a:pPr marL="285750" indent="-285750">
              <a:buFontTx/>
              <a:buChar char="-"/>
            </a:pPr>
            <a:r>
              <a:rPr lang="de-DE" sz="1600" dirty="0">
                <a:latin typeface="SF Pro Display" panose="00000500000000000000" pitchFamily="2" charset="0"/>
                <a:ea typeface="SF Pro Display" panose="00000500000000000000" pitchFamily="2" charset="0"/>
              </a:rPr>
              <a:t>resistance value</a:t>
            </a:r>
          </a:p>
          <a:p>
            <a:pPr marL="285750" indent="-285750">
              <a:buFontTx/>
              <a:buChar char="-"/>
            </a:pPr>
            <a:r>
              <a:rPr lang="de-DE" sz="1600" dirty="0">
                <a:latin typeface="SF Pro Display" panose="00000500000000000000" pitchFamily="2" charset="0"/>
                <a:ea typeface="SF Pro Display" panose="00000500000000000000" pitchFamily="2" charset="0"/>
              </a:rPr>
              <a:t>timestamp</a:t>
            </a:r>
            <a:endParaRPr lang="en-US" sz="1600" dirty="0">
              <a:latin typeface="SF Pro Display" panose="00000500000000000000" pitchFamily="2" charset="0"/>
              <a:ea typeface="SF Pro Display" panose="00000500000000000000" pitchFamily="2" charset="0"/>
            </a:endParaRPr>
          </a:p>
        </p:txBody>
      </p:sp>
      <p:sp>
        <p:nvSpPr>
          <p:cNvPr id="20" name="TextBox 19">
            <a:extLst>
              <a:ext uri="{FF2B5EF4-FFF2-40B4-BE49-F238E27FC236}">
                <a16:creationId xmlns:a16="http://schemas.microsoft.com/office/drawing/2014/main" id="{45A63DE6-B97A-444C-83CC-843C8AB8537B}"/>
              </a:ext>
            </a:extLst>
          </p:cNvPr>
          <p:cNvSpPr txBox="1"/>
          <p:nvPr/>
        </p:nvSpPr>
        <p:spPr>
          <a:xfrm>
            <a:off x="2692399" y="2204203"/>
            <a:ext cx="1927478" cy="646331"/>
          </a:xfrm>
          <a:prstGeom prst="rect">
            <a:avLst/>
          </a:prstGeom>
          <a:noFill/>
        </p:spPr>
        <p:txBody>
          <a:bodyPr wrap="square" rtlCol="0">
            <a:spAutoFit/>
          </a:bodyPr>
          <a:lstStyle/>
          <a:p>
            <a:pPr marL="285750" indent="-285750">
              <a:buFontTx/>
              <a:buChar char="-"/>
            </a:pPr>
            <a:r>
              <a:rPr lang="de-DE" dirty="0">
                <a:latin typeface="SF Pro Display" panose="00000500000000000000" pitchFamily="2" charset="0"/>
                <a:ea typeface="SF Pro Display" panose="00000500000000000000" pitchFamily="2" charset="0"/>
              </a:rPr>
              <a:t>wakeup</a:t>
            </a:r>
            <a:endParaRPr lang="en-US" dirty="0">
              <a:latin typeface="SF Pro Display" panose="00000500000000000000" pitchFamily="2" charset="0"/>
              <a:ea typeface="SF Pro Display" panose="00000500000000000000" pitchFamily="2" charset="0"/>
            </a:endParaRPr>
          </a:p>
          <a:p>
            <a:pPr marL="285750" indent="-285750">
              <a:buFontTx/>
              <a:buChar char="-"/>
            </a:pPr>
            <a:r>
              <a:rPr lang="en-US" dirty="0">
                <a:latin typeface="SF Pro Display" panose="00000500000000000000" pitchFamily="2" charset="0"/>
                <a:ea typeface="SF Pro Display" panose="00000500000000000000" pitchFamily="2" charset="0"/>
              </a:rPr>
              <a:t>start workout</a:t>
            </a:r>
            <a:endParaRPr lang="de-DE" dirty="0">
              <a:latin typeface="SF Pro Display" panose="00000500000000000000" pitchFamily="2" charset="0"/>
              <a:ea typeface="SF Pro Display" panose="00000500000000000000" pitchFamily="2" charset="0"/>
            </a:endParaRPr>
          </a:p>
        </p:txBody>
      </p:sp>
      <p:pic>
        <p:nvPicPr>
          <p:cNvPr id="5122" name="Picture 2" descr="Bluetooth® Technology Website">
            <a:extLst>
              <a:ext uri="{FF2B5EF4-FFF2-40B4-BE49-F238E27FC236}">
                <a16:creationId xmlns:a16="http://schemas.microsoft.com/office/drawing/2014/main" id="{5811E479-6088-42D1-A300-D73E0AF918C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35797" y="3381305"/>
            <a:ext cx="777941" cy="777941"/>
          </a:xfrm>
          <a:prstGeom prst="rect">
            <a:avLst/>
          </a:prstGeom>
          <a:noFill/>
          <a:extLst>
            <a:ext uri="{909E8E84-426E-40DD-AFC4-6F175D3DCCD1}">
              <a14:hiddenFill xmlns:a14="http://schemas.microsoft.com/office/drawing/2010/main">
                <a:solidFill>
                  <a:srgbClr val="FFFFFF"/>
                </a:solidFill>
              </a14:hiddenFill>
            </a:ext>
          </a:extLst>
        </p:spPr>
      </p:pic>
      <p:sp>
        <p:nvSpPr>
          <p:cNvPr id="25" name="Arrow: Curved Right 24">
            <a:extLst>
              <a:ext uri="{FF2B5EF4-FFF2-40B4-BE49-F238E27FC236}">
                <a16:creationId xmlns:a16="http://schemas.microsoft.com/office/drawing/2014/main" id="{A1CB23E5-B8C1-48CD-A374-A01ED824FEEE}"/>
              </a:ext>
            </a:extLst>
          </p:cNvPr>
          <p:cNvSpPr/>
          <p:nvPr/>
        </p:nvSpPr>
        <p:spPr>
          <a:xfrm rot="16200000">
            <a:off x="7006047" y="4046922"/>
            <a:ext cx="322561" cy="926118"/>
          </a:xfrm>
          <a:prstGeom prst="curvedRightArrow">
            <a:avLst/>
          </a:prstGeom>
          <a:noFill/>
          <a:ln>
            <a:solidFill>
              <a:srgbClr val="3C7C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F Pro Display" panose="00000500000000000000" pitchFamily="2" charset="0"/>
              <a:ea typeface="SF Pro Display" panose="00000500000000000000" pitchFamily="2" charset="0"/>
            </a:endParaRPr>
          </a:p>
        </p:txBody>
      </p:sp>
      <p:sp>
        <p:nvSpPr>
          <p:cNvPr id="26" name="Arrow: Curved Right 25">
            <a:extLst>
              <a:ext uri="{FF2B5EF4-FFF2-40B4-BE49-F238E27FC236}">
                <a16:creationId xmlns:a16="http://schemas.microsoft.com/office/drawing/2014/main" id="{85894305-55BB-4BA6-90A5-635C64815736}"/>
              </a:ext>
            </a:extLst>
          </p:cNvPr>
          <p:cNvSpPr/>
          <p:nvPr/>
        </p:nvSpPr>
        <p:spPr>
          <a:xfrm rot="5400000">
            <a:off x="7006046" y="2598647"/>
            <a:ext cx="322561" cy="926118"/>
          </a:xfrm>
          <a:prstGeom prst="curvedRightArrow">
            <a:avLst/>
          </a:prstGeom>
          <a:noFill/>
          <a:ln>
            <a:solidFill>
              <a:srgbClr val="3C7C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F Pro Display" panose="00000500000000000000" pitchFamily="2" charset="0"/>
              <a:ea typeface="SF Pro Display" panose="00000500000000000000" pitchFamily="2" charset="0"/>
            </a:endParaRPr>
          </a:p>
        </p:txBody>
      </p:sp>
      <p:sp>
        <p:nvSpPr>
          <p:cNvPr id="27" name="TextBox 26">
            <a:extLst>
              <a:ext uri="{FF2B5EF4-FFF2-40B4-BE49-F238E27FC236}">
                <a16:creationId xmlns:a16="http://schemas.microsoft.com/office/drawing/2014/main" id="{727AF998-B4C4-4899-A2D5-775B0C5BE285}"/>
              </a:ext>
            </a:extLst>
          </p:cNvPr>
          <p:cNvSpPr txBox="1"/>
          <p:nvPr/>
        </p:nvSpPr>
        <p:spPr>
          <a:xfrm>
            <a:off x="6139542" y="4707887"/>
            <a:ext cx="2324238" cy="830997"/>
          </a:xfrm>
          <a:prstGeom prst="rect">
            <a:avLst/>
          </a:prstGeom>
          <a:noFill/>
        </p:spPr>
        <p:txBody>
          <a:bodyPr wrap="square" rtlCol="0">
            <a:spAutoFit/>
          </a:bodyPr>
          <a:lstStyle/>
          <a:p>
            <a:pPr marL="285750" indent="-285750">
              <a:buFontTx/>
              <a:buChar char="-"/>
            </a:pPr>
            <a:r>
              <a:rPr lang="de-DE" sz="1600" dirty="0">
                <a:latin typeface="SF Pro Display" panose="00000500000000000000" pitchFamily="2" charset="0"/>
                <a:ea typeface="SF Pro Display" panose="00000500000000000000" pitchFamily="2" charset="0"/>
              </a:rPr>
              <a:t>user data</a:t>
            </a:r>
          </a:p>
          <a:p>
            <a:pPr marL="285750" indent="-285750">
              <a:buFontTx/>
              <a:buChar char="-"/>
            </a:pPr>
            <a:r>
              <a:rPr lang="de-DE" sz="1600" dirty="0">
                <a:latin typeface="SF Pro Display" panose="00000500000000000000" pitchFamily="2" charset="0"/>
                <a:ea typeface="SF Pro Display" panose="00000500000000000000" pitchFamily="2" charset="0"/>
              </a:rPr>
              <a:t>workout results</a:t>
            </a:r>
          </a:p>
          <a:p>
            <a:pPr marL="285750" indent="-285750">
              <a:buFontTx/>
              <a:buChar char="-"/>
            </a:pPr>
            <a:r>
              <a:rPr lang="de-DE" sz="1600" dirty="0">
                <a:latin typeface="SF Pro Display" panose="00000500000000000000" pitchFamily="2" charset="0"/>
                <a:ea typeface="SF Pro Display" panose="00000500000000000000" pitchFamily="2" charset="0"/>
              </a:rPr>
              <a:t>stats &amp; achievements </a:t>
            </a:r>
            <a:endParaRPr lang="en-US" sz="1600" dirty="0">
              <a:latin typeface="SF Pro Display" panose="00000500000000000000" pitchFamily="2" charset="0"/>
              <a:ea typeface="SF Pro Display" panose="00000500000000000000" pitchFamily="2" charset="0"/>
            </a:endParaRPr>
          </a:p>
        </p:txBody>
      </p:sp>
      <p:sp>
        <p:nvSpPr>
          <p:cNvPr id="28" name="TextBox 27">
            <a:extLst>
              <a:ext uri="{FF2B5EF4-FFF2-40B4-BE49-F238E27FC236}">
                <a16:creationId xmlns:a16="http://schemas.microsoft.com/office/drawing/2014/main" id="{2D3327C9-2F33-4E29-97C9-9D234AFF7E12}"/>
              </a:ext>
            </a:extLst>
          </p:cNvPr>
          <p:cNvSpPr txBox="1"/>
          <p:nvPr/>
        </p:nvSpPr>
        <p:spPr>
          <a:xfrm>
            <a:off x="6139542" y="2055402"/>
            <a:ext cx="2974295" cy="1077218"/>
          </a:xfrm>
          <a:prstGeom prst="rect">
            <a:avLst/>
          </a:prstGeom>
          <a:noFill/>
        </p:spPr>
        <p:txBody>
          <a:bodyPr wrap="square" rtlCol="0">
            <a:spAutoFit/>
          </a:bodyPr>
          <a:lstStyle/>
          <a:p>
            <a:pPr marL="285750" indent="-285750">
              <a:buFontTx/>
              <a:buChar char="-"/>
            </a:pPr>
            <a:r>
              <a:rPr lang="de-DE" sz="1600" dirty="0">
                <a:latin typeface="SF Pro Display" panose="00000500000000000000" pitchFamily="2" charset="0"/>
                <a:ea typeface="SF Pro Display" panose="00000500000000000000" pitchFamily="2" charset="0"/>
              </a:rPr>
              <a:t>exercise &amp; workout updates</a:t>
            </a:r>
          </a:p>
          <a:p>
            <a:pPr marL="285750" indent="-285750">
              <a:buFontTx/>
              <a:buChar char="-"/>
            </a:pPr>
            <a:r>
              <a:rPr lang="de-DE" sz="1600" dirty="0">
                <a:latin typeface="SF Pro Display" panose="00000500000000000000" pitchFamily="2" charset="0"/>
                <a:ea typeface="SF Pro Display" panose="00000500000000000000" pitchFamily="2" charset="0"/>
              </a:rPr>
              <a:t>notifications  </a:t>
            </a:r>
          </a:p>
          <a:p>
            <a:pPr marL="285750" indent="-285750">
              <a:buFontTx/>
              <a:buChar char="-"/>
            </a:pPr>
            <a:r>
              <a:rPr lang="de-DE" sz="1600" dirty="0">
                <a:latin typeface="SF Pro Display" panose="00000500000000000000" pitchFamily="2" charset="0"/>
                <a:ea typeface="SF Pro Display" panose="00000500000000000000" pitchFamily="2" charset="0"/>
              </a:rPr>
              <a:t>stats &amp; achievements </a:t>
            </a:r>
            <a:endParaRPr lang="en-US" sz="1600" dirty="0">
              <a:latin typeface="SF Pro Display" panose="00000500000000000000" pitchFamily="2" charset="0"/>
              <a:ea typeface="SF Pro Display" panose="00000500000000000000" pitchFamily="2" charset="0"/>
            </a:endParaRPr>
          </a:p>
          <a:p>
            <a:pPr marL="285750" indent="-285750">
              <a:buFontTx/>
              <a:buChar char="-"/>
            </a:pPr>
            <a:endParaRPr lang="en-US" sz="1600" dirty="0">
              <a:latin typeface="SF Pro Display" panose="00000500000000000000" pitchFamily="2" charset="0"/>
              <a:ea typeface="SF Pro Display" panose="00000500000000000000" pitchFamily="2" charset="0"/>
            </a:endParaRPr>
          </a:p>
        </p:txBody>
      </p:sp>
      <p:sp>
        <p:nvSpPr>
          <p:cNvPr id="29" name="TextBox 28">
            <a:extLst>
              <a:ext uri="{FF2B5EF4-FFF2-40B4-BE49-F238E27FC236}">
                <a16:creationId xmlns:a16="http://schemas.microsoft.com/office/drawing/2014/main" id="{49A987A4-DAC0-414A-BA26-45B0CA7EFDCE}"/>
              </a:ext>
            </a:extLst>
          </p:cNvPr>
          <p:cNvSpPr txBox="1"/>
          <p:nvPr/>
        </p:nvSpPr>
        <p:spPr>
          <a:xfrm>
            <a:off x="6929121" y="3611932"/>
            <a:ext cx="1148080" cy="369332"/>
          </a:xfrm>
          <a:prstGeom prst="rect">
            <a:avLst/>
          </a:prstGeom>
          <a:noFill/>
        </p:spPr>
        <p:txBody>
          <a:bodyPr wrap="square" rtlCol="0">
            <a:spAutoFit/>
          </a:bodyPr>
          <a:lstStyle/>
          <a:p>
            <a:r>
              <a:rPr lang="de-DE" b="1" dirty="0">
                <a:latin typeface="SF Pro Display" panose="00000500000000000000" pitchFamily="2" charset="0"/>
                <a:ea typeface="SF Pro Display" panose="00000500000000000000" pitchFamily="2" charset="0"/>
              </a:rPr>
              <a:t>API</a:t>
            </a:r>
            <a:endParaRPr lang="en-US" b="1" dirty="0">
              <a:latin typeface="SF Pro Display" panose="00000500000000000000" pitchFamily="2" charset="0"/>
              <a:ea typeface="SF Pro Display" panose="00000500000000000000" pitchFamily="2" charset="0"/>
            </a:endParaRPr>
          </a:p>
        </p:txBody>
      </p:sp>
    </p:spTree>
    <p:extLst>
      <p:ext uri="{BB962C8B-B14F-4D97-AF65-F5344CB8AC3E}">
        <p14:creationId xmlns:p14="http://schemas.microsoft.com/office/powerpoint/2010/main" val="2948670286"/>
      </p:ext>
    </p:extLst>
  </p:cSld>
  <p:clrMapOvr>
    <a:masterClrMapping/>
  </p:clrMapOvr>
</p:sld>
</file>

<file path=ppt/theme/theme1.xml><?xml version="1.0" encoding="utf-8"?>
<a:theme xmlns:a="http://schemas.openxmlformats.org/drawingml/2006/main" name="Benutzerdefiniertes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08B0A27E52D694A9B85121F722D27DC" ma:contentTypeVersion="7" ma:contentTypeDescription="Create a new document." ma:contentTypeScope="" ma:versionID="dbce5c5efdabe5a980b247505fb2f17c">
  <xsd:schema xmlns:xsd="http://www.w3.org/2001/XMLSchema" xmlns:xs="http://www.w3.org/2001/XMLSchema" xmlns:p="http://schemas.microsoft.com/office/2006/metadata/properties" xmlns:ns2="484b0f70-5383-49f9-bb6a-a5fbd37f2a51" targetNamespace="http://schemas.microsoft.com/office/2006/metadata/properties" ma:root="true" ma:fieldsID="eb710815f022e505d95075b672e5fee9" ns2:_="">
    <xsd:import namespace="484b0f70-5383-49f9-bb6a-a5fbd37f2a5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4b0f70-5383-49f9-bb6a-a5fbd37f2a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B23DC4-0B0C-43F8-BE5E-CA311452A52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FCB2BE1-2006-4340-BFB0-1D2A943CEE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4b0f70-5383-49f9-bb6a-a5fbd37f2a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32DAE50-9918-4E6E-8103-25246C55E8F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319</TotalTime>
  <Words>1582</Words>
  <Application>Microsoft Office PowerPoint</Application>
  <PresentationFormat>Widescreen</PresentationFormat>
  <Paragraphs>385</Paragraphs>
  <Slides>20</Slides>
  <Notes>1</Notes>
  <HiddenSlides>2</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Benutzerdefiniertes Design</vt:lpstr>
      <vt:lpstr>PowerPoint Presentation</vt:lpstr>
      <vt:lpstr>STRAFFR SOFTWARE ARCHITECTURE</vt:lpstr>
      <vt:lpstr>CLOUD FIRESTORE BASICS</vt:lpstr>
      <vt:lpstr>PowerPoint Presentation</vt:lpstr>
      <vt:lpstr>CLOUD FIRESTORE TOP LEVEL ARCHITECTURE  </vt:lpstr>
      <vt:lpstr>CLOUD FIRESTORE USER DATA EXAMPLE </vt:lpstr>
      <vt:lpstr>CLOUD FIRESTORE WORKOUT DATA EXAMPLE </vt:lpstr>
      <vt:lpstr>CLOUD FIRESTORE EXERCISE DATA EXAMPLE </vt:lpstr>
      <vt:lpstr>FRONT-END / BACK-END INTERACTION</vt:lpstr>
      <vt:lpstr>Backup</vt:lpstr>
      <vt:lpstr>Data Collection</vt:lpstr>
      <vt:lpstr>User</vt:lpstr>
      <vt:lpstr>Database Structure</vt:lpstr>
      <vt:lpstr>Personalized Workouts</vt:lpstr>
      <vt:lpstr>Stats</vt:lpstr>
      <vt:lpstr>How to save your achievements?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Torben Hellmuth</dc:creator>
  <cp:lastModifiedBy>Torben</cp:lastModifiedBy>
  <cp:revision>81</cp:revision>
  <dcterms:created xsi:type="dcterms:W3CDTF">2020-03-17T06:03:58Z</dcterms:created>
  <dcterms:modified xsi:type="dcterms:W3CDTF">2020-06-12T04:42:11Z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0x010100008B0A27E52D694A9B85121F722D27DC</vt:lpwstr>
  </property>
</Properties>
</file>