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5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014" y="7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F07E-04FC-4C78-988E-CC7A32EB66C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9FC9-DC8A-40FE-9473-D13A74C3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F07E-04FC-4C78-988E-CC7A32EB66C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9FC9-DC8A-40FE-9473-D13A74C3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F07E-04FC-4C78-988E-CC7A32EB66C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9FC9-DC8A-40FE-9473-D13A74C3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F07E-04FC-4C78-988E-CC7A32EB66C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9FC9-DC8A-40FE-9473-D13A74C3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8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F07E-04FC-4C78-988E-CC7A32EB66C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9FC9-DC8A-40FE-9473-D13A74C3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9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F07E-04FC-4C78-988E-CC7A32EB66C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9FC9-DC8A-40FE-9473-D13A74C3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F07E-04FC-4C78-988E-CC7A32EB66C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9FC9-DC8A-40FE-9473-D13A74C3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F07E-04FC-4C78-988E-CC7A32EB66C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9FC9-DC8A-40FE-9473-D13A74C3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F07E-04FC-4C78-988E-CC7A32EB66C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9FC9-DC8A-40FE-9473-D13A74C3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F07E-04FC-4C78-988E-CC7A32EB66C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9FC9-DC8A-40FE-9473-D13A74C3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7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F07E-04FC-4C78-988E-CC7A32EB66C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9FC9-DC8A-40FE-9473-D13A74C3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5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1F07E-04FC-4C78-988E-CC7A32EB66C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99FC9-DC8A-40FE-9473-D13A74C3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8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9379" y="19861"/>
            <a:ext cx="9666164" cy="1971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39300" y="0"/>
            <a:ext cx="2590800" cy="6839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1809" y="-736"/>
            <a:ext cx="6414791" cy="13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endParaRPr lang="en-US" sz="2400" dirty="0"/>
          </a:p>
          <a:p>
            <a:pPr algn="ctr">
              <a:lnSpc>
                <a:spcPts val="2800"/>
              </a:lnSpc>
            </a:pPr>
            <a:r>
              <a:rPr lang="en-US" sz="2400" b="1" dirty="0"/>
              <a:t>PROVIDING CEOs /COOs WITH ACTIONABLE </a:t>
            </a:r>
            <a:br>
              <a:rPr lang="en-US" sz="2400" b="1" dirty="0"/>
            </a:br>
            <a:r>
              <a:rPr lang="en-US" sz="2400" b="1" dirty="0"/>
              <a:t>INSIGHT FOR RAPID DIGITAL  TRANSFORMATION</a:t>
            </a:r>
            <a:br>
              <a:rPr lang="en-US" sz="2400" b="1" dirty="0"/>
            </a:br>
            <a:r>
              <a:rPr lang="en-US" sz="1400" dirty="0"/>
              <a:t>Friday, 17 June 2022  l 09.30 – 11.00 AM (Bangladesh Time) l Zoom Platform 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5138580" y="5915795"/>
            <a:ext cx="4499018" cy="895821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algn="ctr">
              <a:lnSpc>
                <a:spcPts val="1700"/>
              </a:lnSpc>
            </a:pPr>
            <a:endParaRPr lang="en-US" sz="1600" b="1" u="sng" dirty="0">
              <a:solidFill>
                <a:schemeClr val="tx1"/>
              </a:solidFill>
            </a:endParaRPr>
          </a:p>
          <a:p>
            <a:pPr algn="ctr">
              <a:lnSpc>
                <a:spcPts val="1700"/>
              </a:lnSpc>
            </a:pPr>
            <a:r>
              <a:rPr lang="en-US" sz="1600" b="1" u="sng" dirty="0">
                <a:solidFill>
                  <a:schemeClr val="tx1"/>
                </a:solidFill>
              </a:rPr>
              <a:t>Register via SMS or email </a:t>
            </a:r>
          </a:p>
          <a:p>
            <a:pPr algn="ctr">
              <a:lnSpc>
                <a:spcPts val="1700"/>
              </a:lnSpc>
            </a:pPr>
            <a:r>
              <a:rPr lang="en-US" sz="1400" b="1" dirty="0">
                <a:solidFill>
                  <a:schemeClr val="tx1"/>
                </a:solidFill>
              </a:rPr>
              <a:t>+8801711561861 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Quazi.Ahmed@FutureLeadersGroup.com</a:t>
            </a:r>
          </a:p>
          <a:p>
            <a:pPr algn="ctr">
              <a:lnSpc>
                <a:spcPts val="17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 algn="ctr">
              <a:lnSpc>
                <a:spcPts val="17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648710" y="-2979"/>
            <a:ext cx="2601048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000" b="1" u="sng" dirty="0">
                <a:solidFill>
                  <a:schemeClr val="bg1"/>
                </a:solidFill>
              </a:rPr>
              <a:t>Who Should Attend:</a:t>
            </a:r>
          </a:p>
          <a:p>
            <a:pPr algn="ctr">
              <a:lnSpc>
                <a:spcPts val="2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CEOs,  </a:t>
            </a:r>
            <a:r>
              <a:rPr lang="en-US" sz="1600" kern="0" dirty="0">
                <a:solidFill>
                  <a:schemeClr val="bg1"/>
                </a:solidFill>
                <a:sym typeface="Arial"/>
              </a:rPr>
              <a:t>C Level, Directors, </a:t>
            </a:r>
          </a:p>
          <a:p>
            <a:pPr algn="ctr">
              <a:lnSpc>
                <a:spcPts val="2000"/>
              </a:lnSpc>
            </a:pPr>
            <a:r>
              <a:rPr lang="en-US" sz="1600" kern="0" dirty="0">
                <a:solidFill>
                  <a:schemeClr val="bg1"/>
                </a:solidFill>
                <a:sym typeface="Arial"/>
              </a:rPr>
              <a:t>HR Managers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80" y="0"/>
            <a:ext cx="12209567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9828" y="4389654"/>
            <a:ext cx="4973428" cy="24904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ts val="1700"/>
              </a:lnSpc>
            </a:pPr>
            <a:r>
              <a:rPr lang="en-US" sz="2000" b="1" kern="0" dirty="0">
                <a:solidFill>
                  <a:prstClr val="black"/>
                </a:solidFill>
              </a:rPr>
              <a:t>WEBINAR AGENDA :</a:t>
            </a:r>
          </a:p>
          <a:p>
            <a:pPr marL="176213" indent="-176213" defTabSz="45720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Challenges in Managing  Company in New Normal</a:t>
            </a:r>
          </a:p>
          <a:p>
            <a:pPr marL="176213" indent="-176213" defTabSz="45720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Understanding the Shareholder, Customer,  and Employee Expectations</a:t>
            </a:r>
          </a:p>
          <a:p>
            <a:pPr marL="176213" indent="-176213" defTabSz="45720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Discover the Key Actions Needed from Data Analysis  </a:t>
            </a:r>
          </a:p>
          <a:p>
            <a:pPr marL="176213" indent="-176213" defTabSz="45720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Transforming the Company with Key Actions for Better Results</a:t>
            </a:r>
          </a:p>
          <a:p>
            <a:pPr marL="176213" indent="-176213" defTabSz="45720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Rapid Implementation Methodology</a:t>
            </a:r>
          </a:p>
          <a:p>
            <a:pPr defTabSz="457200">
              <a:lnSpc>
                <a:spcPts val="1700"/>
              </a:lnSpc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80002" y="4444105"/>
            <a:ext cx="4383312" cy="14003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ts val="1700"/>
              </a:lnSpc>
            </a:pPr>
            <a:r>
              <a:rPr lang="en-US" sz="2000" b="1" kern="0" dirty="0">
                <a:solidFill>
                  <a:prstClr val="black"/>
                </a:solidFill>
              </a:rPr>
              <a:t>BENEFITS :</a:t>
            </a:r>
          </a:p>
          <a:p>
            <a:pPr marL="176213" indent="-176213" defTabSz="45720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Understand the Methodology for Transformation </a:t>
            </a:r>
          </a:p>
          <a:p>
            <a:pPr marL="176213" indent="-176213" defTabSz="45720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See the Tools for Transformation</a:t>
            </a:r>
          </a:p>
          <a:p>
            <a:pPr marL="176213" indent="-176213" defTabSz="45720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Understand how to Turn Managers into Leaders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690763" y="3897404"/>
            <a:ext cx="248218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1300"/>
              </a:lnSpc>
            </a:pPr>
            <a:r>
              <a:rPr lang="en-US" sz="1600" b="1" dirty="0">
                <a:solidFill>
                  <a:schemeClr val="bg1"/>
                </a:solidFill>
              </a:rPr>
              <a:t>DR. Naresh Makhijani</a:t>
            </a:r>
          </a:p>
          <a:p>
            <a:pPr algn="ctr" defTabSz="457200">
              <a:lnSpc>
                <a:spcPts val="1300"/>
              </a:lnSpc>
            </a:pPr>
            <a:r>
              <a:rPr lang="en-US" sz="1200" b="1" i="1" dirty="0">
                <a:solidFill>
                  <a:schemeClr val="bg1"/>
                </a:solidFill>
              </a:rPr>
              <a:t>President Director OTI</a:t>
            </a:r>
          </a:p>
        </p:txBody>
      </p:sp>
      <p:pic>
        <p:nvPicPr>
          <p:cNvPr id="92" name="Picture 91" descr="Naresh Makhijani  012.JPG"/>
          <p:cNvPicPr>
            <a:picLocks noChangeAspect="1"/>
          </p:cNvPicPr>
          <p:nvPr/>
        </p:nvPicPr>
        <p:blipFill rotWithShape="1">
          <a:blip r:embed="rId2" cstate="print"/>
          <a:srcRect l="10391" r="11984" b="21719"/>
          <a:stretch/>
        </p:blipFill>
        <p:spPr>
          <a:xfrm>
            <a:off x="10633548" y="2856428"/>
            <a:ext cx="756022" cy="994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9690898" y="2300924"/>
            <a:ext cx="2482052" cy="51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1100"/>
              </a:lnSpc>
            </a:pPr>
            <a:r>
              <a:rPr lang="en-US" sz="1600" b="1" dirty="0">
                <a:solidFill>
                  <a:schemeClr val="bg1"/>
                </a:solidFill>
              </a:rPr>
              <a:t>Stan </a:t>
            </a:r>
            <a:r>
              <a:rPr lang="en-US" sz="1600" b="1" dirty="0" err="1">
                <a:solidFill>
                  <a:schemeClr val="bg1"/>
                </a:solidFill>
              </a:rPr>
              <a:t>Labovitz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 defTabSz="457200">
              <a:lnSpc>
                <a:spcPts val="1100"/>
              </a:lnSpc>
            </a:pPr>
            <a:r>
              <a:rPr lang="en-US" sz="1200" b="1" i="1" dirty="0">
                <a:solidFill>
                  <a:schemeClr val="bg1"/>
                </a:solidFill>
              </a:rPr>
              <a:t>CEO &amp; Founder SURVEY TELLIGENCE</a:t>
            </a:r>
          </a:p>
          <a:p>
            <a:pPr algn="ctr" defTabSz="457200">
              <a:lnSpc>
                <a:spcPts val="1100"/>
              </a:lnSpc>
            </a:pPr>
            <a:r>
              <a:rPr lang="en-US" sz="1100" b="1" i="1" dirty="0">
                <a:solidFill>
                  <a:schemeClr val="bg1"/>
                </a:solidFill>
              </a:rPr>
              <a:t>BSBA, JD, COAS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648967" y="4280519"/>
            <a:ext cx="2543033" cy="67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900"/>
              </a:lnSpc>
              <a:defRPr/>
            </a:pPr>
            <a:r>
              <a:rPr lang="en-US" sz="1100" b="1" dirty="0">
                <a:solidFill>
                  <a:schemeClr val="bg1"/>
                </a:solidFill>
              </a:rPr>
              <a:t>PhD, CMA, MBA, PGDMSM, BSc</a:t>
            </a:r>
          </a:p>
          <a:p>
            <a:pPr algn="ctr" defTabSz="457200">
              <a:lnSpc>
                <a:spcPts val="900"/>
              </a:lnSpc>
              <a:defRPr/>
            </a:pPr>
            <a:r>
              <a:rPr lang="en-US" sz="1100" b="1" dirty="0">
                <a:solidFill>
                  <a:schemeClr val="bg1"/>
                </a:solidFill>
              </a:rPr>
              <a:t>MSID, CMC, MPM, CIE,  B Coach, </a:t>
            </a:r>
          </a:p>
          <a:p>
            <a:pPr algn="ctr" defTabSz="457200">
              <a:lnSpc>
                <a:spcPts val="900"/>
              </a:lnSpc>
              <a:defRPr/>
            </a:pPr>
            <a:r>
              <a:rPr lang="en-US" sz="1100" b="1" dirty="0">
                <a:solidFill>
                  <a:schemeClr val="bg1"/>
                </a:solidFill>
              </a:rPr>
              <a:t>FAAPM, EBAS, ICP- BAS, EA*, CBA*</a:t>
            </a:r>
          </a:p>
          <a:p>
            <a:pPr algn="ctr" defTabSz="457200">
              <a:lnSpc>
                <a:spcPts val="900"/>
              </a:lnSpc>
              <a:defRPr/>
            </a:pPr>
            <a:r>
              <a:rPr lang="en-US" sz="1100" b="1" dirty="0">
                <a:solidFill>
                  <a:schemeClr val="bg1"/>
                </a:solidFill>
              </a:rPr>
              <a:t>MIT  SLOAN IDEAS Fellow, </a:t>
            </a:r>
          </a:p>
          <a:p>
            <a:pPr algn="ctr" defTabSz="457200">
              <a:lnSpc>
                <a:spcPts val="900"/>
              </a:lnSpc>
              <a:defRPr/>
            </a:pPr>
            <a:r>
              <a:rPr lang="en-US" sz="1100" b="1" dirty="0">
                <a:solidFill>
                  <a:schemeClr val="bg1"/>
                </a:solidFill>
              </a:rPr>
              <a:t>HARVARD </a:t>
            </a:r>
            <a:r>
              <a:rPr lang="en-US" sz="1100" dirty="0">
                <a:solidFill>
                  <a:schemeClr val="bg1"/>
                </a:solidFill>
              </a:rPr>
              <a:t>Executive Education</a:t>
            </a:r>
          </a:p>
        </p:txBody>
      </p:sp>
      <p:pic>
        <p:nvPicPr>
          <p:cNvPr id="96" name="Picture 8" descr="http://psoservices.net/wp-content/uploads/2011/09/Stan-Labovitz.jpg"/>
          <p:cNvPicPr>
            <a:picLocks noChangeAspect="1" noChangeArrowheads="1"/>
          </p:cNvPicPr>
          <p:nvPr/>
        </p:nvPicPr>
        <p:blipFill>
          <a:blip r:embed="rId3">
            <a:lum bright="10000" contrast="18000"/>
          </a:blip>
          <a:srcRect/>
          <a:stretch>
            <a:fillRect/>
          </a:stretch>
        </p:blipFill>
        <p:spPr bwMode="auto">
          <a:xfrm>
            <a:off x="10644054" y="1271425"/>
            <a:ext cx="738914" cy="1018666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9648709" y="0"/>
            <a:ext cx="2601349" cy="683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690763" y="931624"/>
            <a:ext cx="248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Speakers 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0379" y="1593173"/>
            <a:ext cx="9443597" cy="541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2000" dirty="0" err="1"/>
              <a:t>Predixxa</a:t>
            </a:r>
            <a:r>
              <a:rPr lang="en-US" sz="2000" dirty="0"/>
              <a:t> is a leading methodology that tells what is needed for a rapidly thinking company. It is based on 35 years of empirical research at Harvard.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369" y="330421"/>
            <a:ext cx="1245177" cy="6303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0379" y="1416002"/>
            <a:ext cx="9292935" cy="8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762200" y="6163217"/>
            <a:ext cx="2482052" cy="252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1100"/>
              </a:lnSpc>
            </a:pPr>
            <a:r>
              <a:rPr lang="en-US" sz="1600" b="1" dirty="0">
                <a:solidFill>
                  <a:schemeClr val="bg1"/>
                </a:solidFill>
              </a:rPr>
              <a:t>Quazi M. Ahmed</a:t>
            </a:r>
            <a:endParaRPr lang="en-US" sz="1100" b="1" i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43" y="2187920"/>
            <a:ext cx="9265070" cy="2109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99B3E0-1784-BF2B-F3C5-411A47D2F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1" y="405213"/>
            <a:ext cx="1790927" cy="626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7961E8-4A3D-38C1-0411-0E885EF00D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246" y="4943776"/>
            <a:ext cx="1094626" cy="12219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492A11-20C1-D8A3-4EC7-DF2E4365DDBA}"/>
              </a:ext>
            </a:extLst>
          </p:cNvPr>
          <p:cNvSpPr txBox="1"/>
          <p:nvPr/>
        </p:nvSpPr>
        <p:spPr>
          <a:xfrm>
            <a:off x="9821836" y="6408381"/>
            <a:ext cx="2482052" cy="37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1100"/>
              </a:lnSpc>
            </a:pPr>
            <a:r>
              <a:rPr lang="en-US" sz="1100" b="1" dirty="0">
                <a:solidFill>
                  <a:schemeClr val="bg1"/>
                </a:solidFill>
              </a:rPr>
              <a:t>Founder &amp; President, BOLD</a:t>
            </a:r>
            <a:br>
              <a:rPr lang="en-US" sz="1100" b="1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bg1"/>
                </a:solidFill>
              </a:rPr>
              <a:t>Founder  &amp; CEO, FutureLeaders </a:t>
            </a:r>
            <a:endParaRPr lang="en-US" sz="9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0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8700612" y="3664164"/>
            <a:ext cx="3802133" cy="2317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423733" y="3648244"/>
            <a:ext cx="3802133" cy="2317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616485" y="3648244"/>
            <a:ext cx="34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2 : Execution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04291" y="3645972"/>
            <a:ext cx="3802133" cy="2317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667" y="554313"/>
            <a:ext cx="9699579" cy="232410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0700" y="794445"/>
            <a:ext cx="9388355" cy="1992047"/>
            <a:chOff x="167225" y="3514725"/>
            <a:chExt cx="7375199" cy="1992047"/>
          </a:xfrm>
        </p:grpSpPr>
        <p:grpSp>
          <p:nvGrpSpPr>
            <p:cNvPr id="21" name="Group 20"/>
            <p:cNvGrpSpPr/>
            <p:nvPr/>
          </p:nvGrpSpPr>
          <p:grpSpPr>
            <a:xfrm>
              <a:off x="167225" y="3514725"/>
              <a:ext cx="7375199" cy="1992047"/>
              <a:chOff x="167225" y="3514725"/>
              <a:chExt cx="7375199" cy="199204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60500" y="3641368"/>
                <a:ext cx="7281924" cy="1865404"/>
                <a:chOff x="388836" y="689618"/>
                <a:chExt cx="7281924" cy="1865404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390855" y="693596"/>
                  <a:ext cx="1371600" cy="4572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457200"/>
                  <a:r>
                    <a:rPr lang="en-US" sz="1200" b="1" dirty="0">
                      <a:solidFill>
                        <a:prstClr val="white"/>
                      </a:solidFill>
                    </a:rPr>
                    <a:t>Understand Stakeholders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340646" y="697943"/>
                  <a:ext cx="1371600" cy="461665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457200"/>
                  <a:r>
                    <a:rPr lang="en-US" sz="1200" b="1" dirty="0">
                      <a:solidFill>
                        <a:prstClr val="white"/>
                      </a:solidFill>
                    </a:rPr>
                    <a:t>Alignment</a:t>
                  </a:r>
                </a:p>
                <a:p>
                  <a:pPr algn="ctr" defTabSz="457200"/>
                  <a:endParaRPr lang="en-US" sz="12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53199" y="693592"/>
                  <a:ext cx="1371600" cy="461665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457200"/>
                  <a:r>
                    <a:rPr lang="en-US" sz="1200" b="1" dirty="0">
                      <a:solidFill>
                        <a:prstClr val="white"/>
                      </a:solidFill>
                    </a:rPr>
                    <a:t>Gap Analysis  using  Data &amp; AI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299160" y="692768"/>
                  <a:ext cx="1371600" cy="461665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457200"/>
                  <a:r>
                    <a:rPr lang="en-US" sz="1200" b="1" dirty="0">
                      <a:solidFill>
                        <a:prstClr val="white"/>
                      </a:solidFill>
                    </a:rPr>
                    <a:t>Company</a:t>
                  </a:r>
                </a:p>
                <a:p>
                  <a:pPr algn="ctr" defTabSz="457200"/>
                  <a:r>
                    <a:rPr lang="en-US" sz="1200" b="1" dirty="0">
                      <a:solidFill>
                        <a:prstClr val="white"/>
                      </a:solidFill>
                    </a:rPr>
                    <a:t>Growth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799684" y="697942"/>
                  <a:ext cx="1371600" cy="461665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457200"/>
                  <a:r>
                    <a:rPr lang="en-US" sz="1200" b="1" dirty="0">
                      <a:solidFill>
                        <a:prstClr val="white"/>
                      </a:solidFill>
                    </a:rPr>
                    <a:t>Priority</a:t>
                  </a:r>
                </a:p>
                <a:p>
                  <a:pPr algn="ctr" defTabSz="457200"/>
                  <a:r>
                    <a:rPr lang="en-US" sz="1200" b="1" dirty="0">
                      <a:solidFill>
                        <a:prstClr val="white"/>
                      </a:solidFill>
                    </a:rPr>
                    <a:t>Projects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88836" y="693592"/>
                  <a:ext cx="1371600" cy="1858777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847953" y="694919"/>
                  <a:ext cx="1371600" cy="1858777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333691" y="694918"/>
                  <a:ext cx="1371600" cy="1858777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796694" y="696245"/>
                  <a:ext cx="1371600" cy="1858777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6295784" y="689618"/>
                  <a:ext cx="1371600" cy="1858777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460971" y="1221599"/>
                  <a:ext cx="1225500" cy="1266402"/>
                  <a:chOff x="328620" y="1221599"/>
                  <a:chExt cx="1225500" cy="1266402"/>
                </a:xfrm>
              </p:grpSpPr>
              <p:cxnSp>
                <p:nvCxnSpPr>
                  <p:cNvPr id="46" name="Straight Connector 45"/>
                  <p:cNvCxnSpPr>
                    <a:stCxn id="49" idx="2"/>
                    <a:endCxn id="50" idx="0"/>
                  </p:cNvCxnSpPr>
                  <p:nvPr/>
                </p:nvCxnSpPr>
                <p:spPr>
                  <a:xfrm>
                    <a:off x="522044" y="1846409"/>
                    <a:ext cx="838651" cy="9278"/>
                  </a:xfrm>
                  <a:prstGeom prst="line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31862" y="1221599"/>
                    <a:ext cx="605838" cy="254109"/>
                  </a:xfrm>
                  <a:prstGeom prst="rect">
                    <a:avLst/>
                  </a:prstGeom>
                  <a:noFill/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lnSpc>
                        <a:spcPts val="600"/>
                      </a:lnSpc>
                    </a:pPr>
                    <a:r>
                      <a:rPr lang="en-US" sz="600" b="1" dirty="0"/>
                      <a:t>Stakeholder Expectations</a:t>
                    </a: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617287" y="2240689"/>
                    <a:ext cx="605838" cy="247312"/>
                  </a:xfrm>
                  <a:prstGeom prst="rect">
                    <a:avLst/>
                  </a:prstGeom>
                  <a:noFill/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lnSpc>
                        <a:spcPts val="600"/>
                      </a:lnSpc>
                    </a:pPr>
                    <a:r>
                      <a:rPr lang="en-US" sz="600" b="1" dirty="0"/>
                      <a:t>Employee Aspirations</a:t>
                    </a: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 rot="16200000">
                    <a:off x="107341" y="1749697"/>
                    <a:ext cx="635982" cy="193424"/>
                  </a:xfrm>
                  <a:prstGeom prst="rect">
                    <a:avLst/>
                  </a:prstGeom>
                  <a:noFill/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lnSpc>
                        <a:spcPts val="600"/>
                      </a:lnSpc>
                    </a:pPr>
                    <a:r>
                      <a:rPr lang="en-US" sz="600" b="1" dirty="0"/>
                      <a:t>Customer Requirement</a:t>
                    </a:r>
                    <a:endParaRPr lang="en-US" sz="800" b="1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 rot="16200000">
                    <a:off x="1139417" y="1758975"/>
                    <a:ext cx="635982" cy="193424"/>
                  </a:xfrm>
                  <a:prstGeom prst="rect">
                    <a:avLst/>
                  </a:prstGeom>
                  <a:noFill/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lnSpc>
                        <a:spcPts val="600"/>
                      </a:lnSpc>
                    </a:pPr>
                    <a:r>
                      <a:rPr lang="en-US" sz="600" b="1" dirty="0"/>
                      <a:t>Operation</a:t>
                    </a:r>
                  </a:p>
                  <a:p>
                    <a:pPr algn="ctr" defTabSz="457200">
                      <a:lnSpc>
                        <a:spcPts val="600"/>
                      </a:lnSpc>
                    </a:pPr>
                    <a:r>
                      <a:rPr lang="en-US" sz="600" b="1" dirty="0"/>
                      <a:t>Effective</a:t>
                    </a:r>
                  </a:p>
                </p:txBody>
              </p:sp>
              <p:cxnSp>
                <p:nvCxnSpPr>
                  <p:cNvPr id="51" name="Straight Connector 50"/>
                  <p:cNvCxnSpPr>
                    <a:stCxn id="54" idx="3"/>
                    <a:endCxn id="54" idx="3"/>
                  </p:cNvCxnSpPr>
                  <p:nvPr/>
                </p:nvCxnSpPr>
                <p:spPr>
                  <a:xfrm>
                    <a:off x="1264913" y="1792270"/>
                    <a:ext cx="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>
                    <a:stCxn id="47" idx="2"/>
                    <a:endCxn id="48" idx="0"/>
                  </p:cNvCxnSpPr>
                  <p:nvPr/>
                </p:nvCxnSpPr>
                <p:spPr>
                  <a:xfrm flipH="1">
                    <a:off x="920206" y="1475708"/>
                    <a:ext cx="14575" cy="764981"/>
                  </a:xfrm>
                  <a:prstGeom prst="line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Oval 52"/>
                  <p:cNvSpPr/>
                  <p:nvPr/>
                </p:nvSpPr>
                <p:spPr>
                  <a:xfrm>
                    <a:off x="683816" y="1605090"/>
                    <a:ext cx="486564" cy="374785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:endParaRPr lang="en-US" sz="8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68563" y="1692242"/>
                    <a:ext cx="59635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457200"/>
                    <a:r>
                      <a:rPr lang="en-US" sz="700" dirty="0">
                        <a:solidFill>
                          <a:prstClr val="white"/>
                        </a:solidFill>
                      </a:rPr>
                      <a:t>Company</a:t>
                    </a:r>
                  </a:p>
                </p:txBody>
              </p:sp>
            </p:grpSp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13C19637-E8D3-4A0D-BF89-A8754A4BD1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3123" t="19992" r="22493" b="17769"/>
                <a:stretch/>
              </p:blipFill>
              <p:spPr>
                <a:xfrm>
                  <a:off x="1989046" y="1276867"/>
                  <a:ext cx="1099122" cy="111910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0919" y="1258590"/>
                  <a:ext cx="1206297" cy="1166998"/>
                </a:xfrm>
                <a:prstGeom prst="rect">
                  <a:avLst/>
                </a:prstGeom>
              </p:spPr>
            </p:pic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7048"/>
                <a:stretch/>
              </p:blipFill>
              <p:spPr>
                <a:xfrm>
                  <a:off x="6404393" y="1279144"/>
                  <a:ext cx="1187197" cy="1141544"/>
                </a:xfrm>
                <a:prstGeom prst="rect">
                  <a:avLst/>
                </a:prstGeom>
              </p:spPr>
            </p:pic>
          </p:grpSp>
          <p:sp>
            <p:nvSpPr>
              <p:cNvPr id="27" name="Oval 26"/>
              <p:cNvSpPr/>
              <p:nvPr/>
            </p:nvSpPr>
            <p:spPr>
              <a:xfrm>
                <a:off x="167225" y="3514725"/>
                <a:ext cx="201032" cy="2473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1</a:t>
                </a:r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643600" y="3533775"/>
                <a:ext cx="201032" cy="2473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139025" y="3524250"/>
                <a:ext cx="201032" cy="2473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3</a:t>
                </a:r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615400" y="3543300"/>
                <a:ext cx="201032" cy="2473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4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082250" y="3543300"/>
                <a:ext cx="201032" cy="24737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5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>
              <a:off x="1649162" y="4369328"/>
              <a:ext cx="182088" cy="75929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096962" y="4350278"/>
              <a:ext cx="182088" cy="75929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4582862" y="4340753"/>
              <a:ext cx="182088" cy="75929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6049712" y="4331228"/>
              <a:ext cx="182088" cy="75929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6076" y="384884"/>
            <a:ext cx="9703170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white"/>
                </a:solidFill>
              </a:rPr>
              <a:t>5 Steps of </a:t>
            </a:r>
            <a:r>
              <a:rPr lang="en-US" b="1" dirty="0" err="1">
                <a:solidFill>
                  <a:prstClr val="white"/>
                </a:solidFill>
              </a:rPr>
              <a:t>Predixxa</a:t>
            </a:r>
            <a:r>
              <a:rPr lang="en-US" b="1" dirty="0">
                <a:solidFill>
                  <a:prstClr val="white"/>
                </a:solidFill>
              </a:rPr>
              <a:t> – Providing the Prioritized  Action Plan for Great Results &amp; Good Leaders </a:t>
            </a:r>
          </a:p>
        </p:txBody>
      </p:sp>
      <p:sp>
        <p:nvSpPr>
          <p:cNvPr id="9" name="Rectangle 78"/>
          <p:cNvSpPr>
            <a:spLocks noChangeArrowheads="1"/>
          </p:cNvSpPr>
          <p:nvPr/>
        </p:nvSpPr>
        <p:spPr bwMode="auto">
          <a:xfrm>
            <a:off x="5068644" y="1490775"/>
            <a:ext cx="711029" cy="263708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pPr algn="ctr" defTabSz="457200" eaLnBrk="0" hangingPunct="0">
              <a:defRPr/>
            </a:pPr>
            <a:r>
              <a:rPr lang="en-US" sz="700" b="1" dirty="0">
                <a:solidFill>
                  <a:schemeClr val="tx1"/>
                </a:solidFill>
                <a:latin typeface="Calibri Light" panose="020F0302020204030204"/>
                <a:cs typeface="Arial" pitchFamily="34" charset="0"/>
              </a:rPr>
              <a:t>Strategy</a:t>
            </a:r>
            <a:endParaRPr lang="en-US" sz="900" b="1" dirty="0">
              <a:solidFill>
                <a:schemeClr val="tx1"/>
              </a:solidFill>
              <a:latin typeface="Calibri Light" panose="020F0302020204030204"/>
              <a:cs typeface="Arial" pitchFamily="34" charset="0"/>
            </a:endParaRPr>
          </a:p>
        </p:txBody>
      </p:sp>
      <p:sp>
        <p:nvSpPr>
          <p:cNvPr id="10" name="Rectangle 79"/>
          <p:cNvSpPr>
            <a:spLocks noChangeArrowheads="1"/>
          </p:cNvSpPr>
          <p:nvPr/>
        </p:nvSpPr>
        <p:spPr bwMode="auto">
          <a:xfrm>
            <a:off x="5099268" y="2443994"/>
            <a:ext cx="711029" cy="265250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pPr algn="ctr" defTabSz="457200" eaLnBrk="0" hangingPunct="0">
              <a:defRPr/>
            </a:pPr>
            <a:r>
              <a:rPr lang="en-US" sz="700" b="1" dirty="0">
                <a:solidFill>
                  <a:schemeClr val="tx1"/>
                </a:solidFill>
                <a:latin typeface="Calibri Light" panose="020F0302020204030204"/>
                <a:cs typeface="Arial" pitchFamily="34" charset="0"/>
              </a:rPr>
              <a:t>People</a:t>
            </a:r>
          </a:p>
        </p:txBody>
      </p:sp>
      <p:sp>
        <p:nvSpPr>
          <p:cNvPr id="11" name="Rectangle 80"/>
          <p:cNvSpPr>
            <a:spLocks noChangeArrowheads="1"/>
          </p:cNvSpPr>
          <p:nvPr/>
        </p:nvSpPr>
        <p:spPr bwMode="auto">
          <a:xfrm rot="16200000">
            <a:off x="4552306" y="1931274"/>
            <a:ext cx="558562" cy="335691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pPr algn="ctr" defTabSz="457200" eaLnBrk="0" hangingPunct="0">
              <a:defRPr/>
            </a:pPr>
            <a:r>
              <a:rPr lang="en-US" sz="700" b="1" dirty="0">
                <a:solidFill>
                  <a:schemeClr val="tx1"/>
                </a:solidFill>
                <a:latin typeface="Calibri Light" panose="020F0302020204030204"/>
                <a:cs typeface="Arial" pitchFamily="34" charset="0"/>
              </a:rPr>
              <a:t>Processes</a:t>
            </a:r>
            <a:endParaRPr lang="en-US" sz="900" b="1" dirty="0">
              <a:solidFill>
                <a:schemeClr val="tx1"/>
              </a:solidFill>
              <a:latin typeface="Calibri Light" panose="020F0302020204030204"/>
              <a:cs typeface="Arial" pitchFamily="34" charset="0"/>
            </a:endParaRPr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 rot="16200000">
            <a:off x="5733949" y="1919243"/>
            <a:ext cx="558562" cy="335691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pPr algn="ctr" defTabSz="457200" eaLnBrk="0" hangingPunct="0">
              <a:defRPr/>
            </a:pPr>
            <a:r>
              <a:rPr lang="en-US" sz="700" b="1" dirty="0">
                <a:solidFill>
                  <a:schemeClr val="tx1"/>
                </a:solidFill>
                <a:latin typeface="Calibri Light" panose="020F0302020204030204"/>
                <a:cs typeface="Arial" pitchFamily="34" charset="0"/>
              </a:rPr>
              <a:t>Customers</a:t>
            </a:r>
          </a:p>
          <a:p>
            <a:pPr algn="ctr" defTabSz="457200" eaLnBrk="0" hangingPunct="0">
              <a:defRPr/>
            </a:pPr>
            <a:endParaRPr lang="en-US" sz="200" b="1" dirty="0">
              <a:solidFill>
                <a:schemeClr val="tx1"/>
              </a:solidFill>
              <a:latin typeface="Calibri Light" panose="020F0302020204030204"/>
              <a:cs typeface="Arial" pitchFamily="34" charset="0"/>
            </a:endParaRPr>
          </a:p>
        </p:txBody>
      </p:sp>
      <p:cxnSp>
        <p:nvCxnSpPr>
          <p:cNvPr id="13" name="Straight Arrow Connector 12"/>
          <p:cNvCxnSpPr>
            <a:stCxn id="11" idx="3"/>
            <a:endCxn id="9" idx="1"/>
          </p:cNvCxnSpPr>
          <p:nvPr/>
        </p:nvCxnSpPr>
        <p:spPr>
          <a:xfrm flipV="1">
            <a:off x="4831588" y="1622630"/>
            <a:ext cx="237058" cy="197209"/>
          </a:xfrm>
          <a:prstGeom prst="straightConnector1">
            <a:avLst/>
          </a:prstGeom>
          <a:ln w="3175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34385" y="2384825"/>
            <a:ext cx="264883" cy="191795"/>
          </a:xfrm>
          <a:prstGeom prst="straightConnector1">
            <a:avLst/>
          </a:prstGeom>
          <a:ln w="3175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2" idx="3"/>
          </p:cNvCxnSpPr>
          <p:nvPr/>
        </p:nvCxnSpPr>
        <p:spPr>
          <a:xfrm>
            <a:off x="5779674" y="1622629"/>
            <a:ext cx="233557" cy="185178"/>
          </a:xfrm>
          <a:prstGeom prst="straightConnector1">
            <a:avLst/>
          </a:prstGeom>
          <a:ln w="3175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2" idx="1"/>
          </p:cNvCxnSpPr>
          <p:nvPr/>
        </p:nvCxnSpPr>
        <p:spPr>
          <a:xfrm flipV="1">
            <a:off x="5810297" y="2366369"/>
            <a:ext cx="202933" cy="2102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>
            <a:off x="5424160" y="1754484"/>
            <a:ext cx="30624" cy="689511"/>
          </a:xfrm>
          <a:prstGeom prst="straightConnector1">
            <a:avLst/>
          </a:prstGeom>
          <a:ln w="3175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 flipV="1">
            <a:off x="4999432" y="2087089"/>
            <a:ext cx="845953" cy="12031"/>
          </a:xfrm>
          <a:prstGeom prst="straightConnector1">
            <a:avLst/>
          </a:prstGeom>
          <a:ln w="3175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78"/>
          <p:cNvSpPr>
            <a:spLocks noChangeArrowheads="1"/>
          </p:cNvSpPr>
          <p:nvPr/>
        </p:nvSpPr>
        <p:spPr bwMode="auto">
          <a:xfrm>
            <a:off x="5174939" y="1929222"/>
            <a:ext cx="540089" cy="12309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pPr algn="ctr" defTabSz="457200" eaLnBrk="0" hangingPunct="0">
              <a:defRPr/>
            </a:pPr>
            <a:r>
              <a:rPr lang="en-US" sz="700" b="1" dirty="0">
                <a:solidFill>
                  <a:prstClr val="white"/>
                </a:solidFill>
                <a:latin typeface="Calibri Light" panose="020F0302020204030204"/>
                <a:cs typeface="Arial" pitchFamily="34" charset="0"/>
              </a:rPr>
              <a:t>Leadership</a:t>
            </a:r>
            <a:endParaRPr lang="en-US" sz="900" b="1" dirty="0">
              <a:solidFill>
                <a:prstClr val="white"/>
              </a:solidFill>
              <a:latin typeface="Calibri Light" panose="020F0302020204030204"/>
              <a:cs typeface="Arial" pitchFamily="34" charset="0"/>
            </a:endParaRPr>
          </a:p>
        </p:txBody>
      </p:sp>
      <p:sp>
        <p:nvSpPr>
          <p:cNvPr id="20" name="Rectangle 78"/>
          <p:cNvSpPr>
            <a:spLocks noChangeArrowheads="1"/>
          </p:cNvSpPr>
          <p:nvPr/>
        </p:nvSpPr>
        <p:spPr bwMode="auto">
          <a:xfrm>
            <a:off x="5177831" y="2129390"/>
            <a:ext cx="540089" cy="12309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pPr algn="ctr" defTabSz="457200" eaLnBrk="0" hangingPunct="0">
              <a:defRPr/>
            </a:pPr>
            <a:r>
              <a:rPr lang="en-US" sz="700" b="1" dirty="0">
                <a:solidFill>
                  <a:prstClr val="white"/>
                </a:solidFill>
                <a:latin typeface="Calibri Light" panose="020F0302020204030204"/>
                <a:cs typeface="Arial" pitchFamily="34" charset="0"/>
              </a:rPr>
              <a:t>Culture</a:t>
            </a:r>
            <a:endParaRPr lang="en-US" sz="900" b="1" dirty="0">
              <a:solidFill>
                <a:prstClr val="white"/>
              </a:solidFill>
              <a:latin typeface="Calibri Light" panose="020F0302020204030204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04291" y="3626376"/>
            <a:ext cx="12284860" cy="235504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66641" y="3999779"/>
            <a:ext cx="1745996" cy="185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864056" y="3993152"/>
            <a:ext cx="1745996" cy="185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504292" y="3998452"/>
            <a:ext cx="1745996" cy="185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162620" y="3998453"/>
            <a:ext cx="1745996" cy="185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5218" y="3997126"/>
            <a:ext cx="1745996" cy="185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7788" y="3997130"/>
            <a:ext cx="1745996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dirty="0"/>
              <a:t>Understand Stakeholders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13146" y="4001477"/>
            <a:ext cx="1745996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dirty="0"/>
              <a:t>Alignment</a:t>
            </a:r>
          </a:p>
          <a:p>
            <a:pPr algn="ctr" defTabSz="457200"/>
            <a:endParaRPr lang="en-US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169298" y="3997126"/>
            <a:ext cx="1745996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dirty="0"/>
              <a:t>Gap Analysis  using  Data &amp; AI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868353" y="3996302"/>
            <a:ext cx="1745996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dirty="0"/>
              <a:t>Manager Report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70447" y="4001476"/>
            <a:ext cx="1745996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dirty="0"/>
              <a:t>Priority</a:t>
            </a:r>
          </a:p>
          <a:p>
            <a:pPr algn="ctr" defTabSz="457200"/>
            <a:r>
              <a:rPr lang="en-US" sz="1200" b="1" dirty="0"/>
              <a:t>Projects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97043" y="4525133"/>
            <a:ext cx="1560016" cy="1266402"/>
            <a:chOff x="328620" y="1221599"/>
            <a:chExt cx="1225500" cy="1266402"/>
          </a:xfrm>
        </p:grpSpPr>
        <p:cxnSp>
          <p:nvCxnSpPr>
            <p:cNvPr id="84" name="Straight Connector 83"/>
            <p:cNvCxnSpPr>
              <a:stCxn id="87" idx="2"/>
              <a:endCxn id="88" idx="0"/>
            </p:cNvCxnSpPr>
            <p:nvPr/>
          </p:nvCxnSpPr>
          <p:spPr>
            <a:xfrm>
              <a:off x="522044" y="1846409"/>
              <a:ext cx="838651" cy="927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31862" y="1221599"/>
              <a:ext cx="605838" cy="254109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ts val="600"/>
                </a:lnSpc>
              </a:pPr>
              <a:r>
                <a:rPr lang="en-US" sz="600" b="1" dirty="0"/>
                <a:t>Stakeholder Expectations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7287" y="2240689"/>
              <a:ext cx="605838" cy="247312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ts val="600"/>
                </a:lnSpc>
              </a:pPr>
              <a:r>
                <a:rPr lang="en-US" sz="600" b="1" dirty="0"/>
                <a:t>Employee Aspirations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 rot="16200000">
              <a:off x="107341" y="1749697"/>
              <a:ext cx="635982" cy="193424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ts val="600"/>
                </a:lnSpc>
              </a:pPr>
              <a:r>
                <a:rPr lang="en-US" sz="600" b="1" dirty="0"/>
                <a:t>Customer Requirement</a:t>
              </a:r>
              <a:endParaRPr lang="en-US" sz="8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1139417" y="1758975"/>
              <a:ext cx="635982" cy="193424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ts val="600"/>
                </a:lnSpc>
              </a:pPr>
              <a:r>
                <a:rPr lang="en-US" sz="600" b="1" dirty="0"/>
                <a:t>Operation</a:t>
              </a:r>
            </a:p>
            <a:p>
              <a:pPr algn="ctr" defTabSz="457200">
                <a:lnSpc>
                  <a:spcPts val="600"/>
                </a:lnSpc>
              </a:pPr>
              <a:r>
                <a:rPr lang="en-US" sz="600" b="1" dirty="0"/>
                <a:t>Effective</a:t>
              </a:r>
            </a:p>
          </p:txBody>
        </p:sp>
        <p:cxnSp>
          <p:nvCxnSpPr>
            <p:cNvPr id="89" name="Straight Connector 88"/>
            <p:cNvCxnSpPr>
              <a:stCxn id="92" idx="3"/>
              <a:endCxn id="92" idx="3"/>
            </p:cNvCxnSpPr>
            <p:nvPr/>
          </p:nvCxnSpPr>
          <p:spPr>
            <a:xfrm>
              <a:off x="1264913" y="179227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5" idx="2"/>
              <a:endCxn id="86" idx="0"/>
            </p:cNvCxnSpPr>
            <p:nvPr/>
          </p:nvCxnSpPr>
          <p:spPr>
            <a:xfrm flipH="1">
              <a:off x="920206" y="1475708"/>
              <a:ext cx="14575" cy="764981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683816" y="1605090"/>
              <a:ext cx="486564" cy="3747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8563" y="1692242"/>
              <a:ext cx="5963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700" dirty="0">
                  <a:solidFill>
                    <a:prstClr val="white"/>
                  </a:solidFill>
                </a:rPr>
                <a:t>Company</a:t>
              </a:r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13C19637-E8D3-4A0D-BF89-A8754A4BD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23" t="19992" r="22493" b="17769"/>
          <a:stretch/>
        </p:blipFill>
        <p:spPr>
          <a:xfrm>
            <a:off x="2342226" y="4580401"/>
            <a:ext cx="1399142" cy="1119106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774" y="4562124"/>
            <a:ext cx="1535571" cy="1166998"/>
          </a:xfrm>
          <a:prstGeom prst="rect">
            <a:avLst/>
          </a:prstGeom>
        </p:spPr>
      </p:pic>
      <p:sp>
        <p:nvSpPr>
          <p:cNvPr id="61" name="Right Arrow 60"/>
          <p:cNvSpPr/>
          <p:nvPr/>
        </p:nvSpPr>
        <p:spPr>
          <a:xfrm>
            <a:off x="4093352" y="4702062"/>
            <a:ext cx="231791" cy="75929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8340576" y="4663962"/>
            <a:ext cx="231791" cy="75929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4291" y="3225247"/>
            <a:ext cx="12298454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/>
              <a:t>3 Steps of </a:t>
            </a:r>
            <a:r>
              <a:rPr lang="en-US" b="1" dirty="0" err="1"/>
              <a:t>Predixxa</a:t>
            </a:r>
            <a:r>
              <a:rPr lang="en-US" b="1" dirty="0"/>
              <a:t> – Providing the Prioritized  Action Plan for Great Results &amp; Good Leaders </a:t>
            </a:r>
          </a:p>
        </p:txBody>
      </p:sp>
      <p:sp>
        <p:nvSpPr>
          <p:cNvPr id="94" name="Rectangle 78"/>
          <p:cNvSpPr>
            <a:spLocks noChangeArrowheads="1"/>
          </p:cNvSpPr>
          <p:nvPr/>
        </p:nvSpPr>
        <p:spPr bwMode="auto">
          <a:xfrm>
            <a:off x="5054809" y="4562839"/>
            <a:ext cx="711029" cy="263708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pPr algn="ctr" defTabSz="457200" eaLnBrk="0" hangingPunct="0">
              <a:defRPr/>
            </a:pPr>
            <a:r>
              <a:rPr lang="en-US" sz="700" b="1" dirty="0">
                <a:solidFill>
                  <a:schemeClr val="tx1"/>
                </a:solidFill>
                <a:latin typeface="Calibri Light" panose="020F0302020204030204"/>
                <a:cs typeface="Arial" pitchFamily="34" charset="0"/>
              </a:rPr>
              <a:t>Strategy</a:t>
            </a:r>
            <a:endParaRPr lang="en-US" sz="900" b="1" dirty="0">
              <a:solidFill>
                <a:schemeClr val="tx1"/>
              </a:solidFill>
              <a:latin typeface="Calibri Light" panose="020F0302020204030204"/>
              <a:cs typeface="Arial" pitchFamily="34" charset="0"/>
            </a:endParaRPr>
          </a:p>
        </p:txBody>
      </p:sp>
      <p:sp>
        <p:nvSpPr>
          <p:cNvPr id="95" name="Rectangle 79"/>
          <p:cNvSpPr>
            <a:spLocks noChangeArrowheads="1"/>
          </p:cNvSpPr>
          <p:nvPr/>
        </p:nvSpPr>
        <p:spPr bwMode="auto">
          <a:xfrm>
            <a:off x="5085433" y="5516058"/>
            <a:ext cx="711029" cy="265250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pPr algn="ctr" defTabSz="457200" eaLnBrk="0" hangingPunct="0">
              <a:defRPr/>
            </a:pPr>
            <a:r>
              <a:rPr lang="en-US" sz="700" b="1" dirty="0">
                <a:solidFill>
                  <a:schemeClr val="tx1"/>
                </a:solidFill>
                <a:latin typeface="Calibri Light" panose="020F0302020204030204"/>
                <a:cs typeface="Arial" pitchFamily="34" charset="0"/>
              </a:rPr>
              <a:t>People</a:t>
            </a:r>
          </a:p>
        </p:txBody>
      </p:sp>
      <p:sp>
        <p:nvSpPr>
          <p:cNvPr id="96" name="Rectangle 80"/>
          <p:cNvSpPr>
            <a:spLocks noChangeArrowheads="1"/>
          </p:cNvSpPr>
          <p:nvPr/>
        </p:nvSpPr>
        <p:spPr bwMode="auto">
          <a:xfrm rot="16200000">
            <a:off x="4538471" y="5003338"/>
            <a:ext cx="558562" cy="335691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pPr algn="ctr" defTabSz="457200" eaLnBrk="0" hangingPunct="0">
              <a:defRPr/>
            </a:pPr>
            <a:r>
              <a:rPr lang="en-US" sz="700" b="1" dirty="0">
                <a:solidFill>
                  <a:schemeClr val="tx1"/>
                </a:solidFill>
                <a:latin typeface="Calibri Light" panose="020F0302020204030204"/>
                <a:cs typeface="Arial" pitchFamily="34" charset="0"/>
              </a:rPr>
              <a:t>Processes</a:t>
            </a:r>
            <a:endParaRPr lang="en-US" sz="900" b="1" dirty="0">
              <a:solidFill>
                <a:schemeClr val="tx1"/>
              </a:solidFill>
              <a:latin typeface="Calibri Light" panose="020F0302020204030204"/>
              <a:cs typeface="Arial" pitchFamily="34" charset="0"/>
            </a:endParaRPr>
          </a:p>
        </p:txBody>
      </p:sp>
      <p:sp>
        <p:nvSpPr>
          <p:cNvPr id="97" name="Rectangle 81"/>
          <p:cNvSpPr>
            <a:spLocks noChangeArrowheads="1"/>
          </p:cNvSpPr>
          <p:nvPr/>
        </p:nvSpPr>
        <p:spPr bwMode="auto">
          <a:xfrm rot="16200000">
            <a:off x="5720114" y="4991307"/>
            <a:ext cx="558562" cy="335691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pPr algn="ctr" defTabSz="457200" eaLnBrk="0" hangingPunct="0">
              <a:defRPr/>
            </a:pPr>
            <a:r>
              <a:rPr lang="en-US" sz="700" b="1" dirty="0">
                <a:solidFill>
                  <a:schemeClr val="tx1"/>
                </a:solidFill>
                <a:latin typeface="Calibri Light" panose="020F0302020204030204"/>
                <a:cs typeface="Arial" pitchFamily="34" charset="0"/>
              </a:rPr>
              <a:t>Customers</a:t>
            </a:r>
          </a:p>
          <a:p>
            <a:pPr algn="ctr" defTabSz="457200" eaLnBrk="0" hangingPunct="0">
              <a:defRPr/>
            </a:pPr>
            <a:endParaRPr lang="en-US" sz="200" b="1" dirty="0">
              <a:solidFill>
                <a:schemeClr val="tx1"/>
              </a:solidFill>
              <a:latin typeface="Calibri Light" panose="020F0302020204030204"/>
              <a:cs typeface="Arial" pitchFamily="34" charset="0"/>
            </a:endParaRPr>
          </a:p>
        </p:txBody>
      </p:sp>
      <p:cxnSp>
        <p:nvCxnSpPr>
          <p:cNvPr id="98" name="Straight Arrow Connector 97"/>
          <p:cNvCxnSpPr>
            <a:stCxn id="96" idx="3"/>
            <a:endCxn id="94" idx="1"/>
          </p:cNvCxnSpPr>
          <p:nvPr/>
        </p:nvCxnSpPr>
        <p:spPr>
          <a:xfrm flipV="1">
            <a:off x="4817753" y="4694694"/>
            <a:ext cx="237058" cy="197209"/>
          </a:xfrm>
          <a:prstGeom prst="straightConnector1">
            <a:avLst/>
          </a:prstGeom>
          <a:ln w="3175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95" idx="1"/>
          </p:cNvCxnSpPr>
          <p:nvPr/>
        </p:nvCxnSpPr>
        <p:spPr>
          <a:xfrm>
            <a:off x="4820550" y="5456889"/>
            <a:ext cx="264883" cy="191795"/>
          </a:xfrm>
          <a:prstGeom prst="straightConnector1">
            <a:avLst/>
          </a:prstGeom>
          <a:ln w="3175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7" idx="3"/>
          </p:cNvCxnSpPr>
          <p:nvPr/>
        </p:nvCxnSpPr>
        <p:spPr>
          <a:xfrm>
            <a:off x="5765839" y="4694693"/>
            <a:ext cx="233557" cy="185178"/>
          </a:xfrm>
          <a:prstGeom prst="straightConnector1">
            <a:avLst/>
          </a:prstGeom>
          <a:ln w="3175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5" idx="3"/>
            <a:endCxn id="97" idx="1"/>
          </p:cNvCxnSpPr>
          <p:nvPr/>
        </p:nvCxnSpPr>
        <p:spPr>
          <a:xfrm flipV="1">
            <a:off x="5796462" y="5438433"/>
            <a:ext cx="202933" cy="2102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4" idx="2"/>
            <a:endCxn id="95" idx="0"/>
          </p:cNvCxnSpPr>
          <p:nvPr/>
        </p:nvCxnSpPr>
        <p:spPr>
          <a:xfrm>
            <a:off x="5410325" y="4826548"/>
            <a:ext cx="30624" cy="689511"/>
          </a:xfrm>
          <a:prstGeom prst="straightConnector1">
            <a:avLst/>
          </a:prstGeom>
          <a:ln w="3175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6" idx="2"/>
            <a:endCxn id="97" idx="0"/>
          </p:cNvCxnSpPr>
          <p:nvPr/>
        </p:nvCxnSpPr>
        <p:spPr>
          <a:xfrm flipV="1">
            <a:off x="4985597" y="5159153"/>
            <a:ext cx="845953" cy="12031"/>
          </a:xfrm>
          <a:prstGeom prst="straightConnector1">
            <a:avLst/>
          </a:prstGeom>
          <a:ln w="3175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78"/>
          <p:cNvSpPr>
            <a:spLocks noChangeArrowheads="1"/>
          </p:cNvSpPr>
          <p:nvPr/>
        </p:nvSpPr>
        <p:spPr bwMode="auto">
          <a:xfrm>
            <a:off x="5161104" y="5001286"/>
            <a:ext cx="540089" cy="12309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pPr algn="ctr" defTabSz="457200" eaLnBrk="0" hangingPunct="0">
              <a:defRPr/>
            </a:pPr>
            <a:r>
              <a:rPr lang="en-US" sz="700" b="1" dirty="0">
                <a:solidFill>
                  <a:prstClr val="white"/>
                </a:solidFill>
                <a:latin typeface="Calibri Light" panose="020F0302020204030204"/>
                <a:cs typeface="Arial" pitchFamily="34" charset="0"/>
              </a:rPr>
              <a:t>Leadership</a:t>
            </a:r>
            <a:endParaRPr lang="en-US" sz="900" b="1" dirty="0">
              <a:solidFill>
                <a:prstClr val="white"/>
              </a:solidFill>
              <a:latin typeface="Calibri Light" panose="020F0302020204030204"/>
              <a:cs typeface="Arial" pitchFamily="34" charset="0"/>
            </a:endParaRPr>
          </a:p>
        </p:txBody>
      </p:sp>
      <p:sp>
        <p:nvSpPr>
          <p:cNvPr id="105" name="Rectangle 78"/>
          <p:cNvSpPr>
            <a:spLocks noChangeArrowheads="1"/>
          </p:cNvSpPr>
          <p:nvPr/>
        </p:nvSpPr>
        <p:spPr bwMode="auto">
          <a:xfrm>
            <a:off x="5163996" y="5201454"/>
            <a:ext cx="540089" cy="12309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pPr algn="ctr" defTabSz="457200" eaLnBrk="0" hangingPunct="0">
              <a:defRPr/>
            </a:pPr>
            <a:r>
              <a:rPr lang="en-US" sz="700" b="1" dirty="0">
                <a:solidFill>
                  <a:prstClr val="white"/>
                </a:solidFill>
                <a:latin typeface="Calibri Light" panose="020F0302020204030204"/>
                <a:cs typeface="Arial" pitchFamily="34" charset="0"/>
              </a:rPr>
              <a:t>Culture</a:t>
            </a:r>
            <a:endParaRPr lang="en-US" sz="900" b="1" dirty="0">
              <a:solidFill>
                <a:prstClr val="white"/>
              </a:solidFill>
              <a:latin typeface="Calibri Light" panose="020F0302020204030204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97043" y="3645972"/>
            <a:ext cx="34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Phase 1 : Discovery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931464" y="3664164"/>
            <a:ext cx="34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Phase 3 : Continued Improvement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5"/>
          <a:srcRect b="6932"/>
          <a:stretch/>
        </p:blipFill>
        <p:spPr>
          <a:xfrm>
            <a:off x="10726443" y="4046243"/>
            <a:ext cx="1465557" cy="1363957"/>
          </a:xfrm>
          <a:prstGeom prst="ellipse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6"/>
          <a:srcRect l="5715" t="15556" r="22143" b="10000"/>
          <a:stretch/>
        </p:blipFill>
        <p:spPr>
          <a:xfrm>
            <a:off x="10725270" y="4893799"/>
            <a:ext cx="1466729" cy="95813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039" y="4413524"/>
            <a:ext cx="1295469" cy="1295469"/>
          </a:xfrm>
          <a:prstGeom prst="ellipse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4584416" y="3638714"/>
            <a:ext cx="34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Phase 2 : Execution</a:t>
            </a:r>
          </a:p>
        </p:txBody>
      </p:sp>
    </p:spTree>
    <p:extLst>
      <p:ext uri="{BB962C8B-B14F-4D97-AF65-F5344CB8AC3E}">
        <p14:creationId xmlns:p14="http://schemas.microsoft.com/office/powerpoint/2010/main" val="218376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329</Words>
  <Application>Microsoft Office PowerPoint</Application>
  <PresentationFormat>Widescreen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OTI</dc:creator>
  <cp:lastModifiedBy>quazi.ahmed1 quazi.ahmed1</cp:lastModifiedBy>
  <cp:revision>146</cp:revision>
  <cp:lastPrinted>2022-03-01T06:57:14Z</cp:lastPrinted>
  <dcterms:created xsi:type="dcterms:W3CDTF">2021-01-05T07:37:18Z</dcterms:created>
  <dcterms:modified xsi:type="dcterms:W3CDTF">2022-05-29T02:41:18Z</dcterms:modified>
</cp:coreProperties>
</file>