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6E37"/>
    <a:srgbClr val="CDE5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50" d="100"/>
          <a:sy n="50" d="100"/>
        </p:scale>
        <p:origin x="14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E52C-BBA4-47E6-97BC-1DB900296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B3209-2011-4CB3-B39A-9390CF824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8D43D-7B44-42E7-9993-145C521C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AA49-A8ED-4F81-A7E7-50ED65830EE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26A09-FF47-484E-85AA-A2BE10A3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0442F-BC6A-41A0-BB5E-FABF9886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3895-48CA-4866-898B-EA3E86FB8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5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4F03-5B65-4F84-B33F-935E8011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37CCE-E896-407E-9EAE-64948F484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FA295-D383-4864-83AF-DF64CAFD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AA49-A8ED-4F81-A7E7-50ED65830EE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CDE10-76ED-4CA5-B094-119B2A3F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69286-CE90-4E74-8CF9-80AC7485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3895-48CA-4866-898B-EA3E86FB8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8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C6859-F094-48E5-B81C-511CB06FA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11640-DA4F-4448-B673-97A112AC5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30DF0-AA7D-43FC-9CD8-8BF9D654C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AA49-A8ED-4F81-A7E7-50ED65830EE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B299A-D5E8-42B7-9544-0F197FC0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3E625-6862-438C-886B-CABF126F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3895-48CA-4866-898B-EA3E86FB8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7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99DF-326F-4D24-8D4C-9A0ACC6C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5B3D-3791-4E9D-9644-64A435004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2432A-508E-4399-A000-71657C864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AA49-A8ED-4F81-A7E7-50ED65830EE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1B1A2-2F49-495A-B610-41D68E795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70CD2-17F0-469B-8EA0-A53AF7E0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3895-48CA-4866-898B-EA3E86FB8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2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B7D0-1D0A-4877-AC7D-13213486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23A7D-233D-46E9-8D9D-B5E70D3FB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444AA-A5D1-4B00-A7A3-1E3B20A1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AA49-A8ED-4F81-A7E7-50ED65830EE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7B9AD-2CF1-42ED-9C54-5294FF531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501EF-FC95-4588-8542-6FD2911C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3895-48CA-4866-898B-EA3E86FB8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0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3D89-99A1-4796-B4E8-848434D3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E39F-D1CC-4958-B755-47C03CE6C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520B-6B3C-40AF-B4DE-7749B8B35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BCB8D-5CC9-4CF7-8719-211E5F05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AA49-A8ED-4F81-A7E7-50ED65830EE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F1C41-1A7D-40C6-86E2-75358B90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C0798-9BE1-41F7-AF7D-DE518EBE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3895-48CA-4866-898B-EA3E86FB8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8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35E5-A0BC-4119-9E99-F4FBAAD1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2A218-30FA-44F6-9D02-2695E6646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8E3DD-8644-43F4-AD2E-508F8B407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EB250-90CD-4835-91B1-3009AA2E9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8226D-BFB6-4A13-993B-7C5E17335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44AA2-5422-4BC9-A4CE-B3299119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AA49-A8ED-4F81-A7E7-50ED65830EE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484075-9CCE-4384-8B73-3D16CE09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C8928-6B5A-4133-B38F-E4949D01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3895-48CA-4866-898B-EA3E86FB8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4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8F82-C8EF-4271-9FC7-B7F9E2D39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57FE4-760F-4D38-9658-3B2611763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AA49-A8ED-4F81-A7E7-50ED65830EE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48D87-F167-437A-8873-169B1A3F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50DF8-E3B7-4929-B381-0A7930BE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3895-48CA-4866-898B-EA3E86FB8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4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B7E5C-FF8C-4599-8BAB-05219A808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AA49-A8ED-4F81-A7E7-50ED65830EE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17794-3395-47EE-9B39-6ADCE6D6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39368-73E1-4D00-9435-85230A40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3895-48CA-4866-898B-EA3E86FB8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0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48BB-F60A-44F1-97B8-FAE624C0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94789-6B13-4BD0-9DEA-3F1A3C232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036B9-52D8-4685-98B0-52888A362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ED628-7BCF-4BFB-AB07-F13EFA16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AA49-A8ED-4F81-A7E7-50ED65830EE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D8509-3F6D-4738-94F4-67E789A3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EB606-0314-4803-A43D-69EB1476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3895-48CA-4866-898B-EA3E86FB8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7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5954-2C28-4C52-83F6-BC988EE8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1D131-DA23-4FD6-8D96-CBDCACE5D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A6768-C726-470A-A77D-47C24A457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8DCAE-E558-43B3-81C1-71D83AFF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AA49-A8ED-4F81-A7E7-50ED65830EE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17EE6-70E6-422B-8BF5-D135EC0B2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81C56-324C-4F03-9020-EAF200B3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3895-48CA-4866-898B-EA3E86FB8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5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79645-C8B5-47BD-984F-8A09694F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748D0-3AFB-4A52-974E-680091608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9EC3A-8EC0-4FAF-8BCC-6388956A3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9AA49-A8ED-4F81-A7E7-50ED65830EE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7AD64-1E4A-4357-8BCF-7BAC35900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8C60E-DD6A-41EB-9D89-515D7D41E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03895-48CA-4866-898B-EA3E86FB8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93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19FF54-0A15-480E-A784-BDFA2B203D15}"/>
              </a:ext>
            </a:extLst>
          </p:cNvPr>
          <p:cNvSpPr txBox="1"/>
          <p:nvPr/>
        </p:nvSpPr>
        <p:spPr>
          <a:xfrm>
            <a:off x="0" y="-56385"/>
            <a:ext cx="12291026" cy="68846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88ABB29-5874-41D5-8871-2A5E05D92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8188" y="429307"/>
            <a:ext cx="2914650" cy="695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32D8B4-CC31-4E9F-BBD1-5AD188C21675}"/>
              </a:ext>
            </a:extLst>
          </p:cNvPr>
          <p:cNvSpPr txBox="1"/>
          <p:nvPr/>
        </p:nvSpPr>
        <p:spPr>
          <a:xfrm>
            <a:off x="5525866" y="1315445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Presents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C16597-CB87-48A9-988A-476635F85C42}"/>
              </a:ext>
            </a:extLst>
          </p:cNvPr>
          <p:cNvSpPr txBox="1"/>
          <p:nvPr/>
        </p:nvSpPr>
        <p:spPr>
          <a:xfrm>
            <a:off x="2833628" y="1683210"/>
            <a:ext cx="69509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MEET THE LEADERS: </a:t>
            </a:r>
            <a:br>
              <a:rPr lang="en-US" sz="4000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</a:br>
            <a:r>
              <a:rPr lang="en-US" sz="4200" dirty="0">
                <a:solidFill>
                  <a:schemeClr val="accent2">
                    <a:lumMod val="50000"/>
                  </a:schemeClr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Conversation with NRBs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AB2597-45F6-4138-A754-10998AA23E64}"/>
              </a:ext>
            </a:extLst>
          </p:cNvPr>
          <p:cNvGrpSpPr/>
          <p:nvPr/>
        </p:nvGrpSpPr>
        <p:grpSpPr>
          <a:xfrm>
            <a:off x="3903257" y="3197918"/>
            <a:ext cx="2572232" cy="461665"/>
            <a:chOff x="3699442" y="2801301"/>
            <a:chExt cx="1979032" cy="4616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278280-8895-400D-8253-47078A55E86C}"/>
                </a:ext>
              </a:extLst>
            </p:cNvPr>
            <p:cNvSpPr txBox="1"/>
            <p:nvPr/>
          </p:nvSpPr>
          <p:spPr>
            <a:xfrm>
              <a:off x="3948718" y="2801301"/>
              <a:ext cx="17297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Bebas Neue" panose="00000500000000000000" pitchFamily="2" charset="0"/>
                </a:rPr>
                <a:t>April 8, 2022</a:t>
              </a: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28AAC7C6-4E0E-418A-9942-77BF56E8F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99442" y="2887312"/>
              <a:ext cx="228600" cy="238125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E57E2EF-0B7C-49B3-9E79-07763FD3258B}"/>
              </a:ext>
            </a:extLst>
          </p:cNvPr>
          <p:cNvGrpSpPr/>
          <p:nvPr/>
        </p:nvGrpSpPr>
        <p:grpSpPr>
          <a:xfrm>
            <a:off x="6074622" y="3214101"/>
            <a:ext cx="2433584" cy="461665"/>
            <a:chOff x="6273935" y="2790980"/>
            <a:chExt cx="2433584" cy="46166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3D2275-A6D1-4CF1-860F-D610A4A6757A}"/>
                </a:ext>
              </a:extLst>
            </p:cNvPr>
            <p:cNvSpPr txBox="1"/>
            <p:nvPr/>
          </p:nvSpPr>
          <p:spPr>
            <a:xfrm>
              <a:off x="6541541" y="2790980"/>
              <a:ext cx="21659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Bebas Neue" panose="00000500000000000000" pitchFamily="2" charset="0"/>
                </a:rPr>
                <a:t>9:30 PM to 10.00 PM</a:t>
              </a: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0945344E-01D2-4617-A7ED-3DF85AA4E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73935" y="2842861"/>
              <a:ext cx="272156" cy="272156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5DC08B7-7EE3-4489-8A98-BFFDD32EC5CA}"/>
              </a:ext>
            </a:extLst>
          </p:cNvPr>
          <p:cNvGrpSpPr/>
          <p:nvPr/>
        </p:nvGrpSpPr>
        <p:grpSpPr>
          <a:xfrm>
            <a:off x="6341144" y="3983664"/>
            <a:ext cx="3857581" cy="1094514"/>
            <a:chOff x="5149772" y="3630955"/>
            <a:chExt cx="3949177" cy="109451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23CF9A7-4EEE-402E-8F37-B70A3F08A433}"/>
                </a:ext>
              </a:extLst>
            </p:cNvPr>
            <p:cNvSpPr/>
            <p:nvPr/>
          </p:nvSpPr>
          <p:spPr>
            <a:xfrm>
              <a:off x="5149772" y="3894472"/>
              <a:ext cx="3949177" cy="830997"/>
            </a:xfrm>
            <a:prstGeom prst="rect">
              <a:avLst/>
            </a:prstGeom>
            <a:solidFill>
              <a:srgbClr val="CDE5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B7EA0E9-AE69-4369-9F66-52BBBB446E19}"/>
                </a:ext>
              </a:extLst>
            </p:cNvPr>
            <p:cNvSpPr/>
            <p:nvPr/>
          </p:nvSpPr>
          <p:spPr>
            <a:xfrm>
              <a:off x="6993593" y="3630955"/>
              <a:ext cx="2093293" cy="302456"/>
            </a:xfrm>
            <a:custGeom>
              <a:avLst/>
              <a:gdLst>
                <a:gd name="connsiteX0" fmla="*/ 0 w 1983545"/>
                <a:gd name="connsiteY0" fmla="*/ 0 h 302456"/>
                <a:gd name="connsiteX1" fmla="*/ 14068 w 1983545"/>
                <a:gd name="connsiteY1" fmla="*/ 295422 h 302456"/>
                <a:gd name="connsiteX2" fmla="*/ 1983545 w 1983545"/>
                <a:gd name="connsiteY2" fmla="*/ 302456 h 302456"/>
                <a:gd name="connsiteX3" fmla="*/ 1659988 w 1983545"/>
                <a:gd name="connsiteY3" fmla="*/ 7034 h 302456"/>
                <a:gd name="connsiteX4" fmla="*/ 0 w 1983545"/>
                <a:gd name="connsiteY4" fmla="*/ 0 h 30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3545" h="302456">
                  <a:moveTo>
                    <a:pt x="0" y="0"/>
                  </a:moveTo>
                  <a:lnTo>
                    <a:pt x="14068" y="295422"/>
                  </a:lnTo>
                  <a:lnTo>
                    <a:pt x="1983545" y="302456"/>
                  </a:lnTo>
                  <a:lnTo>
                    <a:pt x="1659988" y="7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6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5725BF7-61E9-400E-8D50-14E3DB35BC62}"/>
              </a:ext>
            </a:extLst>
          </p:cNvPr>
          <p:cNvGrpSpPr/>
          <p:nvPr/>
        </p:nvGrpSpPr>
        <p:grpSpPr>
          <a:xfrm>
            <a:off x="1260764" y="3869139"/>
            <a:ext cx="3833694" cy="1196463"/>
            <a:chOff x="1229880" y="3549860"/>
            <a:chExt cx="4844741" cy="147846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72B3375-B4A7-4136-8DFC-A82466339407}"/>
                </a:ext>
              </a:extLst>
            </p:cNvPr>
            <p:cNvSpPr/>
            <p:nvPr/>
          </p:nvSpPr>
          <p:spPr>
            <a:xfrm>
              <a:off x="1229880" y="3967116"/>
              <a:ext cx="4844741" cy="1061212"/>
            </a:xfrm>
            <a:prstGeom prst="rect">
              <a:avLst/>
            </a:prstGeom>
            <a:solidFill>
              <a:srgbClr val="CDE5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8FE0673-0679-4019-9BC7-BA46B0CB6A70}"/>
                </a:ext>
              </a:extLst>
            </p:cNvPr>
            <p:cNvSpPr/>
            <p:nvPr/>
          </p:nvSpPr>
          <p:spPr>
            <a:xfrm flipH="1">
              <a:off x="2347901" y="3549860"/>
              <a:ext cx="2835152" cy="385371"/>
            </a:xfrm>
            <a:custGeom>
              <a:avLst/>
              <a:gdLst>
                <a:gd name="connsiteX0" fmla="*/ 0 w 1983545"/>
                <a:gd name="connsiteY0" fmla="*/ 0 h 302456"/>
                <a:gd name="connsiteX1" fmla="*/ 14068 w 1983545"/>
                <a:gd name="connsiteY1" fmla="*/ 295422 h 302456"/>
                <a:gd name="connsiteX2" fmla="*/ 1983545 w 1983545"/>
                <a:gd name="connsiteY2" fmla="*/ 302456 h 302456"/>
                <a:gd name="connsiteX3" fmla="*/ 1659988 w 1983545"/>
                <a:gd name="connsiteY3" fmla="*/ 7034 h 302456"/>
                <a:gd name="connsiteX4" fmla="*/ 0 w 1983545"/>
                <a:gd name="connsiteY4" fmla="*/ 0 h 30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3545" h="302456">
                  <a:moveTo>
                    <a:pt x="0" y="0"/>
                  </a:moveTo>
                  <a:lnTo>
                    <a:pt x="14068" y="295422"/>
                  </a:lnTo>
                  <a:lnTo>
                    <a:pt x="1983545" y="302456"/>
                  </a:lnTo>
                  <a:lnTo>
                    <a:pt x="1659988" y="7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6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BB79398-FE8B-4133-9392-3151ECC82B91}"/>
              </a:ext>
            </a:extLst>
          </p:cNvPr>
          <p:cNvSpPr txBox="1"/>
          <p:nvPr/>
        </p:nvSpPr>
        <p:spPr>
          <a:xfrm>
            <a:off x="1993274" y="3840269"/>
            <a:ext cx="231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Bebas Neue" panose="00000500000000000000" pitchFamily="2" charset="0"/>
              </a:rPr>
              <a:t> Guest SPEAKER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87C5E5-4569-4F25-83D6-3F131DE8417A}"/>
              </a:ext>
            </a:extLst>
          </p:cNvPr>
          <p:cNvSpPr txBox="1"/>
          <p:nvPr/>
        </p:nvSpPr>
        <p:spPr>
          <a:xfrm>
            <a:off x="8127426" y="3962127"/>
            <a:ext cx="16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bas Neue" panose="00000500000000000000" pitchFamily="2" charset="0"/>
              </a:rPr>
              <a:t>HOST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1A1D86-0C04-4247-9EB8-647C164BE14D}"/>
              </a:ext>
            </a:extLst>
          </p:cNvPr>
          <p:cNvGrpSpPr/>
          <p:nvPr/>
        </p:nvGrpSpPr>
        <p:grpSpPr>
          <a:xfrm>
            <a:off x="980056" y="4211705"/>
            <a:ext cx="3367587" cy="857773"/>
            <a:chOff x="2138933" y="4069659"/>
            <a:chExt cx="2195859" cy="85777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266965F-F5FC-4A57-B655-DA8470C215F1}"/>
                </a:ext>
              </a:extLst>
            </p:cNvPr>
            <p:cNvSpPr txBox="1"/>
            <p:nvPr/>
          </p:nvSpPr>
          <p:spPr>
            <a:xfrm>
              <a:off x="2966728" y="4069659"/>
              <a:ext cx="13601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416E37"/>
                  </a:solidFill>
                  <a:latin typeface="Poppins Black" panose="00000A00000000000000" pitchFamily="2" charset="0"/>
                  <a:cs typeface="Poppins Black" panose="00000A00000000000000" pitchFamily="2" charset="0"/>
                </a:rPr>
                <a:t>DR. EZAZ AHMED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88C3A22-C163-46D9-8FBC-13D4F0B94DC8}"/>
                </a:ext>
              </a:extLst>
            </p:cNvPr>
            <p:cNvSpPr txBox="1"/>
            <p:nvPr/>
          </p:nvSpPr>
          <p:spPr>
            <a:xfrm>
              <a:off x="2138933" y="4281101"/>
              <a:ext cx="21958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Dean, Business Entrepreneurship &amp; Technology, Columbia College, </a:t>
              </a:r>
            </a:p>
            <a:p>
              <a:pPr algn="r"/>
              <a:r>
                <a:rPr lang="en-US" sz="12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South Carolina, USA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2306E26-8AD9-4AA2-BAA3-FDB3AD55B034}"/>
              </a:ext>
            </a:extLst>
          </p:cNvPr>
          <p:cNvGrpSpPr/>
          <p:nvPr/>
        </p:nvGrpSpPr>
        <p:grpSpPr>
          <a:xfrm>
            <a:off x="8160750" y="4343975"/>
            <a:ext cx="1861587" cy="712666"/>
            <a:chOff x="1702356" y="4057359"/>
            <a:chExt cx="1737686" cy="71266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1AF1DD3-BE24-45C9-906E-99A10550FF75}"/>
                </a:ext>
              </a:extLst>
            </p:cNvPr>
            <p:cNvSpPr txBox="1"/>
            <p:nvPr/>
          </p:nvSpPr>
          <p:spPr>
            <a:xfrm>
              <a:off x="1702356" y="4057359"/>
              <a:ext cx="1736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416E37"/>
                  </a:solidFill>
                  <a:latin typeface="Poppins Black" panose="00000A00000000000000" pitchFamily="2" charset="0"/>
                  <a:cs typeface="Poppins Black" panose="00000A00000000000000" pitchFamily="2" charset="0"/>
                </a:rPr>
                <a:t>QUAZI M. AHMED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95440E1-A174-45BC-B8AA-6212495B6E9D}"/>
                </a:ext>
              </a:extLst>
            </p:cNvPr>
            <p:cNvSpPr txBox="1"/>
            <p:nvPr/>
          </p:nvSpPr>
          <p:spPr>
            <a:xfrm>
              <a:off x="1804273" y="4308360"/>
              <a:ext cx="16357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Founder &amp; President </a:t>
              </a:r>
            </a:p>
            <a:p>
              <a:r>
                <a:rPr lang="en-US" sz="12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BOLD</a:t>
              </a:r>
            </a:p>
          </p:txBody>
        </p:sp>
      </p:grpSp>
      <p:pic>
        <p:nvPicPr>
          <p:cNvPr id="47" name="Graphic 46">
            <a:extLst>
              <a:ext uri="{FF2B5EF4-FFF2-40B4-BE49-F238E27FC236}">
                <a16:creationId xmlns:a16="http://schemas.microsoft.com/office/drawing/2014/main" id="{F8636F08-92D9-4893-BE77-AA8D856EA8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5977829"/>
            <a:ext cx="12291026" cy="9318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DF8D94-FCAD-4A2E-B0B6-208FD25C810A}"/>
              </a:ext>
            </a:extLst>
          </p:cNvPr>
          <p:cNvSpPr txBox="1"/>
          <p:nvPr/>
        </p:nvSpPr>
        <p:spPr>
          <a:xfrm>
            <a:off x="1784038" y="6269782"/>
            <a:ext cx="3009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www.fb.com/WeAreBOLDfamily 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102F663-D413-4F8A-BAEC-9F06B6FB00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63937" y="6041784"/>
            <a:ext cx="1933575" cy="77152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4CF3D7B-FD55-46A1-84C1-463E09B741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93758" y="6053817"/>
            <a:ext cx="1651804" cy="6757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57E35F-F767-4DAD-949B-F4D9E75AA81F}"/>
              </a:ext>
            </a:extLst>
          </p:cNvPr>
          <p:cNvSpPr txBox="1"/>
          <p:nvPr/>
        </p:nvSpPr>
        <p:spPr>
          <a:xfrm>
            <a:off x="13614978" y="8700211"/>
            <a:ext cx="495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In collaboration with</a:t>
            </a:r>
          </a:p>
        </p:txBody>
      </p:sp>
      <p:pic>
        <p:nvPicPr>
          <p:cNvPr id="1028" name="Picture 4" descr="HOME - SLSD">
            <a:extLst>
              <a:ext uri="{FF2B5EF4-FFF2-40B4-BE49-F238E27FC236}">
                <a16:creationId xmlns:a16="http://schemas.microsoft.com/office/drawing/2014/main" id="{EF9B6812-37C9-4E74-8C23-B474D7C4B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997" y="6051490"/>
            <a:ext cx="1528146" cy="66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F062911-67FA-4B06-9072-CB3D4399F853}"/>
              </a:ext>
            </a:extLst>
          </p:cNvPr>
          <p:cNvSpPr txBox="1"/>
          <p:nvPr/>
        </p:nvSpPr>
        <p:spPr>
          <a:xfrm>
            <a:off x="4758444" y="6253511"/>
            <a:ext cx="1124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Partners: 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767D1CBB-C3D4-4278-A69A-E07B460AC875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68" b="30418"/>
          <a:stretch/>
        </p:blipFill>
        <p:spPr>
          <a:xfrm>
            <a:off x="9159586" y="6058514"/>
            <a:ext cx="1484651" cy="6712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CFAD6C-92D2-4F10-AC15-672C70FE62B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054" y="3675766"/>
            <a:ext cx="1790700" cy="180498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BA15BF6-4FC1-47E5-B57D-6CBB55F86E43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1"/>
          <a:stretch/>
        </p:blipFill>
        <p:spPr>
          <a:xfrm>
            <a:off x="10672331" y="6060272"/>
            <a:ext cx="1405369" cy="69053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544F6BE-480B-4505-9B15-73E57CDE77FC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10"/>
          <a:stretch/>
        </p:blipFill>
        <p:spPr>
          <a:xfrm>
            <a:off x="6162031" y="3672695"/>
            <a:ext cx="1964430" cy="181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4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60B990-9C12-459D-9408-E2AC9C2775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10"/>
          <a:stretch/>
        </p:blipFill>
        <p:spPr>
          <a:xfrm>
            <a:off x="4194093" y="1690256"/>
            <a:ext cx="3789819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8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65E94B-7CAB-4FB8-AADE-F491988166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521" r="9532"/>
          <a:stretch/>
        </p:blipFill>
        <p:spPr>
          <a:xfrm>
            <a:off x="3295885" y="1094509"/>
            <a:ext cx="3617533" cy="364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44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2273</TotalTime>
  <Words>60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Bebas Neue</vt:lpstr>
      <vt:lpstr>Calibri</vt:lpstr>
      <vt:lpstr>Calibri Light</vt:lpstr>
      <vt:lpstr>Poppins Black</vt:lpstr>
      <vt:lpstr>Poppins ExtraBold</vt:lpstr>
      <vt:lpstr>Poppins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Tanvir</dc:creator>
  <cp:lastModifiedBy>quazi.ahmed1 quazi.ahmed1</cp:lastModifiedBy>
  <cp:revision>41</cp:revision>
  <dcterms:created xsi:type="dcterms:W3CDTF">2021-07-02T18:57:36Z</dcterms:created>
  <dcterms:modified xsi:type="dcterms:W3CDTF">2022-04-05T13:47:38Z</dcterms:modified>
</cp:coreProperties>
</file>