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5"/>
    <p:restoredTop sz="94665"/>
  </p:normalViewPr>
  <p:slideViewPr>
    <p:cSldViewPr>
      <p:cViewPr varScale="1">
        <p:scale>
          <a:sx n="89" d="100"/>
          <a:sy n="89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Time in Month  Residual Plot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>
              <a:noFill/>
            </a:ln>
          </c:spPr>
          <c:xVal>
            <c:numRef>
              <c:f>'DET 500 GM'!$C$4:$C$13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'DET 500 GM'!$K$29:$K$38</c:f>
              <c:numCache>
                <c:formatCode>General</c:formatCode>
                <c:ptCount val="10"/>
                <c:pt idx="0">
                  <c:v>4424.6790108669084</c:v>
                </c:pt>
                <c:pt idx="1">
                  <c:v>-2166.4140762959723</c:v>
                </c:pt>
                <c:pt idx="2">
                  <c:v>-957.50716345885303</c:v>
                </c:pt>
                <c:pt idx="3">
                  <c:v>4201.4650880268309</c:v>
                </c:pt>
                <c:pt idx="4">
                  <c:v>-12018.122181194602</c:v>
                </c:pt>
                <c:pt idx="5">
                  <c:v>12018.122181194602</c:v>
                </c:pt>
                <c:pt idx="6">
                  <c:v>-15614.805308401352</c:v>
                </c:pt>
                <c:pt idx="7">
                  <c:v>10112.582449262205</c:v>
                </c:pt>
                <c:pt idx="8">
                  <c:v>-2359.6656635105464</c:v>
                </c:pt>
                <c:pt idx="9">
                  <c:v>2359.6656635105173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AEA-45B1-BAC6-4E31603CB9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3527040"/>
        <c:axId val="151528192"/>
      </c:scatterChart>
      <c:valAx>
        <c:axId val="1335270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in Month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51528192"/>
        <c:crosses val="autoZero"/>
        <c:crossBetween val="midCat"/>
      </c:valAx>
      <c:valAx>
        <c:axId val="15152819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Residuals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33527040"/>
        <c:crosses val="autoZero"/>
        <c:crossBetween val="midCat"/>
      </c:valAx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DLP Price  Residual Plot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>
              <a:noFill/>
            </a:ln>
          </c:spPr>
          <c:xVal>
            <c:numRef>
              <c:f>'DET 500 GM'!$D$4:$D$13</c:f>
              <c:numCache>
                <c:formatCode>General</c:formatCode>
                <c:ptCount val="10"/>
                <c:pt idx="0">
                  <c:v>57</c:v>
                </c:pt>
                <c:pt idx="1">
                  <c:v>57</c:v>
                </c:pt>
                <c:pt idx="2">
                  <c:v>57</c:v>
                </c:pt>
                <c:pt idx="3" formatCode="0.00">
                  <c:v>58.687100255427808</c:v>
                </c:pt>
                <c:pt idx="4">
                  <c:v>58.971265388496469</c:v>
                </c:pt>
                <c:pt idx="5">
                  <c:v>59.047619014891175</c:v>
                </c:pt>
                <c:pt idx="6">
                  <c:v>58.987647492625378</c:v>
                </c:pt>
                <c:pt idx="7">
                  <c:v>59.047618341570569</c:v>
                </c:pt>
                <c:pt idx="8">
                  <c:v>59.64749512987013</c:v>
                </c:pt>
                <c:pt idx="9">
                  <c:v>60.632422493561009</c:v>
                </c:pt>
              </c:numCache>
            </c:numRef>
          </c:xVal>
          <c:yVal>
            <c:numRef>
              <c:f>'DET 500 GM'!$K$29:$K$38</c:f>
              <c:numCache>
                <c:formatCode>General</c:formatCode>
                <c:ptCount val="10"/>
                <c:pt idx="0">
                  <c:v>4424.6790108669084</c:v>
                </c:pt>
                <c:pt idx="1">
                  <c:v>-2166.4140762959723</c:v>
                </c:pt>
                <c:pt idx="2">
                  <c:v>-957.50716345885303</c:v>
                </c:pt>
                <c:pt idx="3">
                  <c:v>4201.4650880268309</c:v>
                </c:pt>
                <c:pt idx="4">
                  <c:v>-12018.122181194602</c:v>
                </c:pt>
                <c:pt idx="5">
                  <c:v>12018.122181194602</c:v>
                </c:pt>
                <c:pt idx="6">
                  <c:v>-15614.805308401352</c:v>
                </c:pt>
                <c:pt idx="7">
                  <c:v>10112.582449262205</c:v>
                </c:pt>
                <c:pt idx="8">
                  <c:v>-2359.6656635105464</c:v>
                </c:pt>
                <c:pt idx="9">
                  <c:v>2359.6656635105173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9A8-4B39-B619-DF86203AB2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6345344"/>
        <c:axId val="282839296"/>
      </c:scatterChart>
      <c:valAx>
        <c:axId val="1863453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DLP Price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82839296"/>
        <c:crosses val="autoZero"/>
        <c:crossBetween val="midCat"/>
      </c:valAx>
      <c:valAx>
        <c:axId val="28283929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Residuals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86345344"/>
        <c:crosses val="autoZero"/>
        <c:crossBetween val="midCat"/>
      </c:valAx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MRP Price  Residual Plot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>
              <a:noFill/>
            </a:ln>
          </c:spPr>
          <c:xVal>
            <c:numRef>
              <c:f>'DET 500 GM'!$E$4:$E$13</c:f>
              <c:numCache>
                <c:formatCode>General</c:formatCode>
                <c:ptCount val="10"/>
                <c:pt idx="0">
                  <c:v>70</c:v>
                </c:pt>
                <c:pt idx="1">
                  <c:v>70</c:v>
                </c:pt>
                <c:pt idx="2">
                  <c:v>70</c:v>
                </c:pt>
                <c:pt idx="3">
                  <c:v>70</c:v>
                </c:pt>
                <c:pt idx="4">
                  <c:v>70</c:v>
                </c:pt>
                <c:pt idx="5">
                  <c:v>70</c:v>
                </c:pt>
                <c:pt idx="6">
                  <c:v>70</c:v>
                </c:pt>
                <c:pt idx="7">
                  <c:v>70</c:v>
                </c:pt>
                <c:pt idx="8">
                  <c:v>75</c:v>
                </c:pt>
                <c:pt idx="9">
                  <c:v>75</c:v>
                </c:pt>
              </c:numCache>
            </c:numRef>
          </c:xVal>
          <c:yVal>
            <c:numRef>
              <c:f>'DET 500 GM'!$K$29:$K$38</c:f>
              <c:numCache>
                <c:formatCode>General</c:formatCode>
                <c:ptCount val="10"/>
                <c:pt idx="0">
                  <c:v>4424.6790108669084</c:v>
                </c:pt>
                <c:pt idx="1">
                  <c:v>-2166.4140762959723</c:v>
                </c:pt>
                <c:pt idx="2">
                  <c:v>-957.50716345885303</c:v>
                </c:pt>
                <c:pt idx="3">
                  <c:v>4201.4650880268309</c:v>
                </c:pt>
                <c:pt idx="4">
                  <c:v>-12018.122181194602</c:v>
                </c:pt>
                <c:pt idx="5">
                  <c:v>12018.122181194602</c:v>
                </c:pt>
                <c:pt idx="6">
                  <c:v>-15614.805308401352</c:v>
                </c:pt>
                <c:pt idx="7">
                  <c:v>10112.582449262205</c:v>
                </c:pt>
                <c:pt idx="8">
                  <c:v>-2359.6656635105464</c:v>
                </c:pt>
                <c:pt idx="9">
                  <c:v>2359.6656635105173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65E-407B-BD2B-6194010D4F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2431616"/>
        <c:axId val="322492672"/>
      </c:scatterChart>
      <c:valAx>
        <c:axId val="3224316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MRP Price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22492672"/>
        <c:crosses val="autoZero"/>
        <c:crossBetween val="midCat"/>
      </c:valAx>
      <c:valAx>
        <c:axId val="32249267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Residuals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22431616"/>
        <c:crosses val="autoZero"/>
        <c:crossBetween val="midCat"/>
      </c:valAx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Time in Month Line Fit  Plot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PRIMARY SALE in NOS</c:v>
          </c:tx>
          <c:spPr>
            <a:ln w="19050">
              <a:noFill/>
            </a:ln>
          </c:spPr>
          <c:xVal>
            <c:numRef>
              <c:f>'DET 500 GM'!$C$4:$C$13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'DET 500 GM'!$B$4:$B$13</c:f>
              <c:numCache>
                <c:formatCode>General</c:formatCode>
                <c:ptCount val="10"/>
                <c:pt idx="0">
                  <c:v>14160</c:v>
                </c:pt>
                <c:pt idx="1">
                  <c:v>11880</c:v>
                </c:pt>
                <c:pt idx="2">
                  <c:v>17400</c:v>
                </c:pt>
                <c:pt idx="3">
                  <c:v>15660</c:v>
                </c:pt>
                <c:pt idx="4">
                  <c:v>59460</c:v>
                </c:pt>
                <c:pt idx="5">
                  <c:v>87300</c:v>
                </c:pt>
                <c:pt idx="6">
                  <c:v>6780</c:v>
                </c:pt>
                <c:pt idx="7">
                  <c:v>36420</c:v>
                </c:pt>
                <c:pt idx="8">
                  <c:v>18480</c:v>
                </c:pt>
                <c:pt idx="9">
                  <c:v>20966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29F-4367-82F7-9002A6B7373D}"/>
            </c:ext>
          </c:extLst>
        </c:ser>
        <c:ser>
          <c:idx val="1"/>
          <c:order val="1"/>
          <c:tx>
            <c:v>Predicted PRIMARY SALE in NOS</c:v>
          </c:tx>
          <c:spPr>
            <a:ln w="19050">
              <a:noFill/>
            </a:ln>
          </c:spPr>
          <c:xVal>
            <c:numRef>
              <c:f>'DET 500 GM'!$C$4:$C$13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'DET 500 GM'!$J$29:$J$38</c:f>
              <c:numCache>
                <c:formatCode>General</c:formatCode>
                <c:ptCount val="10"/>
                <c:pt idx="0">
                  <c:v>9735.3209891330916</c:v>
                </c:pt>
                <c:pt idx="1">
                  <c:v>14046.414076295972</c:v>
                </c:pt>
                <c:pt idx="2">
                  <c:v>18357.507163458853</c:v>
                </c:pt>
                <c:pt idx="3">
                  <c:v>11458.534911973169</c:v>
                </c:pt>
                <c:pt idx="4">
                  <c:v>71478.122181194602</c:v>
                </c:pt>
                <c:pt idx="5">
                  <c:v>75281.877818805398</c:v>
                </c:pt>
                <c:pt idx="6">
                  <c:v>22394.805308401352</c:v>
                </c:pt>
                <c:pt idx="7">
                  <c:v>26307.417550737795</c:v>
                </c:pt>
                <c:pt idx="8">
                  <c:v>20839.665663510546</c:v>
                </c:pt>
                <c:pt idx="9">
                  <c:v>18606.334336489483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29F-4367-82F7-9002A6B737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9765248"/>
        <c:axId val="329767168"/>
      </c:scatterChart>
      <c:valAx>
        <c:axId val="3297652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in Month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29767168"/>
        <c:crosses val="autoZero"/>
        <c:crossBetween val="midCat"/>
      </c:valAx>
      <c:valAx>
        <c:axId val="32976716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PRIMARY SALE in NOS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29765248"/>
        <c:crosses val="autoZero"/>
        <c:crossBetween val="midCat"/>
      </c:valAx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D85952A-6F78-451F-ABA2-FF5215EFBD20}" type="datetimeFigureOut">
              <a:rPr lang="en-US" smtClean="0"/>
              <a:t>7/29/24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E783DA8-17BD-4F4D-A0EB-D896701A9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952A-6F78-451F-ABA2-FF5215EFBD20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3DA8-17BD-4F4D-A0EB-D896701A9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952A-6F78-451F-ABA2-FF5215EFBD20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3DA8-17BD-4F4D-A0EB-D896701A9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952A-6F78-451F-ABA2-FF5215EFBD20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3DA8-17BD-4F4D-A0EB-D896701A9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952A-6F78-451F-ABA2-FF5215EFBD20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3DA8-17BD-4F4D-A0EB-D896701A9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952A-6F78-451F-ABA2-FF5215EFBD20}" type="datetimeFigureOut">
              <a:rPr lang="en-US" smtClean="0"/>
              <a:t>7/29/24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3DA8-17BD-4F4D-A0EB-D896701A9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85952A-6F78-451F-ABA2-FF5215EFBD20}" type="datetimeFigureOut">
              <a:rPr lang="en-US" smtClean="0"/>
              <a:t>7/29/24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783DA8-17BD-4F4D-A0EB-D896701A9443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D85952A-6F78-451F-ABA2-FF5215EFBD20}" type="datetimeFigureOut">
              <a:rPr lang="en-US" smtClean="0"/>
              <a:t>7/29/24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E783DA8-17BD-4F4D-A0EB-D896701A9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952A-6F78-451F-ABA2-FF5215EFBD20}" type="datetimeFigureOut">
              <a:rPr lang="en-US" smtClean="0"/>
              <a:t>7/29/24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3DA8-17BD-4F4D-A0EB-D896701A9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952A-6F78-451F-ABA2-FF5215EFBD20}" type="datetimeFigureOut">
              <a:rPr lang="en-US" smtClean="0"/>
              <a:t>7/29/24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3DA8-17BD-4F4D-A0EB-D896701A9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952A-6F78-451F-ABA2-FF5215EFBD20}" type="datetimeFigureOut">
              <a:rPr lang="en-US" smtClean="0"/>
              <a:t>7/29/24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3DA8-17BD-4F4D-A0EB-D896701A94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D85952A-6F78-451F-ABA2-FF5215EFBD20}" type="datetimeFigureOut">
              <a:rPr lang="en-US" smtClean="0"/>
              <a:t>7/29/24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E783DA8-17BD-4F4D-A0EB-D896701A94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Regression </a:t>
            </a:r>
            <a:r>
              <a:rPr lang="en-US" dirty="0"/>
              <a:t>Analysis for Demand Forecasting of A SKU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: Md. </a:t>
            </a:r>
            <a:r>
              <a:rPr lang="en-US" dirty="0" err="1"/>
              <a:t>Tanvir</a:t>
            </a:r>
            <a:r>
              <a:rPr lang="en-US" dirty="0"/>
              <a:t> </a:t>
            </a:r>
            <a:r>
              <a:rPr lang="en-US" dirty="0" err="1"/>
              <a:t>Hasan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9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691" y="762000"/>
            <a:ext cx="8229600" cy="1066800"/>
          </a:xfrm>
        </p:spPr>
        <p:txBody>
          <a:bodyPr/>
          <a:lstStyle/>
          <a:p>
            <a:r>
              <a:rPr lang="en-US" dirty="0"/>
              <a:t>Current Scenario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348202"/>
              </p:ext>
            </p:extLst>
          </p:nvPr>
        </p:nvGraphicFramePr>
        <p:xfrm>
          <a:off x="990599" y="2514600"/>
          <a:ext cx="7315200" cy="3047998"/>
        </p:xfrm>
        <a:graphic>
          <a:graphicData uri="http://schemas.openxmlformats.org/drawingml/2006/table">
            <a:tbl>
              <a:tblPr/>
              <a:tblGrid>
                <a:gridCol w="754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0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47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4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46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PRIMARY SALE in NOS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 in 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DLP 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MRP 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 Offer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NOV'21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14160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DEC'21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JAN'22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FEB'22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15660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58.69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MAR'22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59460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58.97126539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APR'22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59.04761901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MAY'22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58.98764749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6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JUNE'22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36420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59.04761834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JULY'22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18480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59.64749513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2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AUG'22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20966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60.63242249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8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1066800"/>
          </a:xfrm>
        </p:spPr>
        <p:txBody>
          <a:bodyPr/>
          <a:lstStyle/>
          <a:p>
            <a:r>
              <a:rPr lang="en-US" dirty="0"/>
              <a:t>Regression Analysis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3123142"/>
              </p:ext>
            </p:extLst>
          </p:nvPr>
        </p:nvGraphicFramePr>
        <p:xfrm>
          <a:off x="457200" y="2438400"/>
          <a:ext cx="3136900" cy="1489075"/>
        </p:xfrm>
        <a:graphic>
          <a:graphicData uri="http://schemas.openxmlformats.org/drawingml/2006/table">
            <a:tbl>
              <a:tblPr/>
              <a:tblGrid>
                <a:gridCol w="1283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3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SUMMARY 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1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Regression Statistics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Multiple 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0.93955361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 Square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0.882760987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Adjusted R Square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0.788969776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Standard Error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11738.25624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Observations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947169"/>
              </p:ext>
            </p:extLst>
          </p:nvPr>
        </p:nvGraphicFramePr>
        <p:xfrm>
          <a:off x="381000" y="4191000"/>
          <a:ext cx="8229599" cy="2332571"/>
        </p:xfrm>
        <a:graphic>
          <a:graphicData uri="http://schemas.openxmlformats.org/drawingml/2006/table">
            <a:tbl>
              <a:tblPr/>
              <a:tblGrid>
                <a:gridCol w="1253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3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5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03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5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ANOVA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0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Significance 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Regression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5187381055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1.3E+09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9.41198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0.015092672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Residual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688933297.4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1.38E+08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5876314352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91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2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Coefficients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Standard Error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 Stat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Lower 95%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Upper 95%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Lower 95.0%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Upper 95.0%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Intercept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465265.8976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566880.0661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0.820748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0.449136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-991945.7034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1922477.5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-991945.703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1922477.499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 in Month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4311.093087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4021.868425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1.071913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0.332748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-6027.448832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14649.635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-6027.44883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14649.63501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9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DLP Price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-6644.575687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10345.39057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-0.64227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0.548981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-33238.24876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19949.0974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-33238.2488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19949.09738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9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MRP Price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-1158.58365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2850.96758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-0.40638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0.701271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-8487.229125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6170.06182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-8487.22912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6170.061824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5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Cp Offer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57596.65092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11663.642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4.938136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0.004329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27614.30466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87578.9972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27614.3047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87578.99717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98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894545"/>
              </p:ext>
            </p:extLst>
          </p:nvPr>
        </p:nvGraphicFramePr>
        <p:xfrm>
          <a:off x="533400" y="2438400"/>
          <a:ext cx="3962400" cy="2399665"/>
        </p:xfrm>
        <a:graphic>
          <a:graphicData uri="http://schemas.openxmlformats.org/drawingml/2006/table">
            <a:tbl>
              <a:tblPr/>
              <a:tblGrid>
                <a:gridCol w="1283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RESIDUAL OUTPUT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Observation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Predicted PRIMARY SALE in NOS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Residuals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9735.320989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4424.679011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14046.41408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-2166.41408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18357.50716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-957.507163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11458.53491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4201.465088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71478.12218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-12018.1222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75281.87782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12018.12218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22394.80531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-15614.8053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26307.41755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10112.58245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20839.66566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-2359.66566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18606.33434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2359.665664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95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B7AACD-394D-9006-343D-A08EEF527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648612"/>
              </p:ext>
            </p:extLst>
          </p:nvPr>
        </p:nvGraphicFramePr>
        <p:xfrm>
          <a:off x="381000" y="2362200"/>
          <a:ext cx="32004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10C5F85-320E-3BC5-E55A-3024569047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1997742"/>
              </p:ext>
            </p:extLst>
          </p:nvPr>
        </p:nvGraphicFramePr>
        <p:xfrm>
          <a:off x="4343400" y="2438400"/>
          <a:ext cx="3657600" cy="1840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0D9D52A-9CCA-682C-F7B9-7F0C575ED2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0039975"/>
              </p:ext>
            </p:extLst>
          </p:nvPr>
        </p:nvGraphicFramePr>
        <p:xfrm>
          <a:off x="457200" y="4648200"/>
          <a:ext cx="3657600" cy="1838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8766741-123F-FCFC-2647-EF971F4F26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128281"/>
              </p:ext>
            </p:extLst>
          </p:nvPr>
        </p:nvGraphicFramePr>
        <p:xfrm>
          <a:off x="4648200" y="4572000"/>
          <a:ext cx="3657600" cy="1836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061953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Forecasted Volume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17141"/>
              </p:ext>
            </p:extLst>
          </p:nvPr>
        </p:nvGraphicFramePr>
        <p:xfrm>
          <a:off x="1752600" y="2514600"/>
          <a:ext cx="5181600" cy="2971803"/>
        </p:xfrm>
        <a:graphic>
          <a:graphicData uri="http://schemas.openxmlformats.org/drawingml/2006/table">
            <a:tbl>
              <a:tblPr/>
              <a:tblGrid>
                <a:gridCol w="94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8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FORECAST IN NOS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FORECAST IN MT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3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SEP'22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22917.42742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3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OCT'22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27228.52051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3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NOV'22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31539.6136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3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DEC'22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35850.70669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3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JAN'22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40161.79977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3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FEB'22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44472.89286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3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MAR'22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48783.98595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APR'22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53095.07903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3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MAY'22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57406.17212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JUNE'22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61717.26521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30.86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899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</TotalTime>
  <Words>344</Words>
  <Application>Microsoft Macintosh PowerPoint</Application>
  <PresentationFormat>On-screen Show (4:3)</PresentationFormat>
  <Paragraphs>241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Georgia</vt:lpstr>
      <vt:lpstr>Trebuchet MS</vt:lpstr>
      <vt:lpstr>Wingdings 2</vt:lpstr>
      <vt:lpstr>Urban</vt:lpstr>
      <vt:lpstr>Regression Analysis for Demand Forecasting of A SKU</vt:lpstr>
      <vt:lpstr>Current Scenario</vt:lpstr>
      <vt:lpstr>Regression Analysis</vt:lpstr>
      <vt:lpstr>Regression Analysis</vt:lpstr>
      <vt:lpstr>Regression Analysis</vt:lpstr>
      <vt:lpstr>Forecasted Volume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Demand Forecasting of A SKU</dc:title>
  <dc:creator>TANVIR HASAN</dc:creator>
  <cp:lastModifiedBy>Md I Tusar</cp:lastModifiedBy>
  <cp:revision>6</cp:revision>
  <cp:lastPrinted>2024-07-29T17:16:17Z</cp:lastPrinted>
  <dcterms:created xsi:type="dcterms:W3CDTF">2023-09-01T13:17:09Z</dcterms:created>
  <dcterms:modified xsi:type="dcterms:W3CDTF">2024-07-29T17:16:20Z</dcterms:modified>
</cp:coreProperties>
</file>