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Nunito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748059-A7FB-4C37-8DE9-105154E61979}">
  <a:tblStyle styleId="{B5748059-A7FB-4C37-8DE9-105154E619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cf437012d3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cf437012d3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cf437012d3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cf437012d3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cf437012d3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cf437012d3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cf437012d3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cf437012d3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cf437012d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cf437012d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eee0c1db8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6eee0c1db8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f437012d3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cf437012d3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f437012d3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cf437012d3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f437012d3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cf437012d3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cf437012d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cf437012d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cf437012d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cf437012d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cf437012d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cf437012d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cf437012d3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cf437012d3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coderzcolumn.com/tutorials/machine-learning/how-to-use-lime-to-understand-sklearn-models-predictions#lime_image" TargetMode="External"/><Relationship Id="rId5" Type="http://schemas.openxmlformats.org/officeDocument/2006/relationships/hyperlink" Target="https://www.sabrepc.com/blog/Deep-Learning-and-AI/text-classification-with-bert" TargetMode="External"/><Relationship Id="rId4" Type="http://schemas.openxmlformats.org/officeDocument/2006/relationships/hyperlink" Target="https://nzlul.medium.com/the-classification-of-text-messages-using-lstm-bi-lstm-and-gru-f79b207f90a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png"/><Relationship Id="rId4" Type="http://schemas.openxmlformats.org/officeDocument/2006/relationships/hyperlink" Target="https://www.kaggle.com/datasets/infamouscoder/depression-reddit-cleaned/cod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title" idx="4294967295"/>
          </p:nvPr>
        </p:nvSpPr>
        <p:spPr>
          <a:xfrm>
            <a:off x="968900" y="835775"/>
            <a:ext cx="7505700" cy="1551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1E9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Depression Detection from Social Media Comments Using Deep Learning </a:t>
            </a:r>
            <a:br>
              <a:rPr lang="en" sz="30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30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(Task 3)</a:t>
            </a:r>
            <a:endParaRPr sz="30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body" idx="1"/>
          </p:nvPr>
        </p:nvSpPr>
        <p:spPr>
          <a:xfrm>
            <a:off x="968900" y="3160975"/>
            <a:ext cx="4060200" cy="1146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endParaRPr sz="162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br>
              <a:rPr lang="en" sz="1620" u="sng">
                <a:latin typeface="Arial"/>
                <a:ea typeface="Arial"/>
                <a:cs typeface="Arial"/>
                <a:sym typeface="Arial"/>
              </a:rPr>
            </a:br>
            <a:r>
              <a:rPr lang="en" sz="1620" u="sng">
                <a:latin typeface="Arial"/>
                <a:ea typeface="Arial"/>
                <a:cs typeface="Arial"/>
                <a:sym typeface="Arial"/>
              </a:rPr>
              <a:t>Group Members:</a:t>
            </a:r>
            <a:br>
              <a:rPr lang="en" sz="1620" u="sng">
                <a:latin typeface="Arial"/>
                <a:ea typeface="Arial"/>
                <a:cs typeface="Arial"/>
                <a:sym typeface="Arial"/>
              </a:rPr>
            </a:br>
            <a:endParaRPr sz="1620" u="sng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620">
                <a:latin typeface="Arial"/>
                <a:ea typeface="Arial"/>
                <a:cs typeface="Arial"/>
                <a:sym typeface="Arial"/>
              </a:rPr>
              <a:t>Syed Md. Ahnaf Hasan (ID: 23266008)</a:t>
            </a:r>
            <a:endParaRPr sz="162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620">
                <a:latin typeface="Arial"/>
                <a:ea typeface="Arial"/>
                <a:cs typeface="Arial"/>
                <a:sym typeface="Arial"/>
              </a:rPr>
              <a:t>Md. Tanvir Hossain (ID: 24166030) </a:t>
            </a:r>
            <a:endParaRPr sz="162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endParaRPr sz="520"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25" y="265300"/>
            <a:ext cx="696648" cy="6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 txBox="1"/>
          <p:nvPr/>
        </p:nvSpPr>
        <p:spPr>
          <a:xfrm>
            <a:off x="968900" y="2602200"/>
            <a:ext cx="4060200" cy="409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20">
                <a:solidFill>
                  <a:schemeClr val="dk2"/>
                </a:solidFill>
              </a:rPr>
              <a:t>Group No: 14</a:t>
            </a:r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>
            <a:spLocks noGrp="1"/>
          </p:cNvSpPr>
          <p:nvPr>
            <p:ph type="title" idx="4294967295"/>
          </p:nvPr>
        </p:nvSpPr>
        <p:spPr>
          <a:xfrm>
            <a:off x="995500" y="443900"/>
            <a:ext cx="4993500" cy="707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2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GloVe</a:t>
            </a:r>
            <a:endParaRPr sz="282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25" y="265300"/>
            <a:ext cx="696648" cy="6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2"/>
          <p:cNvSpPr txBox="1"/>
          <p:nvPr/>
        </p:nvSpPr>
        <p:spPr>
          <a:xfrm>
            <a:off x="757700" y="1449025"/>
            <a:ext cx="7890600" cy="21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0955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GloVe: Global Vectors for Word Representation is a technique to generate word embeddings. Word embeddings incorporate the different aspects of a word’s meaning.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0955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GloVe 6B 100d pretrained word embeddings were used. There are 4,00,000 word embeddings available in this embeddings set.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0955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GloVe embeddings are used in the embedding layer of the RNN models.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title" idx="4294967295"/>
          </p:nvPr>
        </p:nvSpPr>
        <p:spPr>
          <a:xfrm>
            <a:off x="995500" y="443900"/>
            <a:ext cx="4993500" cy="707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2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BERT Base Uncased</a:t>
            </a:r>
            <a:endParaRPr sz="282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25" y="265300"/>
            <a:ext cx="696648" cy="6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3"/>
          <p:cNvSpPr txBox="1"/>
          <p:nvPr/>
        </p:nvSpPr>
        <p:spPr>
          <a:xfrm>
            <a:off x="757700" y="1449025"/>
            <a:ext cx="7890600" cy="21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0955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BERT: Bidirectional Encoder Representations from Transformers is a encoder based transformer model which is pretrained on a large corpus.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0955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BERT base uncased which is a variant of BERT from Hugging face Transformers library is used in this project. 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0955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BERT base uncased has got 110 million parameters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"/>
          <p:cNvSpPr txBox="1">
            <a:spLocks noGrp="1"/>
          </p:cNvSpPr>
          <p:nvPr>
            <p:ph type="title" idx="4294967295"/>
          </p:nvPr>
        </p:nvSpPr>
        <p:spPr>
          <a:xfrm>
            <a:off x="995500" y="443900"/>
            <a:ext cx="4993500" cy="707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2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LIME</a:t>
            </a:r>
            <a:endParaRPr sz="282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25" y="265300"/>
            <a:ext cx="696648" cy="6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4"/>
          <p:cNvSpPr txBox="1"/>
          <p:nvPr/>
        </p:nvSpPr>
        <p:spPr>
          <a:xfrm>
            <a:off x="757700" y="1449025"/>
            <a:ext cx="7890600" cy="26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0955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LIME: Local Interpretable Model-agnostic Explanations is an explainable (XAI) model, used to interpret local predictions made by a black box model.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0955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It explains a model’s prediction for a data instance based on the importance given to each of its features.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0955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It can help to improve the faith in a black box deep learning model’s predictions.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0955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LIME is used in this project to explain local predictions made by the trained models.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>
            <a:spLocks noGrp="1"/>
          </p:cNvSpPr>
          <p:nvPr>
            <p:ph type="title" idx="4294967295"/>
          </p:nvPr>
        </p:nvSpPr>
        <p:spPr>
          <a:xfrm>
            <a:off x="995500" y="443900"/>
            <a:ext cx="4993500" cy="707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2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 Metrics</a:t>
            </a:r>
            <a:endParaRPr sz="282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25" y="265300"/>
            <a:ext cx="696648" cy="6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5"/>
          <p:cNvSpPr txBox="1"/>
          <p:nvPr/>
        </p:nvSpPr>
        <p:spPr>
          <a:xfrm>
            <a:off x="757700" y="1449025"/>
            <a:ext cx="7890600" cy="21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0955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0955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Precision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0955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Recall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0955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F1 Score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>
            <a:spLocks noGrp="1"/>
          </p:cNvSpPr>
          <p:nvPr>
            <p:ph type="title" idx="4294967295"/>
          </p:nvPr>
        </p:nvSpPr>
        <p:spPr>
          <a:xfrm>
            <a:off x="987000" y="477900"/>
            <a:ext cx="5611800" cy="707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2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Links to the reference codes</a:t>
            </a:r>
            <a:endParaRPr sz="282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25" y="265300"/>
            <a:ext cx="696648" cy="6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45" name="Google Shape;245;p26"/>
          <p:cNvSpPr txBox="1"/>
          <p:nvPr/>
        </p:nvSpPr>
        <p:spPr>
          <a:xfrm>
            <a:off x="919775" y="1508975"/>
            <a:ext cx="7720200" cy="24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codes used in the following links were referred for out project: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603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libri"/>
              <a:buChar char="●"/>
            </a:pPr>
            <a:r>
              <a:rPr lang="en" u="sng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https://nzlul.medium.com/the-classification-of-text-messages-using-lstm-bi-lstm-and-gru-f79b207f90ad</a:t>
            </a:r>
            <a:endParaRPr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603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libri"/>
              <a:buChar char="●"/>
            </a:pPr>
            <a:r>
              <a:rPr lang="en" u="sng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https://www.sabrepc.com/blog/Deep-Learning-and-AI/text-classification-with-bert</a:t>
            </a:r>
            <a:endParaRPr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603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libri"/>
              <a:buChar char="●"/>
            </a:pPr>
            <a:r>
              <a:rPr lang="en" u="sng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https://coderzcolumn.com/tutorials/machine-learning/how-to-use-lime-to-understand-sklearn-models-predictions#lime_image</a:t>
            </a:r>
            <a:endParaRPr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>
            <a:spLocks noGrp="1"/>
          </p:cNvSpPr>
          <p:nvPr>
            <p:ph type="title" idx="4294967295"/>
          </p:nvPr>
        </p:nvSpPr>
        <p:spPr>
          <a:xfrm>
            <a:off x="987000" y="265300"/>
            <a:ext cx="4993500" cy="639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2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sz="282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25" y="265300"/>
            <a:ext cx="696648" cy="6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40" name="Google Shape;140;p14"/>
          <p:cNvSpPr txBox="1"/>
          <p:nvPr/>
        </p:nvSpPr>
        <p:spPr>
          <a:xfrm>
            <a:off x="749175" y="1117350"/>
            <a:ext cx="7829100" cy="35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Dataset Overview + EDA</a:t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Preprocessing (Tokenization)</a:t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Architecture of RNN models</a:t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Hyperparameters</a:t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GloVe</a:t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Bert Base Uncased</a:t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LIME</a:t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Performance metrics</a:t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Links to reference codes</a:t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title" idx="4294967295"/>
          </p:nvPr>
        </p:nvSpPr>
        <p:spPr>
          <a:xfrm>
            <a:off x="987000" y="265300"/>
            <a:ext cx="4993500" cy="639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2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overview + EDA</a:t>
            </a:r>
            <a:endParaRPr sz="282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25" y="265300"/>
            <a:ext cx="696648" cy="6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48" name="Google Shape;148;p15"/>
          <p:cNvSpPr txBox="1"/>
          <p:nvPr/>
        </p:nvSpPr>
        <p:spPr>
          <a:xfrm>
            <a:off x="393750" y="1117350"/>
            <a:ext cx="8184300" cy="35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987000" y="1014950"/>
            <a:ext cx="7415100" cy="1746600"/>
          </a:xfrm>
          <a:prstGeom prst="rect">
            <a:avLst/>
          </a:prstGeom>
          <a:noFill/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149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60"/>
              <a:buFont typeface="Arial"/>
              <a:buChar char="●"/>
            </a:pPr>
            <a:r>
              <a:rPr lang="en" sz="1360"/>
              <a:t>We will use the “Depression: Reddit Dataset (Cleaned)” used in the paper titled “Exploring the Impact of Word Embedding Dimensions on Depression Data Classification Using BiLSTM Model”. Link: </a:t>
            </a:r>
            <a:r>
              <a:rPr lang="en" sz="1360" u="sng">
                <a:hlinkClick r:id="rId4"/>
              </a:rPr>
              <a:t>https://www.kaggle.com/datasets/infamouscoder/depression-reddit-cleaned/code</a:t>
            </a:r>
            <a:br>
              <a:rPr lang="en" sz="1360"/>
            </a:br>
            <a:endParaRPr sz="1360"/>
          </a:p>
          <a:p>
            <a:pPr marL="457200" lvl="0" indent="-3149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60"/>
              <a:buFont typeface="Arial"/>
              <a:buChar char="●"/>
            </a:pPr>
            <a:r>
              <a:rPr lang="en" sz="1360"/>
              <a:t>The dataset contains </a:t>
            </a:r>
            <a:r>
              <a:rPr lang="en" sz="1360" b="1"/>
              <a:t>7731 labeled user comments</a:t>
            </a:r>
            <a:r>
              <a:rPr lang="en" sz="1360"/>
              <a:t> with label ‘1’ indicating depression and ‘0’ indicating no depression. </a:t>
            </a:r>
            <a:endParaRPr sz="1360"/>
          </a:p>
        </p:txBody>
      </p:sp>
      <p:pic>
        <p:nvPicPr>
          <p:cNvPr id="150" name="Google Shape;150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82025" y="2761550"/>
            <a:ext cx="4207749" cy="214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title" idx="4294967295"/>
          </p:nvPr>
        </p:nvSpPr>
        <p:spPr>
          <a:xfrm>
            <a:off x="994725" y="371838"/>
            <a:ext cx="4993500" cy="707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2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overview + EDA</a:t>
            </a:r>
            <a:endParaRPr sz="282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50" y="235763"/>
            <a:ext cx="696648" cy="6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 txBox="1">
            <a:spLocks noGrp="1"/>
          </p:cNvSpPr>
          <p:nvPr>
            <p:ph type="sldNum" idx="12"/>
          </p:nvPr>
        </p:nvSpPr>
        <p:spPr>
          <a:xfrm>
            <a:off x="8381459" y="451413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58" name="Google Shape;158;p16"/>
          <p:cNvSpPr txBox="1"/>
          <p:nvPr/>
        </p:nvSpPr>
        <p:spPr>
          <a:xfrm>
            <a:off x="910500" y="1156599"/>
            <a:ext cx="7719900" cy="3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032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dataset contains 2 columns: “clean_text” and “is_depression” which contain the texts and labels of the text respectively.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032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text in the dataset was a cleaned as it had no punctual marks, symbols, etc. And the text was in lower case as well.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032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There are 3900 non depressive instances (label 0) and 3831 depressive instances (label 1). Two instances of the 2 available classes from the dataset are shown below: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9" name="Google Shape;159;p16"/>
          <p:cNvGraphicFramePr/>
          <p:nvPr/>
        </p:nvGraphicFramePr>
        <p:xfrm>
          <a:off x="1150950" y="3251563"/>
          <a:ext cx="7239000" cy="1116368"/>
        </p:xfrm>
        <a:graphic>
          <a:graphicData uri="http://schemas.openxmlformats.org/drawingml/2006/table">
            <a:tbl>
              <a:tblPr>
                <a:noFill/>
                <a:tableStyleId>{B5748059-A7FB-4C37-8DE9-105154E61979}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clean_text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is_depression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 dont even deserve to live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sooo sick of the snow ughh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>
            <a:spLocks noGrp="1"/>
          </p:cNvSpPr>
          <p:nvPr>
            <p:ph type="title" idx="4294967295"/>
          </p:nvPr>
        </p:nvSpPr>
        <p:spPr>
          <a:xfrm>
            <a:off x="977725" y="427000"/>
            <a:ext cx="7773300" cy="814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2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Preprocessing (Tokenization)</a:t>
            </a:r>
            <a:endParaRPr sz="282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50" y="235763"/>
            <a:ext cx="696648" cy="6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7"/>
          <p:cNvSpPr txBox="1">
            <a:spLocks noGrp="1"/>
          </p:cNvSpPr>
          <p:nvPr>
            <p:ph type="sldNum" idx="12"/>
          </p:nvPr>
        </p:nvSpPr>
        <p:spPr>
          <a:xfrm>
            <a:off x="8381459" y="451413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67" name="Google Shape;167;p17"/>
          <p:cNvSpPr txBox="1"/>
          <p:nvPr/>
        </p:nvSpPr>
        <p:spPr>
          <a:xfrm>
            <a:off x="910500" y="1445750"/>
            <a:ext cx="7719900" cy="3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03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To feed the data to the deep learning models they need to be converted to numerical forms. For this purpose we use tokenization. 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032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Tokenization assigns an integer value to each word or token in a text. 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032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For the RNN models, we use the tokenizer class from keras library to create a tokenizer. Then we fit the tokenizer with the training split from the dataset. Then we apply zero padding and truncation to make all the sequences of the same length.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032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For Bert Base uncased model, the Bert Tokenizer from hugging face library is used. This tokenizer handles the tokenization as well as padding and truncation.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>
            <a:spLocks noGrp="1"/>
          </p:cNvSpPr>
          <p:nvPr>
            <p:ph type="title" idx="4294967295"/>
          </p:nvPr>
        </p:nvSpPr>
        <p:spPr>
          <a:xfrm>
            <a:off x="977725" y="427000"/>
            <a:ext cx="7773300" cy="814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2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Preprocessing (Tokenization)</a:t>
            </a:r>
            <a:endParaRPr sz="282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50" y="235763"/>
            <a:ext cx="696648" cy="6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8"/>
          <p:cNvSpPr txBox="1">
            <a:spLocks noGrp="1"/>
          </p:cNvSpPr>
          <p:nvPr>
            <p:ph type="sldNum" idx="12"/>
          </p:nvPr>
        </p:nvSpPr>
        <p:spPr>
          <a:xfrm>
            <a:off x="8381459" y="451413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775" y="2518300"/>
            <a:ext cx="4706339" cy="2185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18"/>
          <p:cNvCxnSpPr/>
          <p:nvPr/>
        </p:nvCxnSpPr>
        <p:spPr>
          <a:xfrm flipH="1">
            <a:off x="5536500" y="2610875"/>
            <a:ext cx="8400" cy="217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7" name="Google Shape;177;p18"/>
          <p:cNvSpPr txBox="1"/>
          <p:nvPr/>
        </p:nvSpPr>
        <p:spPr>
          <a:xfrm>
            <a:off x="5706525" y="2685450"/>
            <a:ext cx="2746800" cy="1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max sequence length among all the instances is found to be 4239.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Majority lie within </a:t>
            </a:r>
            <a:r>
              <a:rPr lang="en" sz="13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250 sequence length.</a:t>
            </a: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Therefore, chosen max length for all sequences is 250. Smaller sequences will be padded and longer will be truncated.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0925" y="1394200"/>
            <a:ext cx="7870771" cy="9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>
            <a:spLocks noGrp="1"/>
          </p:cNvSpPr>
          <p:nvPr>
            <p:ph type="title" idx="4294967295"/>
          </p:nvPr>
        </p:nvSpPr>
        <p:spPr>
          <a:xfrm>
            <a:off x="987000" y="265300"/>
            <a:ext cx="4993500" cy="707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2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sz="282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25" y="265300"/>
            <a:ext cx="696648" cy="6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86" name="Google Shape;18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3125" y="1020050"/>
            <a:ext cx="5731026" cy="386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>
            <a:spLocks noGrp="1"/>
          </p:cNvSpPr>
          <p:nvPr>
            <p:ph type="title" idx="4294967295"/>
          </p:nvPr>
        </p:nvSpPr>
        <p:spPr>
          <a:xfrm>
            <a:off x="987000" y="265300"/>
            <a:ext cx="4993500" cy="707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2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Architecture of RNN models</a:t>
            </a:r>
            <a:endParaRPr sz="282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25" y="265300"/>
            <a:ext cx="696648" cy="6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94" name="Google Shape;19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725" y="1478125"/>
            <a:ext cx="3548550" cy="2843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Google Shape;195;p20"/>
          <p:cNvCxnSpPr/>
          <p:nvPr/>
        </p:nvCxnSpPr>
        <p:spPr>
          <a:xfrm>
            <a:off x="4434325" y="1158575"/>
            <a:ext cx="41400" cy="369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6" name="Google Shape;196;p20"/>
          <p:cNvSpPr txBox="1"/>
          <p:nvPr/>
        </p:nvSpPr>
        <p:spPr>
          <a:xfrm>
            <a:off x="4558025" y="1117350"/>
            <a:ext cx="4081800" cy="37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0955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first layer used in the RNN models is the embedding layer. This Layer uses the GloVe pre-trained embeddings to convert the tokens in the text sequences to word vectors to provide more context. </a:t>
            </a:r>
            <a:r>
              <a:rPr lang="en" sz="15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dimension of embeddings is 100.</a:t>
            </a:r>
            <a:endParaRPr sz="15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0955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second layer contains either Simple </a:t>
            </a:r>
            <a:r>
              <a:rPr lang="en" sz="15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RNN/LSTM/GRU layer of 32 units.</a:t>
            </a: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Both unidirectional and Bidirectional variations of the mentioned layers are used in individual models. 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0955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final layer contains a dense unit with a sigmoid activation function which will be used for generating probabilities for the labels for classification.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 idx="4294967295"/>
          </p:nvPr>
        </p:nvSpPr>
        <p:spPr>
          <a:xfrm>
            <a:off x="987000" y="316325"/>
            <a:ext cx="4993500" cy="707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2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Hyperparameters</a:t>
            </a:r>
            <a:endParaRPr sz="282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25" y="265300"/>
            <a:ext cx="696648" cy="6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1"/>
          <p:cNvSpPr txBox="1"/>
          <p:nvPr/>
        </p:nvSpPr>
        <p:spPr>
          <a:xfrm>
            <a:off x="749175" y="1117350"/>
            <a:ext cx="7890600" cy="37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4" name="Google Shape;204;p21"/>
          <p:cNvGraphicFramePr/>
          <p:nvPr>
            <p:extLst>
              <p:ext uri="{D42A27DB-BD31-4B8C-83A1-F6EECF244321}">
                <p14:modId xmlns:p14="http://schemas.microsoft.com/office/powerpoint/2010/main" val="502911482"/>
              </p:ext>
            </p:extLst>
          </p:nvPr>
        </p:nvGraphicFramePr>
        <p:xfrm>
          <a:off x="952500" y="1343585"/>
          <a:ext cx="7239000" cy="3200190"/>
        </p:xfrm>
        <a:graphic>
          <a:graphicData uri="http://schemas.openxmlformats.org/drawingml/2006/table">
            <a:tbl>
              <a:tblPr>
                <a:noFill/>
                <a:tableStyleId>{B5748059-A7FB-4C37-8DE9-105154E61979}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Parameter Name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Value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Simple RNN/LSTM/GRU units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Vocabulary Size of Tokenizer (For RNN models)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 length of sequences (After padding and truncation)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Word Embedding Dimension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Early Stopping Patience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Number of epochs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50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841190383"/>
                  </a:ext>
                </a:extLst>
              </a:tr>
            </a:tbl>
          </a:graphicData>
        </a:graphic>
      </p:graphicFrame>
      <p:sp>
        <p:nvSpPr>
          <p:cNvPr id="205" name="Google Shape;205;p2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842</Words>
  <Application>Microsoft Office PowerPoint</Application>
  <PresentationFormat>On-screen Show (16:9)</PresentationFormat>
  <Paragraphs>111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Nunito</vt:lpstr>
      <vt:lpstr>Arial</vt:lpstr>
      <vt:lpstr>Calibri</vt:lpstr>
      <vt:lpstr>Shift</vt:lpstr>
      <vt:lpstr>Depression Detection from Social Media Comments Using Deep Learning  (Task 3)   </vt:lpstr>
      <vt:lpstr>Outline</vt:lpstr>
      <vt:lpstr>Dataset overview + EDA</vt:lpstr>
      <vt:lpstr>Dataset overview + EDA</vt:lpstr>
      <vt:lpstr>Preprocessing (Tokenization)</vt:lpstr>
      <vt:lpstr>Preprocessing (Tokenization)</vt:lpstr>
      <vt:lpstr>Methodology</vt:lpstr>
      <vt:lpstr>Architecture of RNN models</vt:lpstr>
      <vt:lpstr>Hyperparameters</vt:lpstr>
      <vt:lpstr>GloVe</vt:lpstr>
      <vt:lpstr>BERT Base Uncased</vt:lpstr>
      <vt:lpstr>LIME</vt:lpstr>
      <vt:lpstr>Performance Metrics</vt:lpstr>
      <vt:lpstr>Links to the reference codes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Ahnaf Hasan</cp:lastModifiedBy>
  <cp:revision>1</cp:revision>
  <dcterms:modified xsi:type="dcterms:W3CDTF">2024-04-24T16:17:53Z</dcterms:modified>
</cp:coreProperties>
</file>