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026819-5E36-4A8D-8180-904BB5CC1666}">
  <a:tblStyle styleId="{EF026819-5E36-4A8D-8180-904BB5CC16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cf437012d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cf437012d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cf437012d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cf437012d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f437012d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cf437012d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f437012d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cf437012d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cf437012d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cf437012d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cf437012d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cf437012d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cf437012d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cf437012d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cf437012d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cf437012d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cf437012d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cf437012d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d15e7d402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d15e7d402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eee0c1db8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eee0c1db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d15e7d4028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d15e7d4028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d15e7d4028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d15e7d4028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d15e7d4028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d15e7d4028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cf437012d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cf437012d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d15e7d4028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d15e7d4028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0053c8a9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70053c8a9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15e7d40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15e7d40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15e7d402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15e7d402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15e7d402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15e7d402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15e7d402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d15e7d402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f437012d3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cf437012d3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f437012d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cf437012d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Relationship Id="rId7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hyperlink" Target="https://nzlul.medium.com/the-classification-of-text-messages-using-lstm-bi-lstm-and-gru-f79b207f90ad" TargetMode="External"/><Relationship Id="rId5" Type="http://schemas.openxmlformats.org/officeDocument/2006/relationships/hyperlink" Target="https://www.sabrepc.com/blog/Deep-Learning-and-AI/text-classification-with-bert" TargetMode="External"/><Relationship Id="rId6" Type="http://schemas.openxmlformats.org/officeDocument/2006/relationships/hyperlink" Target="https://coderzcolumn.com/tutorials/machine-learning/how-to-use-lime-to-understand-sklearn-models-predictions#lime_image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hyperlink" Target="https://www.kaggle.com/datasets/infamouscoder/depression-reddit-cleaned/code" TargetMode="External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4294967295" type="title"/>
          </p:nvPr>
        </p:nvSpPr>
        <p:spPr>
          <a:xfrm>
            <a:off x="968900" y="835775"/>
            <a:ext cx="7505700" cy="1551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1E9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Depression Detection from Social Media Comments Using Deep Learning </a:t>
            </a:r>
            <a:br>
              <a:rPr b="1" lang="en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(Task 4)</a:t>
            </a:r>
            <a:endParaRPr b="1" sz="3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968900" y="3160975"/>
            <a:ext cx="4060200" cy="1146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b="1" sz="16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br>
              <a:rPr lang="en" sz="1620" u="sng">
                <a:latin typeface="Arial"/>
                <a:ea typeface="Arial"/>
                <a:cs typeface="Arial"/>
                <a:sym typeface="Arial"/>
              </a:rPr>
            </a:br>
            <a:r>
              <a:rPr lang="en" sz="1620" u="sng">
                <a:latin typeface="Arial"/>
                <a:ea typeface="Arial"/>
                <a:cs typeface="Arial"/>
                <a:sym typeface="Arial"/>
              </a:rPr>
              <a:t>Group Members:</a:t>
            </a:r>
            <a:br>
              <a:rPr lang="en" sz="1620" u="sng">
                <a:latin typeface="Arial"/>
                <a:ea typeface="Arial"/>
                <a:cs typeface="Arial"/>
                <a:sym typeface="Arial"/>
              </a:rPr>
            </a:br>
            <a:endParaRPr sz="162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620">
                <a:latin typeface="Arial"/>
                <a:ea typeface="Arial"/>
                <a:cs typeface="Arial"/>
                <a:sym typeface="Arial"/>
              </a:rPr>
              <a:t>Syed Md. Ahnaf Hasan (ID: 23266008)</a:t>
            </a:r>
            <a:endParaRPr sz="16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620">
                <a:latin typeface="Arial"/>
                <a:ea typeface="Arial"/>
                <a:cs typeface="Arial"/>
                <a:sym typeface="Arial"/>
              </a:rPr>
              <a:t>Md. Tanvir Hossain (ID: 24166030) </a:t>
            </a:r>
            <a:endParaRPr sz="16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520"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/>
        </p:nvSpPr>
        <p:spPr>
          <a:xfrm>
            <a:off x="968900" y="2602200"/>
            <a:ext cx="4060200" cy="409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20">
                <a:solidFill>
                  <a:schemeClr val="dk2"/>
                </a:solidFill>
              </a:rPr>
              <a:t>Group No: 14</a:t>
            </a:r>
            <a:endParaRPr/>
          </a:p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idx="4294967295" type="title"/>
          </p:nvPr>
        </p:nvSpPr>
        <p:spPr>
          <a:xfrm>
            <a:off x="977725" y="427000"/>
            <a:ext cx="7773300" cy="814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Preprocessing (Tokenization)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50" y="235763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2"/>
          <p:cNvSpPr txBox="1"/>
          <p:nvPr>
            <p:ph idx="12" type="sldNum"/>
          </p:nvPr>
        </p:nvSpPr>
        <p:spPr>
          <a:xfrm>
            <a:off x="8381459" y="451413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910500" y="1445750"/>
            <a:ext cx="7719900" cy="3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 feed the data to the deep learning models they need to be converted to numerical forms. For this purpose we use tokenization. 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Tokenization assigns an integer value to each word or token in a text. 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For the RNN models, we use the tokenizer class from keras library to create a tokenizer. Then we fit the tokenizer with the training split from the dataset. Then we apply zero padding and truncation to make all the sequences of the same length.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For Bert Base uncased model, the Bert Tokenizer from hugging face library is used. This tokenizer handles the tokenization as well as padding and truncation.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idx="4294967295" type="title"/>
          </p:nvPr>
        </p:nvSpPr>
        <p:spPr>
          <a:xfrm>
            <a:off x="977725" y="427000"/>
            <a:ext cx="7773300" cy="814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Preprocessing (Tokenization)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50" y="235763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3"/>
          <p:cNvSpPr txBox="1"/>
          <p:nvPr>
            <p:ph idx="12" type="sldNum"/>
          </p:nvPr>
        </p:nvSpPr>
        <p:spPr>
          <a:xfrm>
            <a:off x="8381459" y="451413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775" y="2518300"/>
            <a:ext cx="4706339" cy="2185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23"/>
          <p:cNvCxnSpPr/>
          <p:nvPr/>
        </p:nvCxnSpPr>
        <p:spPr>
          <a:xfrm flipH="1">
            <a:off x="5536500" y="2610875"/>
            <a:ext cx="8400" cy="217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3"/>
          <p:cNvSpPr txBox="1"/>
          <p:nvPr/>
        </p:nvSpPr>
        <p:spPr>
          <a:xfrm>
            <a:off x="5706525" y="2685450"/>
            <a:ext cx="27468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968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max sequence length among all the instances is 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found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to be 4239.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Majority lie within </a:t>
            </a:r>
            <a:r>
              <a:rPr b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250 sequence length.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Therefore, chosen max length for all sequences is 250. Smaller sequences 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will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be padded and longer will be truncated.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0925" y="1394200"/>
            <a:ext cx="7870771" cy="9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idx="4294967295" type="title"/>
          </p:nvPr>
        </p:nvSpPr>
        <p:spPr>
          <a:xfrm>
            <a:off x="987000" y="265300"/>
            <a:ext cx="4993500" cy="707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 (Workflow)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6" name="Google Shape;2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3125" y="1020050"/>
            <a:ext cx="5731026" cy="386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idx="4294967295" type="title"/>
          </p:nvPr>
        </p:nvSpPr>
        <p:spPr>
          <a:xfrm>
            <a:off x="987000" y="265300"/>
            <a:ext cx="7759500" cy="707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 (Architecture of RNN Models)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4" name="Google Shape;2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725" y="1478125"/>
            <a:ext cx="3548550" cy="2843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Google Shape;235;p25"/>
          <p:cNvCxnSpPr/>
          <p:nvPr/>
        </p:nvCxnSpPr>
        <p:spPr>
          <a:xfrm>
            <a:off x="4434325" y="1158575"/>
            <a:ext cx="41400" cy="36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25"/>
          <p:cNvSpPr txBox="1"/>
          <p:nvPr/>
        </p:nvSpPr>
        <p:spPr>
          <a:xfrm>
            <a:off x="4558025" y="1117350"/>
            <a:ext cx="4081800" cy="3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955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first layer used in the RNN models is the embedding layer. This Layer uses the GloVe pre-trained embeddings to convert the tokens in the text sequences to word vectors to provide more context. </a:t>
            </a: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dimension of embeddings is 100.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second layer contains either Simple </a:t>
            </a: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RNN/LSTM/GRU layer of 32 units.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Both unidirectional and Bidirectional variations of the mentioned layers are used in individual models. 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final layer contains a dense unit with a sigmoid activation function which will be used for generating probabilities for the labels for classification.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>
            <p:ph idx="4294967295" type="title"/>
          </p:nvPr>
        </p:nvSpPr>
        <p:spPr>
          <a:xfrm>
            <a:off x="987000" y="316325"/>
            <a:ext cx="5886000" cy="707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 (Hyperparameters)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6"/>
          <p:cNvSpPr txBox="1"/>
          <p:nvPr/>
        </p:nvSpPr>
        <p:spPr>
          <a:xfrm>
            <a:off x="749175" y="1117350"/>
            <a:ext cx="7890600" cy="3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4" name="Google Shape;244;p26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{EF026819-5E36-4A8D-8180-904BB5CC1666}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Parameter 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Value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Simple RNN/LSTM/GRU units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Vocabulary Size of Tokenizer (For RNN models)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length of sequences (After padding and truncation)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 Embedding Dimension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Early Stopping Patience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5" name="Google Shape;245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>
            <p:ph idx="4294967295" type="title"/>
          </p:nvPr>
        </p:nvSpPr>
        <p:spPr>
          <a:xfrm>
            <a:off x="995500" y="443900"/>
            <a:ext cx="4993500" cy="707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 (GloVe)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7"/>
          <p:cNvSpPr txBox="1"/>
          <p:nvPr/>
        </p:nvSpPr>
        <p:spPr>
          <a:xfrm>
            <a:off x="757700" y="1449025"/>
            <a:ext cx="7890600" cy="21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955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GloVe: Global Vectors for Word Representation is a technique to generate word embeddings. Word embeddings 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incorporate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the different aspects of a word’s meanin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GloVe 6B 100d pretrained word embeddings were used. There are 4,00,000 word embeddings available in this embeddings set.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GloVe embeddings are used in the embedding layer of the RNN models.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>
            <p:ph idx="4294967295" type="title"/>
          </p:nvPr>
        </p:nvSpPr>
        <p:spPr>
          <a:xfrm>
            <a:off x="995500" y="443900"/>
            <a:ext cx="6456600" cy="707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 (BERT Base Uncased)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8"/>
          <p:cNvSpPr txBox="1"/>
          <p:nvPr/>
        </p:nvSpPr>
        <p:spPr>
          <a:xfrm>
            <a:off x="757700" y="1449025"/>
            <a:ext cx="7890600" cy="21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955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BERT: Bidirectional Encoder Representations from Transformers is a encoder based transformer model which is pretrained on a large corpus.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BERT base uncased which is a variant of BERT from Hugging face Transformers library is used in this project. 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BERT base uncased has got 110 million parameters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/>
          <p:nvPr>
            <p:ph idx="4294967295" type="title"/>
          </p:nvPr>
        </p:nvSpPr>
        <p:spPr>
          <a:xfrm>
            <a:off x="995500" y="443900"/>
            <a:ext cx="3672000" cy="707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 (LIME)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9"/>
          <p:cNvSpPr txBox="1"/>
          <p:nvPr/>
        </p:nvSpPr>
        <p:spPr>
          <a:xfrm>
            <a:off x="757700" y="1449025"/>
            <a:ext cx="78906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955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LIME: Local Interpretable Model-agnostic Explanations is an explainable (XAI) model, used to interpret local predictions made by a black box model.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It explains a model’s prediction for a data instance based on the importance given to each of its features.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It can help to improve the faith in a black box deep learning model’s predictions.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LIME is used in this project to explain local predictions made by the trained models.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 txBox="1"/>
          <p:nvPr>
            <p:ph idx="4294967295" type="title"/>
          </p:nvPr>
        </p:nvSpPr>
        <p:spPr>
          <a:xfrm>
            <a:off x="995500" y="443900"/>
            <a:ext cx="6328800" cy="707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 (Performance Metrics)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0"/>
          <p:cNvSpPr txBox="1"/>
          <p:nvPr/>
        </p:nvSpPr>
        <p:spPr>
          <a:xfrm>
            <a:off x="757700" y="1262100"/>
            <a:ext cx="7890600" cy="3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8" name="Google Shape;27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9300" y="1433775"/>
            <a:ext cx="2573451" cy="5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9300" y="2421400"/>
            <a:ext cx="1806999" cy="4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86525" y="3293838"/>
            <a:ext cx="1560050" cy="4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86525" y="4166300"/>
            <a:ext cx="2675649" cy="46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 txBox="1"/>
          <p:nvPr>
            <p:ph idx="4294967295" type="title"/>
          </p:nvPr>
        </p:nvSpPr>
        <p:spPr>
          <a:xfrm>
            <a:off x="995500" y="265300"/>
            <a:ext cx="7065000" cy="102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 Results and Analysis (Performance Analysis of the Models)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1"/>
          <p:cNvSpPr txBox="1"/>
          <p:nvPr/>
        </p:nvSpPr>
        <p:spPr>
          <a:xfrm>
            <a:off x="808725" y="1430050"/>
            <a:ext cx="7890600" cy="3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Table:</a:t>
            </a: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Evaluation of the models for test set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500"/>
              <a:buFont typeface="Calibri"/>
              <a:buChar char="●"/>
            </a:pPr>
            <a:r>
              <a:rPr b="1" lang="en" sz="15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BERT Base Uncased outperforms the other models across the performance metrics.</a:t>
            </a:r>
            <a:endParaRPr b="1" sz="15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0" name="Google Shape;29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9200" y="1869975"/>
            <a:ext cx="6137599" cy="219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idx="4294967295" type="title"/>
          </p:nvPr>
        </p:nvSpPr>
        <p:spPr>
          <a:xfrm>
            <a:off x="987000" y="265300"/>
            <a:ext cx="4993500" cy="639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14"/>
          <p:cNvSpPr txBox="1"/>
          <p:nvPr/>
        </p:nvSpPr>
        <p:spPr>
          <a:xfrm>
            <a:off x="834775" y="904600"/>
            <a:ext cx="7829100" cy="3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Literature Review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Dataset Overview + EDA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Preprocessing (Tokenization)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7429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Workflow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7429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Architecture of RNN models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7429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Hyperparameters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7429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GloVe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7429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BERT Base Uncased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7429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LIME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7429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Performance Metrics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Experiment R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esults and Analysis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7429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Performance 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Analysis of the Models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7429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LIME Interpretation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Conclusion &amp; Future Work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Links to Reference Codes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/>
          <p:nvPr>
            <p:ph idx="4294967295" type="title"/>
          </p:nvPr>
        </p:nvSpPr>
        <p:spPr>
          <a:xfrm>
            <a:off x="995500" y="265300"/>
            <a:ext cx="7065000" cy="102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 Results and Analysis (Performance Analysis of the Models)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8" name="Google Shape;29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775" y="1610738"/>
            <a:ext cx="3162874" cy="2722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32"/>
          <p:cNvCxnSpPr/>
          <p:nvPr/>
        </p:nvCxnSpPr>
        <p:spPr>
          <a:xfrm>
            <a:off x="4260150" y="1421550"/>
            <a:ext cx="0" cy="32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p32"/>
          <p:cNvSpPr txBox="1"/>
          <p:nvPr/>
        </p:nvSpPr>
        <p:spPr>
          <a:xfrm>
            <a:off x="995500" y="4332875"/>
            <a:ext cx="30870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Fig.</a:t>
            </a:r>
            <a:r>
              <a:rPr b="1"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Confusion Matrix of BERT Base Uncased</a:t>
            </a:r>
            <a:endParaRPr b="1"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2"/>
          <p:cNvSpPr txBox="1"/>
          <p:nvPr/>
        </p:nvSpPr>
        <p:spPr>
          <a:xfrm>
            <a:off x="5220150" y="1806288"/>
            <a:ext cx="30870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Table:</a:t>
            </a:r>
            <a:r>
              <a:rPr b="1"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Summary of Confusion Matrices</a:t>
            </a:r>
            <a:endParaRPr b="1"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0150" y="2159300"/>
            <a:ext cx="4036450" cy="19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/>
          <p:nvPr>
            <p:ph idx="4294967295" type="title"/>
          </p:nvPr>
        </p:nvSpPr>
        <p:spPr>
          <a:xfrm>
            <a:off x="995500" y="265300"/>
            <a:ext cx="7065000" cy="102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 Results and Analysis </a:t>
            </a:r>
            <a:b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(LIME Interpretation)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0" name="Google Shape;31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776" y="1417738"/>
            <a:ext cx="7695849" cy="300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3"/>
          <p:cNvSpPr txBox="1"/>
          <p:nvPr/>
        </p:nvSpPr>
        <p:spPr>
          <a:xfrm>
            <a:off x="2126225" y="4504375"/>
            <a:ext cx="50754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Fig.</a:t>
            </a:r>
            <a:r>
              <a:rPr b="1"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LIME Interpretation of a depressive text classified by BERT Base Uncased</a:t>
            </a:r>
            <a:endParaRPr b="1"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"/>
          <p:cNvSpPr txBox="1"/>
          <p:nvPr/>
        </p:nvSpPr>
        <p:spPr>
          <a:xfrm>
            <a:off x="919775" y="1400575"/>
            <a:ext cx="7720200" cy="3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Conclusion: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BERT Base Uncased outperforms the other models for the task.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LIME interpretations provide insights to the predictions made.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Future Work: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Larger and more diverse dataset can be used.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Other pretrained models may be fine tuned and analyzed.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More complex RNN models may be used.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Other XAI models can be used to gain more insight.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4"/>
          <p:cNvSpPr txBox="1"/>
          <p:nvPr>
            <p:ph idx="4294967295" type="title"/>
          </p:nvPr>
        </p:nvSpPr>
        <p:spPr>
          <a:xfrm>
            <a:off x="987000" y="477900"/>
            <a:ext cx="5611800" cy="707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 &amp; Future Work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"/>
          <p:cNvSpPr txBox="1"/>
          <p:nvPr>
            <p:ph idx="4294967295" type="title"/>
          </p:nvPr>
        </p:nvSpPr>
        <p:spPr>
          <a:xfrm>
            <a:off x="987000" y="477900"/>
            <a:ext cx="5611800" cy="707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Links to the Reference Codes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35"/>
          <p:cNvSpPr txBox="1"/>
          <p:nvPr/>
        </p:nvSpPr>
        <p:spPr>
          <a:xfrm>
            <a:off x="919775" y="1508975"/>
            <a:ext cx="7720200" cy="24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codes used in the 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following links were referred for out project: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libri"/>
              <a:buChar char="●"/>
            </a:pPr>
            <a:r>
              <a:rPr lang="en" u="sng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https://nzlul.medium.com/the-classification-of-text-messages-using-lstm-bi-lstm-and-gru-f79b207f90ad</a:t>
            </a:r>
            <a:endParaRPr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libri"/>
              <a:buChar char="●"/>
            </a:pPr>
            <a:r>
              <a:rPr lang="en" u="sng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https://www.sabrepc.com/blog/Deep-Learning-and-AI/text-classification-with-bert</a:t>
            </a:r>
            <a:endParaRPr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libri"/>
              <a:buChar char="●"/>
            </a:pPr>
            <a:r>
              <a:rPr lang="en" u="sng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https://coderzcolumn.com/tutorials/machine-learning/how-to-use-lime-to-understand-sklearn-models-predictions#lime_image</a:t>
            </a:r>
            <a:endParaRPr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36"/>
          <p:cNvSpPr txBox="1"/>
          <p:nvPr/>
        </p:nvSpPr>
        <p:spPr>
          <a:xfrm>
            <a:off x="766725" y="1474725"/>
            <a:ext cx="7720200" cy="24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sz="72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idx="4294967295" type="title"/>
          </p:nvPr>
        </p:nvSpPr>
        <p:spPr>
          <a:xfrm>
            <a:off x="959050" y="675300"/>
            <a:ext cx="2126700" cy="572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959050" y="1466700"/>
            <a:ext cx="7415100" cy="2210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Training and evaluating the performances of various deep learning models: RNN, LSTM, GRU models and a pre-trained transformer BERT Base Uncased model for the task of detecting depression from text in social media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Interpreting the predictions using the LIME XAI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idx="4294967295" type="title"/>
          </p:nvPr>
        </p:nvSpPr>
        <p:spPr>
          <a:xfrm>
            <a:off x="987000" y="265300"/>
            <a:ext cx="3236100" cy="526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Literature Review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4" name="Google Shape;154;p16"/>
          <p:cNvGraphicFramePr/>
          <p:nvPr/>
        </p:nvGraphicFramePr>
        <p:xfrm>
          <a:off x="232788" y="96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{EF026819-5E36-4A8D-8180-904BB5CC1666}</a:tableStyleId>
              </a:tblPr>
              <a:tblGrid>
                <a:gridCol w="509950"/>
                <a:gridCol w="2634775"/>
                <a:gridCol w="2184700"/>
                <a:gridCol w="1776475"/>
                <a:gridCol w="1572500"/>
              </a:tblGrid>
              <a:tr h="46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Ser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Paper title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Dataset Used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Techniques Used 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Results and Findings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Early Depression Detection from Social Network Using Deep Learning Techniques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CLEF eRisk 2017 dataset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Bidirectional LSTM with Word2Vec and GloVe Embeddings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Using Word2Vec Embeddings with BiLSTM attained the highest F1 score (0.81)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Naïve Bayes Classifier for depression detection using text data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CLEF 2020 dataset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Naïve Bayes, Logistic Regression, Random Forest and SVM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Naïve Bayes Classifier attains the highest accuracy (83%) of the models used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96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Evaluating text classification with explainable artificial intelligence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Collected from “SWOT’s Guide to KARACHI’s Restaurants Cafes Dhabas HBFE &amp; Takeouts”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Naïve Bayes, Logistic Regression, Random Forest and SVM ML algorithms were used with LIME XAI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Random Forest model obtained the highest accuracy (95%). LIME explanations can improve faith in the model's predictions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idx="4294967295" type="title"/>
          </p:nvPr>
        </p:nvSpPr>
        <p:spPr>
          <a:xfrm>
            <a:off x="987000" y="265300"/>
            <a:ext cx="3236100" cy="526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Literature Review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2" name="Google Shape;162;p17"/>
          <p:cNvGraphicFramePr/>
          <p:nvPr/>
        </p:nvGraphicFramePr>
        <p:xfrm>
          <a:off x="232788" y="96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{EF026819-5E36-4A8D-8180-904BB5CC1666}</a:tableStyleId>
              </a:tblPr>
              <a:tblGrid>
                <a:gridCol w="509950"/>
                <a:gridCol w="2634775"/>
                <a:gridCol w="2184700"/>
                <a:gridCol w="1776475"/>
                <a:gridCol w="1572500"/>
              </a:tblGrid>
              <a:tr h="46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Ser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Paper title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Dataset Used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Techniques Used 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Results and Findings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Exploring the Impact of Word Embedding Dimensions on Depression Data Classification Using BiLSTM Model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Kaggle Reddit Depression Dataset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GloVe and Word2Vec embeddings used with BiLSTM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Combined with BiLSTM Word2Vec outperformed GloVe with an accuracy of 96.22%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Depression Classification From Tweets Using Small Deep Transfer Learning Language Models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Dataset was curated from Twitter and annotated using VADER and TextBlob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Electra Small Generator, Xtremedistill-16, Albert base V2, DistilBert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Electra Small Generator outperforms the other models with an F1 score of 89%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96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Machine Learning-based Approach for Depression Detection in Twitter Using Content and Activity Features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Dataset was curated from Twitter using the Twitter Search API and manually Annotated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Naive Bayes, Decision Tree, SVM,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Out of all the models SVM attained the best performance, though the performance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across all the metrics were below 80%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idx="4294967295" type="title"/>
          </p:nvPr>
        </p:nvSpPr>
        <p:spPr>
          <a:xfrm>
            <a:off x="987000" y="265300"/>
            <a:ext cx="3236100" cy="526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Literature Review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0" name="Google Shape;170;p18"/>
          <p:cNvGraphicFramePr/>
          <p:nvPr/>
        </p:nvGraphicFramePr>
        <p:xfrm>
          <a:off x="232788" y="96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{EF026819-5E36-4A8D-8180-904BB5CC1666}</a:tableStyleId>
              </a:tblPr>
              <a:tblGrid>
                <a:gridCol w="509950"/>
                <a:gridCol w="2634775"/>
                <a:gridCol w="1871275"/>
                <a:gridCol w="1550375"/>
                <a:gridCol w="2112025"/>
              </a:tblGrid>
              <a:tr h="46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Ser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Paper title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Dataset Used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Techniques Used 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Results and Findings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DAC Stacking: A Deep Learning Ensemble to Classify Anxiety, Depression, and Their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Comorbidity From Reddit Texts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SMHD (Self-reported Mental Health Diagnoses) Dataset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 stacking ensemble of LSTM, CNN and Hybrid LSTM-CNN architectures and a dense neural network meta learner was used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ensemble technique outperformed all the existing solutions however, there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were limitations to this approach as well in detecting proper features for classification.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authors suggested that pretrained transformers such as BERT be explored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Unmasking Depression via Attention-modulated Text Analysis using Deep Learning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Used 2 datasets. First dataset was curated from Reddit by using PushShift API. Second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dataset was collected from Kaggle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LSTM, GRU, AlBERT, DistilBERT, CNN, attention mechanism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Each model performed well with attention mechanism. The DistilBERT combined with BiLSTM outperformed all other models across all metrics with an accuracy of 90.92%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idx="4294967295" type="title"/>
          </p:nvPr>
        </p:nvSpPr>
        <p:spPr>
          <a:xfrm>
            <a:off x="987000" y="265300"/>
            <a:ext cx="3236100" cy="526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Literature Review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8" name="Google Shape;178;p19"/>
          <p:cNvGraphicFramePr/>
          <p:nvPr/>
        </p:nvGraphicFramePr>
        <p:xfrm>
          <a:off x="232788" y="96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{EF026819-5E36-4A8D-8180-904BB5CC1666}</a:tableStyleId>
              </a:tblPr>
              <a:tblGrid>
                <a:gridCol w="509950"/>
                <a:gridCol w="2634775"/>
                <a:gridCol w="1866125"/>
                <a:gridCol w="1560650"/>
                <a:gridCol w="2106900"/>
              </a:tblGrid>
              <a:tr h="46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Ser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Paper title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Dataset Used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Techniques Used 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Results and Findings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 Trustable LSTM-Autoencoder Network for Cyberbullying Detection on Social Media Using Synthetic Data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TRAC-2 Workshop dataset, comprising 25,000 comments from Facebook, Youtube, and Twitter in English, Bengali, and Hindi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LSTM, BiLSTM, LSTM-Autoencoder, Word2vec, BERT, and GPT-2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Achieved significant accuracy of 99% on raw English data, 95% on semi-noisy Bangla data, and 92% on noisy English data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DeepScreen: Boosting Depression Screening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Performance with an Auxiliary Task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DAIC-WOZ (Distress Analysis Interview Corpus Wizard of Oz), It includes audio, transcripts, facial features, and depression screening scores of 189 participants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GRU-D and BRITS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 notable 13.4% enhancement in depression screening F1 score, with DeepScreen achieved an exceptional F1 score of 0.85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96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Deep Learning Approach for Classifying the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Aggressive Comments on Social Media: Machine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Translated Data Vs Real Life Data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Trac-2 workshop Dataset containing social media texts with aggressive content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Pre-trained language models including BERT and GPT-2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BERT achieved accuracy of 0.79 on English data. On the other hand, BERT Multilingual recorded 0.72 and 0.69 on Bangla and Hindi datasets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idx="4294967295" type="title"/>
          </p:nvPr>
        </p:nvSpPr>
        <p:spPr>
          <a:xfrm>
            <a:off x="987000" y="265300"/>
            <a:ext cx="4993500" cy="639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Overview + EDA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5" y="265300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0"/>
          <p:cNvSpPr txBox="1"/>
          <p:nvPr/>
        </p:nvSpPr>
        <p:spPr>
          <a:xfrm>
            <a:off x="393750" y="1117350"/>
            <a:ext cx="8184300" cy="3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987000" y="1014950"/>
            <a:ext cx="7415100" cy="1746600"/>
          </a:xfrm>
          <a:prstGeom prst="rect">
            <a:avLst/>
          </a:prstGeom>
          <a:noFill/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49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0"/>
              <a:buFont typeface="Arial"/>
              <a:buChar char="●"/>
            </a:pPr>
            <a:r>
              <a:rPr lang="en" sz="1360"/>
              <a:t>We will use the “Depression: Reddit Dataset (Cleaned)” used in the paper titled “Exploring the Impact of Word Embedding Dimensions on Depression Data Classification Using BiLSTM Model”. Link: </a:t>
            </a:r>
            <a:r>
              <a:rPr lang="en" sz="1360" u="sng">
                <a:hlinkClick r:id="rId4"/>
              </a:rPr>
              <a:t>https://www.kaggle.com/datasets/infamouscoder/depression-reddit-cleaned/code</a:t>
            </a:r>
            <a:br>
              <a:rPr lang="en" sz="1360"/>
            </a:br>
            <a:endParaRPr sz="1360"/>
          </a:p>
          <a:p>
            <a:pPr indent="-3149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0"/>
              <a:buFont typeface="Arial"/>
              <a:buChar char="●"/>
            </a:pPr>
            <a:r>
              <a:rPr lang="en" sz="1360"/>
              <a:t>The dataset contains </a:t>
            </a:r>
            <a:r>
              <a:rPr b="1" lang="en" sz="1360"/>
              <a:t>7731 labeled user comments</a:t>
            </a:r>
            <a:r>
              <a:rPr lang="en" sz="1360"/>
              <a:t> with label ‘1’ indicating depression and ‘0’ indicating no depression. </a:t>
            </a:r>
            <a:endParaRPr sz="1360"/>
          </a:p>
        </p:txBody>
      </p:sp>
      <p:pic>
        <p:nvPicPr>
          <p:cNvPr id="190" name="Google Shape;19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2025" y="2761550"/>
            <a:ext cx="4207749" cy="214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idx="4294967295" type="title"/>
          </p:nvPr>
        </p:nvSpPr>
        <p:spPr>
          <a:xfrm>
            <a:off x="994725" y="371838"/>
            <a:ext cx="4993500" cy="707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Overview + EDA</a:t>
            </a:r>
            <a:endParaRPr b="1" sz="28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50" y="235763"/>
            <a:ext cx="696648" cy="6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 txBox="1"/>
          <p:nvPr>
            <p:ph idx="12" type="sldNum"/>
          </p:nvPr>
        </p:nvSpPr>
        <p:spPr>
          <a:xfrm>
            <a:off x="8381459" y="451413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21"/>
          <p:cNvSpPr txBox="1"/>
          <p:nvPr/>
        </p:nvSpPr>
        <p:spPr>
          <a:xfrm>
            <a:off x="910500" y="1156599"/>
            <a:ext cx="7719900" cy="3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dataset contains 2 columns: “clean_text” and “is_depression” which contain the texts and labels of the text respectively.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text in the dataset was a 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cleaned as it had no punctual marks, symbols, etc. And the text was in lower case as well.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There are 3900 non depressive instances (label 0) and 3831 depressive instances (label 1). Two instances of the 2 available classes from the dataset are shown below: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9" name="Google Shape;199;p21"/>
          <p:cNvGraphicFramePr/>
          <p:nvPr/>
        </p:nvGraphicFramePr>
        <p:xfrm>
          <a:off x="1150950" y="3251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{EF026819-5E36-4A8D-8180-904BB5CC1666}</a:tableStyleId>
              </a:tblPr>
              <a:tblGrid>
                <a:gridCol w="3619500"/>
                <a:gridCol w="3619500"/>
              </a:tblGrid>
              <a:tr h="14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clean_text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is_depression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14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 dont even deserve to live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4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sooo sick of the snow ughh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