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81" r:id="rId4"/>
    <p:sldId id="273" r:id="rId5"/>
    <p:sldId id="274" r:id="rId6"/>
    <p:sldId id="296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2" r:id="rId18"/>
    <p:sldId id="283" r:id="rId19"/>
    <p:sldId id="284" r:id="rId20"/>
    <p:sldId id="285" r:id="rId21"/>
    <p:sldId id="26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howGuides="1">
      <p:cViewPr varScale="1">
        <p:scale>
          <a:sx n="72" d="100"/>
          <a:sy n="72" d="100"/>
        </p:scale>
        <p:origin x="816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2812" y="0"/>
            <a:ext cx="100584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sz="4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Hijack detection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56639"/>
              </p:ext>
            </p:extLst>
          </p:nvPr>
        </p:nvGraphicFramePr>
        <p:xfrm>
          <a:off x="3383591" y="4289915"/>
          <a:ext cx="5454021" cy="2167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3248">
                  <a:extLst>
                    <a:ext uri="{9D8B030D-6E8A-4147-A177-3AD203B41FA5}">
                      <a16:colId xmlns:a16="http://schemas.microsoft.com/office/drawing/2014/main" val="1805399916"/>
                    </a:ext>
                  </a:extLst>
                </a:gridCol>
                <a:gridCol w="2280773">
                  <a:extLst>
                    <a:ext uri="{9D8B030D-6E8A-4147-A177-3AD203B41FA5}">
                      <a16:colId xmlns:a16="http://schemas.microsoft.com/office/drawing/2014/main" val="3548799429"/>
                    </a:ext>
                  </a:extLst>
                </a:gridCol>
              </a:tblGrid>
              <a:tr h="4334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67919"/>
                  </a:ext>
                </a:extLst>
              </a:tr>
              <a:tr h="433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Tanvir Ahmed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191015102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84985"/>
                  </a:ext>
                </a:extLst>
              </a:tr>
              <a:tr h="433487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Shahajady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khatun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juthy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191015105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55274"/>
                  </a:ext>
                </a:extLst>
              </a:tr>
              <a:tr h="433487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Sanzida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Yesmin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191015123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86067"/>
                  </a:ext>
                </a:extLst>
              </a:tr>
              <a:tr h="43348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Imtiaz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191015132</a:t>
                      </a:r>
                      <a:endParaRPr lang="en-US" sz="20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16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67553" y="3656061"/>
            <a:ext cx="1710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25" y="3714433"/>
            <a:ext cx="322628" cy="322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0" y="1219200"/>
            <a:ext cx="1143000" cy="1143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085245" y="2211223"/>
            <a:ext cx="77135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050" y="2941542"/>
            <a:ext cx="6837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9" name="Google Shape;91;p15"/>
          <p:cNvSpPr/>
          <p:nvPr/>
        </p:nvSpPr>
        <p:spPr>
          <a:xfrm>
            <a:off x="-9609" y="624037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2;p15"/>
          <p:cNvSpPr txBox="1"/>
          <p:nvPr/>
        </p:nvSpPr>
        <p:spPr>
          <a:xfrm>
            <a:off x="112039" y="629445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12" y="0"/>
            <a:ext cx="7162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Design(Normalization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10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30698"/>
              </p:ext>
            </p:extLst>
          </p:nvPr>
        </p:nvGraphicFramePr>
        <p:xfrm>
          <a:off x="1674812" y="2438400"/>
          <a:ext cx="9753600" cy="2824785"/>
        </p:xfrm>
        <a:graphic>
          <a:graphicData uri="http://schemas.openxmlformats.org/drawingml/2006/table">
            <a:tbl>
              <a:tblPr firstRow="1" firstCol="1" bandRow="1"/>
              <a:tblGrid>
                <a:gridCol w="1375836">
                  <a:extLst>
                    <a:ext uri="{9D8B030D-6E8A-4147-A177-3AD203B41FA5}">
                      <a16:colId xmlns:a16="http://schemas.microsoft.com/office/drawing/2014/main" val="3169912282"/>
                    </a:ext>
                  </a:extLst>
                </a:gridCol>
                <a:gridCol w="1565077">
                  <a:extLst>
                    <a:ext uri="{9D8B030D-6E8A-4147-A177-3AD203B41FA5}">
                      <a16:colId xmlns:a16="http://schemas.microsoft.com/office/drawing/2014/main" val="4236992798"/>
                    </a:ext>
                  </a:extLst>
                </a:gridCol>
                <a:gridCol w="1749204">
                  <a:extLst>
                    <a:ext uri="{9D8B030D-6E8A-4147-A177-3AD203B41FA5}">
                      <a16:colId xmlns:a16="http://schemas.microsoft.com/office/drawing/2014/main" val="1856837278"/>
                    </a:ext>
                  </a:extLst>
                </a:gridCol>
                <a:gridCol w="1288887">
                  <a:extLst>
                    <a:ext uri="{9D8B030D-6E8A-4147-A177-3AD203B41FA5}">
                      <a16:colId xmlns:a16="http://schemas.microsoft.com/office/drawing/2014/main" val="3997948328"/>
                    </a:ext>
                  </a:extLst>
                </a:gridCol>
                <a:gridCol w="1841266">
                  <a:extLst>
                    <a:ext uri="{9D8B030D-6E8A-4147-A177-3AD203B41FA5}">
                      <a16:colId xmlns:a16="http://schemas.microsoft.com/office/drawing/2014/main" val="780775025"/>
                    </a:ext>
                  </a:extLst>
                </a:gridCol>
                <a:gridCol w="1933330">
                  <a:extLst>
                    <a:ext uri="{9D8B030D-6E8A-4147-A177-3AD203B41FA5}">
                      <a16:colId xmlns:a16="http://schemas.microsoft.com/office/drawing/2014/main" val="11245039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User 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List of items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Address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Hijacked type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face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73819"/>
                  </a:ext>
                </a:extLst>
              </a:tr>
              <a:tr h="443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Kamal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Laptop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Shewrapara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10:10am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Image_1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24433"/>
                  </a:ext>
                </a:extLst>
              </a:tr>
              <a:tr h="443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Papon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Mobile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Mirpur-10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2:00pm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Image_2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351433"/>
                  </a:ext>
                </a:extLst>
              </a:tr>
              <a:tr h="443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Moneybag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Farmgate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6:00pm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Image_3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32816"/>
                  </a:ext>
                </a:extLst>
              </a:tr>
              <a:tr h="443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Polas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Ornaments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Gulistan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12:15pm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Image_4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83736"/>
                  </a:ext>
                </a:extLst>
              </a:tr>
              <a:tr h="443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Tipu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Bag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Gazipur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11:19am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Image_5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18085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51615" y="990600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1648" y="0"/>
            <a:ext cx="7239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11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89548" y="1219200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78559"/>
              </p:ext>
            </p:extLst>
          </p:nvPr>
        </p:nvGraphicFramePr>
        <p:xfrm>
          <a:off x="1598612" y="2438400"/>
          <a:ext cx="9905999" cy="3022600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182644639"/>
                    </a:ext>
                  </a:extLst>
                </a:gridCol>
                <a:gridCol w="1330432">
                  <a:extLst>
                    <a:ext uri="{9D8B030D-6E8A-4147-A177-3AD203B41FA5}">
                      <a16:colId xmlns:a16="http://schemas.microsoft.com/office/drawing/2014/main" val="669559705"/>
                    </a:ext>
                  </a:extLst>
                </a:gridCol>
                <a:gridCol w="1565168">
                  <a:extLst>
                    <a:ext uri="{9D8B030D-6E8A-4147-A177-3AD203B41FA5}">
                      <a16:colId xmlns:a16="http://schemas.microsoft.com/office/drawing/2014/main" val="23823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35384928"/>
                    </a:ext>
                  </a:extLst>
                </a:gridCol>
                <a:gridCol w="1373380">
                  <a:extLst>
                    <a:ext uri="{9D8B030D-6E8A-4147-A177-3AD203B41FA5}">
                      <a16:colId xmlns:a16="http://schemas.microsoft.com/office/drawing/2014/main" val="911511770"/>
                    </a:ext>
                  </a:extLst>
                </a:gridCol>
                <a:gridCol w="1674620">
                  <a:extLst>
                    <a:ext uri="{9D8B030D-6E8A-4147-A177-3AD203B41FA5}">
                      <a16:colId xmlns:a16="http://schemas.microsoft.com/office/drawing/2014/main" val="157165553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5539037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User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List of items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Address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Hijacked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face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73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Kamal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Laptop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Shewrapara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10:10am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886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Mobile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Mirpur-10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611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Moneybag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Farmgate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5553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Ornaments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Gulistan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12:15pm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0602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Bag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Gazipur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11:20am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2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12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6212" y="762000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Normalization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7178"/>
              </p:ext>
            </p:extLst>
          </p:nvPr>
        </p:nvGraphicFramePr>
        <p:xfrm>
          <a:off x="2170113" y="2057400"/>
          <a:ext cx="4229099" cy="1866011"/>
        </p:xfrm>
        <a:graphic>
          <a:graphicData uri="http://schemas.openxmlformats.org/drawingml/2006/table">
            <a:tbl>
              <a:tblPr firstRow="1" firstCol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3932243161"/>
                    </a:ext>
                  </a:extLst>
                </a:gridCol>
                <a:gridCol w="820812">
                  <a:extLst>
                    <a:ext uri="{9D8B030D-6E8A-4147-A177-3AD203B41FA5}">
                      <a16:colId xmlns:a16="http://schemas.microsoft.com/office/drawing/2014/main" val="2048312739"/>
                    </a:ext>
                  </a:extLst>
                </a:gridCol>
                <a:gridCol w="1084188">
                  <a:extLst>
                    <a:ext uri="{9D8B030D-6E8A-4147-A177-3AD203B41FA5}">
                      <a16:colId xmlns:a16="http://schemas.microsoft.com/office/drawing/2014/main" val="3688562682"/>
                    </a:ext>
                  </a:extLst>
                </a:gridCol>
                <a:gridCol w="667462">
                  <a:extLst>
                    <a:ext uri="{9D8B030D-6E8A-4147-A177-3AD203B41FA5}">
                      <a16:colId xmlns:a16="http://schemas.microsoft.com/office/drawing/2014/main" val="3368409106"/>
                    </a:ext>
                  </a:extLst>
                </a:gridCol>
                <a:gridCol w="1313737">
                  <a:extLst>
                    <a:ext uri="{9D8B030D-6E8A-4147-A177-3AD203B41FA5}">
                      <a16:colId xmlns:a16="http://schemas.microsoft.com/office/drawing/2014/main" val="3065599110"/>
                    </a:ext>
                  </a:extLst>
                </a:gridCol>
              </a:tblGrid>
              <a:tr h="227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Address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List of items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95220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Kamal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Shewrapara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10:10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Laptop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98356"/>
                  </a:ext>
                </a:extLst>
              </a:tr>
              <a:tr h="357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Mirpur-10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2:00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Mobile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250873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Farmgate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6:00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Moneybag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199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Gulistan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12:15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Ornaments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941657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Gazipur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11:19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Bag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4553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50045"/>
              </p:ext>
            </p:extLst>
          </p:nvPr>
        </p:nvGraphicFramePr>
        <p:xfrm>
          <a:off x="7770812" y="2214361"/>
          <a:ext cx="3352800" cy="1584960"/>
        </p:xfrm>
        <a:graphic>
          <a:graphicData uri="http://schemas.openxmlformats.org/drawingml/2006/table">
            <a:tbl>
              <a:tblPr firstRow="1" firstCol="1" bandRow="1"/>
              <a:tblGrid>
                <a:gridCol w="495976">
                  <a:extLst>
                    <a:ext uri="{9D8B030D-6E8A-4147-A177-3AD203B41FA5}">
                      <a16:colId xmlns:a16="http://schemas.microsoft.com/office/drawing/2014/main" val="3055025777"/>
                    </a:ext>
                  </a:extLst>
                </a:gridCol>
                <a:gridCol w="1571253">
                  <a:extLst>
                    <a:ext uri="{9D8B030D-6E8A-4147-A177-3AD203B41FA5}">
                      <a16:colId xmlns:a16="http://schemas.microsoft.com/office/drawing/2014/main" val="776290502"/>
                    </a:ext>
                  </a:extLst>
                </a:gridCol>
                <a:gridCol w="1285571">
                  <a:extLst>
                    <a:ext uri="{9D8B030D-6E8A-4147-A177-3AD203B41FA5}">
                      <a16:colId xmlns:a16="http://schemas.microsoft.com/office/drawing/2014/main" val="12402074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Hijacked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face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252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9699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2307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6545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459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525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7676"/>
              </p:ext>
            </p:extLst>
          </p:nvPr>
        </p:nvGraphicFramePr>
        <p:xfrm>
          <a:off x="5484812" y="4898208"/>
          <a:ext cx="3124200" cy="1719900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42819081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90710605"/>
                    </a:ext>
                  </a:extLst>
                </a:gridCol>
              </a:tblGrid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 Affected People id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id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732797"/>
                  </a:ext>
                </a:extLst>
              </a:tr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62257"/>
                  </a:ext>
                </a:extLst>
              </a:tr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79597"/>
                  </a:ext>
                </a:extLst>
              </a:tr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30768"/>
                  </a:ext>
                </a:extLst>
              </a:tr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96612"/>
                  </a:ext>
                </a:extLst>
              </a:tr>
              <a:tr h="252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76246"/>
                  </a:ext>
                </a:extLst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>
          <a:xfrm rot="10800000">
            <a:off x="2284413" y="4030627"/>
            <a:ext cx="3124200" cy="1066800"/>
          </a:xfrm>
          <a:prstGeom prst="bentConnector3">
            <a:avLst>
              <a:gd name="adj1" fmla="val 1000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23212" y="3867524"/>
            <a:ext cx="0" cy="1030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13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6212" y="762000"/>
            <a:ext cx="5181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Normalization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03182"/>
              </p:ext>
            </p:extLst>
          </p:nvPr>
        </p:nvGraphicFramePr>
        <p:xfrm>
          <a:off x="2589212" y="2019776"/>
          <a:ext cx="4191000" cy="2044898"/>
        </p:xfrm>
        <a:graphic>
          <a:graphicData uri="http://schemas.openxmlformats.org/drawingml/2006/table">
            <a:tbl>
              <a:tblPr firstRow="1" firstCol="1" bandRow="1"/>
              <a:tblGrid>
                <a:gridCol w="385842">
                  <a:extLst>
                    <a:ext uri="{9D8B030D-6E8A-4147-A177-3AD203B41FA5}">
                      <a16:colId xmlns:a16="http://schemas.microsoft.com/office/drawing/2014/main" val="1667409270"/>
                    </a:ext>
                  </a:extLst>
                </a:gridCol>
                <a:gridCol w="757158">
                  <a:extLst>
                    <a:ext uri="{9D8B030D-6E8A-4147-A177-3AD203B41FA5}">
                      <a16:colId xmlns:a16="http://schemas.microsoft.com/office/drawing/2014/main" val="426109825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5428188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39301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3461105"/>
                    </a:ext>
                  </a:extLst>
                </a:gridCol>
              </a:tblGrid>
              <a:tr h="227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Address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List of items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525148"/>
                  </a:ext>
                </a:extLst>
              </a:tr>
              <a:tr h="455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Kamal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Shewrapara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10:10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Laptop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92654"/>
                  </a:ext>
                </a:extLst>
              </a:tr>
              <a:tr h="400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Mirpur-10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2:00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Mobile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95191"/>
                  </a:ext>
                </a:extLst>
              </a:tr>
              <a:tr h="31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Farmgate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6:00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Moneybag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63513"/>
                  </a:ext>
                </a:extLst>
              </a:tr>
              <a:tr h="31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Pappu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Gulistan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12:15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Ornaments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48982"/>
                  </a:ext>
                </a:extLst>
              </a:tr>
              <a:tr h="319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Tipu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Gazipur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11:19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Bag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5929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01078"/>
              </p:ext>
            </p:extLst>
          </p:nvPr>
        </p:nvGraphicFramePr>
        <p:xfrm>
          <a:off x="8075612" y="2240978"/>
          <a:ext cx="22860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603311">
                  <a:extLst>
                    <a:ext uri="{9D8B030D-6E8A-4147-A177-3AD203B41FA5}">
                      <a16:colId xmlns:a16="http://schemas.microsoft.com/office/drawing/2014/main" val="3735953337"/>
                    </a:ext>
                  </a:extLst>
                </a:gridCol>
                <a:gridCol w="1682689">
                  <a:extLst>
                    <a:ext uri="{9D8B030D-6E8A-4147-A177-3AD203B41FA5}">
                      <a16:colId xmlns:a16="http://schemas.microsoft.com/office/drawing/2014/main" val="202832495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Hijacked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391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022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183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58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254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0739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37885"/>
              </p:ext>
            </p:extLst>
          </p:nvPr>
        </p:nvGraphicFramePr>
        <p:xfrm>
          <a:off x="3718114" y="4691346"/>
          <a:ext cx="3124200" cy="1597980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28385997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9256699"/>
                    </a:ext>
                  </a:extLst>
                </a:gridCol>
              </a:tblGrid>
              <a:tr h="450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 Affected People id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id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410896"/>
                  </a:ext>
                </a:extLst>
              </a:tr>
              <a:tr h="22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67410"/>
                  </a:ext>
                </a:extLst>
              </a:tr>
              <a:tr h="22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444691"/>
                  </a:ext>
                </a:extLst>
              </a:tr>
              <a:tr h="22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02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34532"/>
                  </a:ext>
                </a:extLst>
              </a:tr>
              <a:tr h="22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04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01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401313"/>
                  </a:ext>
                </a:extLst>
              </a:tr>
              <a:tr h="2252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03</a:t>
                      </a:r>
                      <a:endParaRPr lang="en-US" sz="12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F5496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05</a:t>
                      </a:r>
                      <a:endParaRPr lang="en-US" sz="12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2434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56578"/>
              </p:ext>
            </p:extLst>
          </p:nvPr>
        </p:nvGraphicFramePr>
        <p:xfrm>
          <a:off x="8337821" y="5033876"/>
          <a:ext cx="2523581" cy="1461455"/>
        </p:xfrm>
        <a:graphic>
          <a:graphicData uri="http://schemas.openxmlformats.org/drawingml/2006/table">
            <a:tbl>
              <a:tblPr firstRow="1" firstCol="1" bandRow="1"/>
              <a:tblGrid>
                <a:gridCol w="1292390">
                  <a:extLst>
                    <a:ext uri="{9D8B030D-6E8A-4147-A177-3AD203B41FA5}">
                      <a16:colId xmlns:a16="http://schemas.microsoft.com/office/drawing/2014/main" val="1338758572"/>
                    </a:ext>
                  </a:extLst>
                </a:gridCol>
                <a:gridCol w="1231191">
                  <a:extLst>
                    <a:ext uri="{9D8B030D-6E8A-4147-A177-3AD203B41FA5}">
                      <a16:colId xmlns:a16="http://schemas.microsoft.com/office/drawing/2014/main" val="3352853237"/>
                    </a:ext>
                  </a:extLst>
                </a:gridCol>
              </a:tblGrid>
              <a:tr h="302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Hijacked type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Hijacker face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667252"/>
                  </a:ext>
                </a:extLst>
              </a:tr>
              <a:tr h="215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Image_1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717542"/>
                  </a:ext>
                </a:extLst>
              </a:tr>
              <a:tr h="215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Image_2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50150"/>
                  </a:ext>
                </a:extLst>
              </a:tr>
              <a:tr h="215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Image_3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68368"/>
                  </a:ext>
                </a:extLst>
              </a:tr>
              <a:tr h="215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Image_4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90003"/>
                  </a:ext>
                </a:extLst>
              </a:tr>
              <a:tr h="215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Snatch</a:t>
                      </a:r>
                      <a:endParaRPr lang="en-US" sz="120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53813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Image_5</a:t>
                      </a:r>
                      <a:endParaRPr lang="en-US" sz="1200" dirty="0">
                        <a:solidFill>
                          <a:srgbClr val="53813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91417"/>
                  </a:ext>
                </a:extLst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0800000">
            <a:off x="2741612" y="4166600"/>
            <a:ext cx="938402" cy="710200"/>
          </a:xfrm>
          <a:prstGeom prst="bentConnector3">
            <a:avLst>
              <a:gd name="adj1" fmla="val 1009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6880414" y="3917164"/>
            <a:ext cx="1457407" cy="959636"/>
          </a:xfrm>
          <a:prstGeom prst="bentConnector3">
            <a:avLst>
              <a:gd name="adj1" fmla="val 1005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599611" y="3957709"/>
            <a:ext cx="533401" cy="107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2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14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62" y="1084980"/>
            <a:ext cx="9486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15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22861" r="7592" b="12461"/>
          <a:stretch/>
        </p:blipFill>
        <p:spPr>
          <a:xfrm>
            <a:off x="1237633" y="1371599"/>
            <a:ext cx="10650194" cy="48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16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838200"/>
            <a:ext cx="7558311" cy="57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"/>
            <a:ext cx="3281775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062628"/>
            <a:ext cx="3036993" cy="5642972"/>
          </a:xfrm>
          <a:prstGeom prst="rect">
            <a:avLst/>
          </a:prstGeom>
        </p:spPr>
      </p:pic>
      <p:sp>
        <p:nvSpPr>
          <p:cNvPr id="15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17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"/>
            <a:ext cx="4724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4" y="1143000"/>
            <a:ext cx="10242168" cy="5285690"/>
          </a:xfrm>
          <a:prstGeom prst="rect">
            <a:avLst/>
          </a:prstGeom>
        </p:spPr>
      </p:pic>
      <p:sp>
        <p:nvSpPr>
          <p:cNvPr id="8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18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7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"/>
            <a:ext cx="46482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10" y="1143000"/>
            <a:ext cx="10358002" cy="5218628"/>
          </a:xfrm>
          <a:prstGeom prst="rect">
            <a:avLst/>
          </a:prstGeom>
        </p:spPr>
      </p:pic>
      <p:sp>
        <p:nvSpPr>
          <p:cNvPr id="8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19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9362" y="838200"/>
            <a:ext cx="3531050" cy="1371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75212" y="0"/>
            <a:ext cx="70104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Topics                                                              Page No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and Project information ------------------------ 03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----------------------------------------- 04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------------------------------------------------ 05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------------------------------------------ 06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------------------------------ 07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------------------------ 08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--------------------------------------------- 09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Design(Normalization) ------------------ 10-13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--------------------------------------- 14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--------------------------------------- 15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-------------------------------------------- 16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Prototype ------------------------------------- 17-20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91;p15"/>
          <p:cNvSpPr/>
          <p:nvPr/>
        </p:nvSpPr>
        <p:spPr>
          <a:xfrm>
            <a:off x="0" y="6208935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2;p15"/>
          <p:cNvSpPr txBox="1"/>
          <p:nvPr/>
        </p:nvSpPr>
        <p:spPr>
          <a:xfrm>
            <a:off x="121648" y="6263006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2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"/>
            <a:ext cx="4038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Prototype(Cont..)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11" y="1295400"/>
            <a:ext cx="10358002" cy="5218628"/>
          </a:xfrm>
          <a:prstGeom prst="rect">
            <a:avLst/>
          </a:prstGeom>
        </p:spPr>
      </p:pic>
      <p:sp>
        <p:nvSpPr>
          <p:cNvPr id="8" name="Google Shape;92;p15"/>
          <p:cNvSpPr txBox="1"/>
          <p:nvPr/>
        </p:nvSpPr>
        <p:spPr>
          <a:xfrm>
            <a:off x="57144" y="6263168"/>
            <a:ext cx="550868" cy="44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20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2;p15"/>
          <p:cNvSpPr txBox="1"/>
          <p:nvPr/>
        </p:nvSpPr>
        <p:spPr>
          <a:xfrm>
            <a:off x="74612" y="6248400"/>
            <a:ext cx="461345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21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0"/>
            <a:ext cx="10058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35" y="-26126"/>
            <a:ext cx="4816354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14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 smtClean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3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834"/>
              </p:ext>
            </p:extLst>
          </p:nvPr>
        </p:nvGraphicFramePr>
        <p:xfrm>
          <a:off x="1827213" y="3200400"/>
          <a:ext cx="9525000" cy="1905000"/>
        </p:xfrm>
        <a:graphic>
          <a:graphicData uri="http://schemas.openxmlformats.org/drawingml/2006/table">
            <a:tbl>
              <a:tblPr firstRow="1" firstCol="1" bandRow="1"/>
              <a:tblGrid>
                <a:gridCol w="2285999">
                  <a:extLst>
                    <a:ext uri="{9D8B030D-6E8A-4147-A177-3AD203B41FA5}">
                      <a16:colId xmlns:a16="http://schemas.microsoft.com/office/drawing/2014/main" val="2657111056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29935154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818689932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94619579"/>
                    </a:ext>
                  </a:extLst>
                </a:gridCol>
              </a:tblGrid>
              <a:tr h="895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Researcher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69178"/>
                  </a:ext>
                </a:extLst>
              </a:tr>
              <a:tr h="1009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Tanvir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Ahmed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Sanzida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Yesmin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Shahajady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khatun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juthy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Ahmed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Imtiaz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639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60812" y="1026748"/>
            <a:ext cx="555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Hashtag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0212" y="1803763"/>
            <a:ext cx="777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Hijack detection system. </a:t>
            </a:r>
          </a:p>
        </p:txBody>
      </p:sp>
    </p:spTree>
    <p:extLst>
      <p:ext uri="{BB962C8B-B14F-4D97-AF65-F5344CB8AC3E}">
        <p14:creationId xmlns:p14="http://schemas.microsoft.com/office/powerpoint/2010/main" val="34773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13063"/>
            <a:ext cx="5181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4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6712" y="990600"/>
            <a:ext cx="982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Bangladeshi aspect, hijacking is a very common problem in the city area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Scopes and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6212" y="4025103"/>
            <a:ext cx="2590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Scopes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16122" y="3200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person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98612" y="42672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risky hijacking area identification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98612" y="53340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Hijack location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304212" y="32004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Hijacker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304212" y="42672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Hijacker's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identification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04212" y="5334000"/>
            <a:ext cx="3276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that zone and report to police.</a:t>
            </a:r>
          </a:p>
        </p:txBody>
      </p:sp>
      <p:cxnSp>
        <p:nvCxnSpPr>
          <p:cNvPr id="22" name="Straight Arrow Connector 21"/>
          <p:cNvCxnSpPr>
            <a:stCxn id="4" idx="0"/>
            <a:endCxn id="7" idx="3"/>
          </p:cNvCxnSpPr>
          <p:nvPr/>
        </p:nvCxnSpPr>
        <p:spPr>
          <a:xfrm flipH="1" flipV="1">
            <a:off x="4892722" y="3505200"/>
            <a:ext cx="1658890" cy="519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18" idx="3"/>
          </p:cNvCxnSpPr>
          <p:nvPr/>
        </p:nvCxnSpPr>
        <p:spPr>
          <a:xfrm flipH="1">
            <a:off x="4875212" y="5244303"/>
            <a:ext cx="1676400" cy="39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17" idx="3"/>
          </p:cNvCxnSpPr>
          <p:nvPr/>
        </p:nvCxnSpPr>
        <p:spPr>
          <a:xfrm flipH="1" flipV="1">
            <a:off x="4875212" y="4572000"/>
            <a:ext cx="381000" cy="62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  <a:endCxn id="19" idx="1"/>
          </p:cNvCxnSpPr>
          <p:nvPr/>
        </p:nvCxnSpPr>
        <p:spPr>
          <a:xfrm flipV="1">
            <a:off x="7467598" y="3505200"/>
            <a:ext cx="836614" cy="69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1" idx="1"/>
          </p:cNvCxnSpPr>
          <p:nvPr/>
        </p:nvCxnSpPr>
        <p:spPr>
          <a:xfrm>
            <a:off x="7008812" y="5181600"/>
            <a:ext cx="12954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6"/>
            <a:endCxn id="20" idx="1"/>
          </p:cNvCxnSpPr>
          <p:nvPr/>
        </p:nvCxnSpPr>
        <p:spPr>
          <a:xfrm flipV="1">
            <a:off x="7847012" y="4572000"/>
            <a:ext cx="457200" cy="62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455" y="13063"/>
            <a:ext cx="441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5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27212" y="3162850"/>
            <a:ext cx="2895600" cy="144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Complexity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0360" y="1905000"/>
            <a:ext cx="446985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used in forensics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6497" y="3048000"/>
            <a:ext cx="446985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will be much more complicated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16497" y="5257800"/>
            <a:ext cx="446985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not have 100% accuracy</a:t>
            </a:r>
          </a:p>
        </p:txBody>
      </p:sp>
      <p:cxnSp>
        <p:nvCxnSpPr>
          <p:cNvPr id="18" name="Straight Arrow Connector 17"/>
          <p:cNvCxnSpPr>
            <a:stCxn id="12" idx="0"/>
            <a:endCxn id="15" idx="1"/>
          </p:cNvCxnSpPr>
          <p:nvPr/>
        </p:nvCxnSpPr>
        <p:spPr>
          <a:xfrm flipV="1">
            <a:off x="3275012" y="2209800"/>
            <a:ext cx="2845348" cy="953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  <a:endCxn id="17" idx="1"/>
          </p:cNvCxnSpPr>
          <p:nvPr/>
        </p:nvCxnSpPr>
        <p:spPr>
          <a:xfrm>
            <a:off x="3275012" y="4610040"/>
            <a:ext cx="2841485" cy="952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7"/>
            <a:endCxn id="16" idx="1"/>
          </p:cNvCxnSpPr>
          <p:nvPr/>
        </p:nvCxnSpPr>
        <p:spPr>
          <a:xfrm flipV="1">
            <a:off x="4298761" y="3352800"/>
            <a:ext cx="1817736" cy="2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116497" y="4191000"/>
            <a:ext cx="4469852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analysis consumes a lot of time.</a:t>
            </a:r>
          </a:p>
        </p:txBody>
      </p:sp>
      <p:cxnSp>
        <p:nvCxnSpPr>
          <p:cNvPr id="38" name="Straight Arrow Connector 37"/>
          <p:cNvCxnSpPr>
            <a:stCxn id="12" idx="5"/>
            <a:endCxn id="28" idx="1"/>
          </p:cNvCxnSpPr>
          <p:nvPr/>
        </p:nvCxnSpPr>
        <p:spPr>
          <a:xfrm>
            <a:off x="4298761" y="4398104"/>
            <a:ext cx="1817736" cy="97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455" y="13063"/>
            <a:ext cx="441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6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27212" y="3162850"/>
            <a:ext cx="2895600" cy="144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20360" y="1905000"/>
            <a:ext cx="5155652" cy="125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size of digital investigation is increasing day by day.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16496" y="4800600"/>
            <a:ext cx="5159515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bring it to market successfully then there will be a lot of demand for it.</a:t>
            </a:r>
          </a:p>
        </p:txBody>
      </p:sp>
      <p:cxnSp>
        <p:nvCxnSpPr>
          <p:cNvPr id="4" name="Elbow Connector 3"/>
          <p:cNvCxnSpPr>
            <a:stCxn id="12" idx="0"/>
            <a:endCxn id="15" idx="1"/>
          </p:cNvCxnSpPr>
          <p:nvPr/>
        </p:nvCxnSpPr>
        <p:spPr>
          <a:xfrm rot="5400000" flipH="1" flipV="1">
            <a:off x="4383224" y="1425714"/>
            <a:ext cx="628925" cy="28453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" idx="4"/>
            <a:endCxn id="17" idx="1"/>
          </p:cNvCxnSpPr>
          <p:nvPr/>
        </p:nvCxnSpPr>
        <p:spPr>
          <a:xfrm rot="16200000" flipH="1">
            <a:off x="4333774" y="3551278"/>
            <a:ext cx="723960" cy="28414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1028" y="1295400"/>
            <a:ext cx="10329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Hijacker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affected people find out the hijacked things.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Hijack place detection.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Hijacked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Hijacker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detection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hijacker movement.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report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7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12" y="0"/>
            <a:ext cx="6400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5236" y="2133600"/>
            <a:ext cx="9932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have safety and security, no hijacker can destroy the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will work very well.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2;p15"/>
          <p:cNvSpPr txBox="1"/>
          <p:nvPr/>
        </p:nvSpPr>
        <p:spPr>
          <a:xfrm>
            <a:off x="146667" y="62484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8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612" y="0"/>
            <a:ext cx="10668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5867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8560" y="1676400"/>
            <a:ext cx="9654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hijack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 collection.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Hijack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occurrence of hijacking from video/ image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reorganization from video/ image data.</a:t>
            </a:r>
          </a:p>
        </p:txBody>
      </p:sp>
      <p:sp>
        <p:nvSpPr>
          <p:cNvPr id="10" name="Google Shape;91;p15"/>
          <p:cNvSpPr/>
          <p:nvPr/>
        </p:nvSpPr>
        <p:spPr>
          <a:xfrm>
            <a:off x="25019" y="6194329"/>
            <a:ext cx="550868" cy="49650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2;p15"/>
          <p:cNvSpPr txBox="1"/>
          <p:nvPr/>
        </p:nvSpPr>
        <p:spPr>
          <a:xfrm>
            <a:off x="101462" y="6303600"/>
            <a:ext cx="35415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E74"/>
              </a:buClr>
              <a:buFont typeface="Carrois Gothic SC"/>
              <a:buNone/>
            </a:pPr>
            <a:r>
              <a:rPr lang="es" sz="2000" b="1" dirty="0">
                <a:solidFill>
                  <a:srgbClr val="006E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rrois Gothic SC"/>
              </a:rPr>
              <a:t>9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3812</TotalTime>
  <Words>634</Words>
  <Application>Microsoft Office PowerPoint</Application>
  <PresentationFormat>Custom</PresentationFormat>
  <Paragraphs>319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Carrois Gothic SC</vt:lpstr>
      <vt:lpstr>Euphemia</vt:lpstr>
      <vt:lpstr>Times New Roman</vt:lpstr>
      <vt:lpstr>Vrinda</vt:lpstr>
      <vt:lpstr>Wingdings</vt:lpstr>
      <vt:lpstr>Math 16x9</vt:lpstr>
      <vt:lpstr>PowerPoint Presentation</vt:lpstr>
      <vt:lpstr>index</vt:lpstr>
      <vt:lpstr>Team information</vt:lpstr>
      <vt:lpstr>Feasibility Study</vt:lpstr>
      <vt:lpstr>Complexity</vt:lpstr>
      <vt:lpstr>Market analysis</vt:lpstr>
      <vt:lpstr>Functional Requirement</vt:lpstr>
      <vt:lpstr>Non-Functional Requirement</vt:lpstr>
      <vt:lpstr>Data Analysis</vt:lpstr>
      <vt:lpstr>Database Design(Normalization)</vt:lpstr>
      <vt:lpstr>Database Design(Cont..)</vt:lpstr>
      <vt:lpstr>Database Design(Cont..)</vt:lpstr>
      <vt:lpstr>Database Design(Cont..)</vt:lpstr>
      <vt:lpstr>Use Case Diagram</vt:lpstr>
      <vt:lpstr>Sequence Diagram</vt:lpstr>
      <vt:lpstr>Class Diagram</vt:lpstr>
      <vt:lpstr>Prototype</vt:lpstr>
      <vt:lpstr>Prototype(Cont..)</vt:lpstr>
      <vt:lpstr>Prototype(Cont..)</vt:lpstr>
      <vt:lpstr>Prototype(Cont..)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Tanvir</dc:creator>
  <cp:lastModifiedBy>Tanvir Ahmed</cp:lastModifiedBy>
  <cp:revision>492</cp:revision>
  <dcterms:created xsi:type="dcterms:W3CDTF">2022-01-04T18:13:10Z</dcterms:created>
  <dcterms:modified xsi:type="dcterms:W3CDTF">2023-01-27T18:21:34Z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