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f99e395a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2f99e395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2f99e395a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2f99e395a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f99e395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f99e395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2f99e395a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2f99e395a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2f99e395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2f99e395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f99e395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f99e395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f99e395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f99e395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f99e395a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f99e395a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2f99e395a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2f99e395a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2f99e395a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2f99e395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f99e395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2f99e395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2f99e395a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2f99e395a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ink.springer.com/article/10.1007/s00521-020-05094-0#auth-Xiaohui-Wei-Aff1" TargetMode="External"/><Relationship Id="rId4" Type="http://schemas.openxmlformats.org/officeDocument/2006/relationships/hyperlink" Target="https://link.springer.com/article/10.1007/s00521-020-05094-0#auth-Wanling-Chen-Aff2" TargetMode="External"/><Relationship Id="rId5" Type="http://schemas.openxmlformats.org/officeDocument/2006/relationships/hyperlink" Target="https://link.springer.com/article/10.1007/s00521-020-05094-0#auth-Xiao-Li-Aff3-Aff4-Aff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88625" y="503200"/>
            <a:ext cx="56661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Paper Presentation</a:t>
            </a:r>
            <a:endParaRPr sz="3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Course : CSE424</a:t>
            </a:r>
            <a:endParaRPr sz="3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9600" y="3061900"/>
            <a:ext cx="7519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By-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Tanvir 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slam sayem 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 : 20301360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Section : 1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Group : 13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Outcome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Improved pattern recognition on economic data.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Enhanced decision-making efficiency in investment.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Contribution to understanding the impact of financing trade on corporate financial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77">
                <a:latin typeface="Roboto"/>
                <a:ea typeface="Roboto"/>
                <a:cs typeface="Roboto"/>
                <a:sym typeface="Roboto"/>
              </a:rPr>
              <a:t>Subsequent Tasks</a:t>
            </a:r>
            <a:endParaRPr b="1" sz="247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Consideration of cross-market forecasting research models.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Exploration of additional financial markets beyond stocks and foreign exchange.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88"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258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168975"/>
            <a:ext cx="7038900" cy="3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08">
                <a:latin typeface="Roboto"/>
                <a:ea typeface="Roboto"/>
                <a:cs typeface="Roboto"/>
                <a:sym typeface="Roboto"/>
              </a:rPr>
              <a:t>Findings from logistic regression and machine learning applied to financing trade.</a:t>
            </a:r>
            <a:endParaRPr sz="1908">
              <a:latin typeface="Roboto"/>
              <a:ea typeface="Roboto"/>
              <a:cs typeface="Roboto"/>
              <a:sym typeface="Roboto"/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08">
                <a:latin typeface="Roboto"/>
                <a:ea typeface="Roboto"/>
                <a:cs typeface="Roboto"/>
                <a:sym typeface="Roboto"/>
              </a:rPr>
              <a:t>Identification of significant differences in core financial data.</a:t>
            </a:r>
            <a:endParaRPr sz="1908">
              <a:latin typeface="Roboto"/>
              <a:ea typeface="Roboto"/>
              <a:cs typeface="Roboto"/>
              <a:sym typeface="Roboto"/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08">
                <a:latin typeface="Roboto"/>
                <a:ea typeface="Roboto"/>
                <a:cs typeface="Roboto"/>
                <a:sym typeface="Roboto"/>
              </a:rPr>
              <a:t>Establishment of a logistic regression model and determination of key financial indicators.</a:t>
            </a:r>
            <a:endParaRPr sz="1908">
              <a:latin typeface="Roboto"/>
              <a:ea typeface="Roboto"/>
              <a:cs typeface="Roboto"/>
              <a:sym typeface="Roboto"/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08">
                <a:latin typeface="Roboto"/>
                <a:ea typeface="Roboto"/>
                <a:cs typeface="Roboto"/>
                <a:sym typeface="Roboto"/>
              </a:rPr>
              <a:t>Recognition accuracy of machine learning models exceeding 95%.</a:t>
            </a:r>
            <a:endParaRPr sz="1908">
              <a:latin typeface="Roboto"/>
              <a:ea typeface="Roboto"/>
              <a:cs typeface="Roboto"/>
              <a:sym typeface="Roboto"/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08">
                <a:latin typeface="Roboto"/>
                <a:ea typeface="Roboto"/>
                <a:cs typeface="Roboto"/>
                <a:sym typeface="Roboto"/>
              </a:rPr>
              <a:t>Potential future research directions in cross-market forecasting models.</a:t>
            </a:r>
            <a:endParaRPr sz="1908">
              <a:latin typeface="Roboto"/>
              <a:ea typeface="Roboto"/>
              <a:cs typeface="Roboto"/>
              <a:sym typeface="Roboto"/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08">
                <a:latin typeface="Roboto"/>
                <a:ea typeface="Roboto"/>
                <a:cs typeface="Roboto"/>
                <a:sym typeface="Roboto"/>
              </a:rPr>
              <a:t>Acknowledgment of support from various research projects.</a:t>
            </a:r>
            <a:endParaRPr sz="190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Thank you 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Exploring the financial indicators to improve the pattern recognition of economic data based on machine learning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By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100"/>
          </a:p>
        </p:txBody>
      </p:sp>
      <p:sp>
        <p:nvSpPr>
          <p:cNvPr id="142" name="Google Shape;142;p14"/>
          <p:cNvSpPr txBox="1"/>
          <p:nvPr/>
        </p:nvSpPr>
        <p:spPr>
          <a:xfrm>
            <a:off x="1436000" y="3694450"/>
            <a:ext cx="431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rgbClr val="004B83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Xiaohui Wei</a:t>
            </a:r>
            <a:r>
              <a:rPr lang="en" sz="1900">
                <a:solidFill>
                  <a:srgbClr val="333333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" sz="1900" u="sng">
                <a:solidFill>
                  <a:srgbClr val="004B83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Wanling Chen</a:t>
            </a:r>
            <a:r>
              <a:rPr lang="en" sz="1900">
                <a:solidFill>
                  <a:srgbClr val="333333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lang="en" sz="1900" u="sng">
                <a:solidFill>
                  <a:srgbClr val="003B84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Xiao Li</a:t>
            </a:r>
            <a:r>
              <a:rPr lang="en" sz="1900">
                <a:solidFill>
                  <a:srgbClr val="333333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900">
              <a:solidFill>
                <a:srgbClr val="333333"/>
              </a:solidFill>
              <a:highlight>
                <a:srgbClr val="FCFCFC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Verdana"/>
                <a:ea typeface="Verdana"/>
                <a:cs typeface="Verdana"/>
                <a:sym typeface="Verdana"/>
              </a:rPr>
              <a:t>                       Contain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Overview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Contribution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Constraint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Solution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Outcome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Subsequent Tasks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77"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sz="247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Introduction to the challenges in understanding financial markets dynamics.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Evolution of quantitative investment and its slower development in China.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Emphasis on the importance of timing in investment decisions.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Introduction of machine learning as a solution for improved pattern recognition.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Positioning the study of financial markets as crucial for global economic trends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144">
                <a:latin typeface="Roboto"/>
                <a:ea typeface="Roboto"/>
                <a:cs typeface="Roboto"/>
                <a:sym typeface="Roboto"/>
              </a:rPr>
              <a:t>Motivation</a:t>
            </a:r>
            <a:endParaRPr b="1" sz="214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Growing role of quantitative investment in developed markets.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Slow development of quantitative investment in China.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Emphasis on the potential of machine learning in financial analysis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88">
                <a:latin typeface="Roboto"/>
                <a:ea typeface="Roboto"/>
                <a:cs typeface="Roboto"/>
                <a:sym typeface="Roboto"/>
              </a:rPr>
              <a:t>Contribution</a:t>
            </a:r>
            <a:endParaRPr b="1" sz="258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55925"/>
            <a:ext cx="70389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298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33">
                <a:latin typeface="Roboto"/>
                <a:ea typeface="Roboto"/>
                <a:cs typeface="Roboto"/>
                <a:sym typeface="Roboto"/>
              </a:rPr>
              <a:t>Review of traditional investment analysis methods and their limitations.</a:t>
            </a:r>
            <a:endParaRPr sz="1933">
              <a:latin typeface="Roboto"/>
              <a:ea typeface="Roboto"/>
              <a:cs typeface="Roboto"/>
              <a:sym typeface="Roboto"/>
            </a:endParaRPr>
          </a:p>
          <a:p>
            <a:pPr indent="-33298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33">
                <a:latin typeface="Roboto"/>
                <a:ea typeface="Roboto"/>
                <a:cs typeface="Roboto"/>
                <a:sym typeface="Roboto"/>
              </a:rPr>
              <a:t>Exploration of machine learning models, particularly neural networks.</a:t>
            </a:r>
            <a:endParaRPr sz="1933">
              <a:latin typeface="Roboto"/>
              <a:ea typeface="Roboto"/>
              <a:cs typeface="Roboto"/>
              <a:sym typeface="Roboto"/>
            </a:endParaRPr>
          </a:p>
          <a:p>
            <a:pPr indent="-33298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33">
                <a:latin typeface="Roboto"/>
                <a:ea typeface="Roboto"/>
                <a:cs typeface="Roboto"/>
                <a:sym typeface="Roboto"/>
              </a:rPr>
              <a:t>Introduction of Principal Component Analysis (PCA) for dimensionality reduction.</a:t>
            </a:r>
            <a:endParaRPr sz="1933">
              <a:latin typeface="Roboto"/>
              <a:ea typeface="Roboto"/>
              <a:cs typeface="Roboto"/>
              <a:sym typeface="Roboto"/>
            </a:endParaRPr>
          </a:p>
          <a:p>
            <a:pPr indent="-33298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33">
                <a:latin typeface="Roboto"/>
                <a:ea typeface="Roboto"/>
                <a:cs typeface="Roboto"/>
                <a:sym typeface="Roboto"/>
              </a:rPr>
              <a:t>In-depth analysis of the structure and principles of backpropagation neural networks.</a:t>
            </a:r>
            <a:endParaRPr sz="1933">
              <a:latin typeface="Roboto"/>
              <a:ea typeface="Roboto"/>
              <a:cs typeface="Roboto"/>
              <a:sym typeface="Roboto"/>
            </a:endParaRPr>
          </a:p>
          <a:p>
            <a:pPr indent="-33298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33">
                <a:latin typeface="Roboto"/>
                <a:ea typeface="Roboto"/>
                <a:cs typeface="Roboto"/>
                <a:sym typeface="Roboto"/>
              </a:rPr>
              <a:t>Empirical research using financial statement data to assess the impact of financing trade.</a:t>
            </a:r>
            <a:endParaRPr sz="1933">
              <a:latin typeface="Roboto"/>
              <a:ea typeface="Roboto"/>
              <a:cs typeface="Roboto"/>
              <a:sym typeface="Roboto"/>
            </a:endParaRPr>
          </a:p>
          <a:p>
            <a:pPr indent="-33298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933">
                <a:latin typeface="Roboto"/>
                <a:ea typeface="Roboto"/>
                <a:cs typeface="Roboto"/>
                <a:sym typeface="Roboto"/>
              </a:rPr>
              <a:t>Application of machine learning techniques (KNN and SVM) for predicting financial trends.</a:t>
            </a:r>
            <a:endParaRPr sz="193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b="1" lang="en" sz="243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 sz="243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Challenges in understanding financial market dynamics.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Evolution and limitations of traditional investment analysis methods.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Growing role of quantitative investment, particularly in the USA.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Related Work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Review of investment strategies and methods.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Focus on machine learning models, especially neural networks.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Application of machine learning in Chinese stock markets.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40740"/>
              <a:buFont typeface="Arial"/>
              <a:buNone/>
            </a:pPr>
            <a:r>
              <a:rPr b="1" lang="en" sz="243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 sz="243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842625"/>
            <a:ext cx="70389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Principal Component Feature Extraction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Introduction to Principal Component Analysis (PCA).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Explanation of PCA's algebraic and geometric perspectives.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Advantages and disadvantages of PCA.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Structure and Principle of Neural Network Prediction Model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Overview of neural network prediction models, focusing on backpropagation.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Characteristics, advantages, and challenges of backpropagation neural networks.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Design considerations and architecture of backpropagation neural networks.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Empirical Research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Presentation of empirical research using financial statement data.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Assessment of the impact of financing trade on corporate financial data.</a:t>
            </a:r>
            <a:endParaRPr sz="1508"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79569"/>
              <a:buFont typeface="Roboto"/>
              <a:buChar char="●"/>
            </a:pPr>
            <a:r>
              <a:rPr lang="en" sz="1508">
                <a:latin typeface="Roboto"/>
                <a:ea typeface="Roboto"/>
                <a:cs typeface="Roboto"/>
                <a:sym typeface="Roboto"/>
              </a:rPr>
              <a:t>Application of machine learning techniques (KNN and SVM) for predict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922">
                <a:latin typeface="Roboto"/>
                <a:ea typeface="Roboto"/>
                <a:cs typeface="Roboto"/>
                <a:sym typeface="Roboto"/>
              </a:rPr>
              <a:t>Constraint</a:t>
            </a:r>
            <a:endParaRPr b="1" sz="292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Challenges in accurately determining broad market trends due to nonlinear factors.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Limitations of traditional investment analysis methods.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