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PlayfairDisplay-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e66d8f0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e66d8f0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904325" y="307375"/>
            <a:ext cx="7864200" cy="7812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2700"/>
              <a:t>Cse 424 -paper review </a:t>
            </a:r>
            <a:endParaRPr sz="2700"/>
          </a:p>
        </p:txBody>
      </p:sp>
      <p:sp>
        <p:nvSpPr>
          <p:cNvPr id="69" name="Google Shape;69;p13"/>
          <p:cNvSpPr txBox="1"/>
          <p:nvPr>
            <p:ph idx="1" type="subTitle"/>
          </p:nvPr>
        </p:nvSpPr>
        <p:spPr>
          <a:xfrm>
            <a:off x="565325" y="2571750"/>
            <a:ext cx="7893000" cy="1299600"/>
          </a:xfrm>
          <a:prstGeom prst="rect">
            <a:avLst/>
          </a:prstGeom>
        </p:spPr>
        <p:txBody>
          <a:bodyPr anchorCtr="0" anchor="b" bIns="91425" lIns="91425" spcFirstLastPara="1" rIns="91425" wrap="square" tIns="91425">
            <a:noAutofit/>
          </a:bodyPr>
          <a:lstStyle/>
          <a:p>
            <a:pPr indent="0" lvl="0" marL="0" rtl="0" algn="l">
              <a:lnSpc>
                <a:spcPct val="80000"/>
              </a:lnSpc>
              <a:spcBef>
                <a:spcPts val="1000"/>
              </a:spcBef>
              <a:spcAft>
                <a:spcPts val="0"/>
              </a:spcAft>
              <a:buSzPts val="523"/>
              <a:buNone/>
            </a:pPr>
            <a:r>
              <a:rPr b="1" lang="en" sz="2140"/>
              <a:t>By </a:t>
            </a:r>
            <a:endParaRPr b="1" sz="2140"/>
          </a:p>
          <a:p>
            <a:pPr indent="0" lvl="0" marL="0" rtl="0" algn="l">
              <a:lnSpc>
                <a:spcPct val="80000"/>
              </a:lnSpc>
              <a:spcBef>
                <a:spcPts val="1000"/>
              </a:spcBef>
              <a:spcAft>
                <a:spcPts val="0"/>
              </a:spcAft>
              <a:buSzPts val="523"/>
              <a:buNone/>
            </a:pPr>
            <a:r>
              <a:rPr b="1" lang="en" sz="2140"/>
              <a:t>Tanvir Islam Sayem </a:t>
            </a:r>
            <a:endParaRPr b="1" sz="2140"/>
          </a:p>
          <a:p>
            <a:pPr indent="0" lvl="0" marL="0" rtl="0" algn="l">
              <a:lnSpc>
                <a:spcPct val="80000"/>
              </a:lnSpc>
              <a:spcBef>
                <a:spcPts val="1000"/>
              </a:spcBef>
              <a:spcAft>
                <a:spcPts val="0"/>
              </a:spcAft>
              <a:buSzPts val="523"/>
              <a:buNone/>
            </a:pPr>
            <a:r>
              <a:rPr b="1" lang="en" sz="2140"/>
              <a:t>Id:20301360</a:t>
            </a:r>
            <a:endParaRPr b="1" sz="21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ctrTitle"/>
          </p:nvPr>
        </p:nvSpPr>
        <p:spPr>
          <a:xfrm>
            <a:off x="630600" y="482250"/>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SzPts val="990"/>
              <a:buNone/>
            </a:pPr>
            <a:r>
              <a:rPr b="0" lang="en" sz="2720"/>
              <a:t>Pattern recognition and features selection for speech emotion recognition model using deep learning</a:t>
            </a:r>
            <a:endParaRPr b="0" sz="1220"/>
          </a:p>
        </p:txBody>
      </p:sp>
      <p:sp>
        <p:nvSpPr>
          <p:cNvPr id="75" name="Google Shape;75;p14"/>
          <p:cNvSpPr txBox="1"/>
          <p:nvPr>
            <p:ph idx="1" type="subTitle"/>
          </p:nvPr>
        </p:nvSpPr>
        <p:spPr>
          <a:xfrm>
            <a:off x="630600" y="2571750"/>
            <a:ext cx="7893000" cy="764400"/>
          </a:xfrm>
          <a:prstGeom prst="rect">
            <a:avLst/>
          </a:prstGeom>
        </p:spPr>
        <p:txBody>
          <a:bodyPr anchorCtr="0" anchor="b" bIns="91425" lIns="91425" spcFirstLastPara="1" rIns="91425" wrap="square" tIns="91425">
            <a:normAutofit fontScale="40000" lnSpcReduction="20000"/>
          </a:bodyPr>
          <a:lstStyle/>
          <a:p>
            <a:pPr indent="0" lvl="0" marL="0" rtl="0" algn="l">
              <a:spcBef>
                <a:spcPts val="1000"/>
              </a:spcBef>
              <a:spcAft>
                <a:spcPts val="0"/>
              </a:spcAft>
              <a:buNone/>
            </a:pPr>
            <a:r>
              <a:rPr lang="en"/>
              <a:t>By</a:t>
            </a:r>
            <a:endParaRPr/>
          </a:p>
          <a:p>
            <a:pPr indent="0" lvl="0" marL="0" rtl="0" algn="l">
              <a:spcBef>
                <a:spcPts val="1000"/>
              </a:spcBef>
              <a:spcAft>
                <a:spcPts val="0"/>
              </a:spcAft>
              <a:buNone/>
            </a:pPr>
            <a:r>
              <a:rPr lang="en" sz="3071"/>
              <a:t>Kittisak Jermsittiparsert1  · Abdurrahman Abdurrahman2  · Parinya Siriattakul3  · Ludmila A. Sundeeva4  · Wahidah Hashim5  · Robbi Rahim6  · Andino Maseleno7</a:t>
            </a:r>
            <a:endParaRPr sz="307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2"/>
              </a:buClr>
              <a:buSzPts val="1100"/>
              <a:buFont typeface="Arial"/>
              <a:buNone/>
            </a:pPr>
            <a:r>
              <a:rPr lang="en" sz="3100">
                <a:solidFill>
                  <a:schemeClr val="dk2"/>
                </a:solidFill>
                <a:latin typeface="Arial"/>
                <a:ea typeface="Arial"/>
                <a:cs typeface="Arial"/>
                <a:sym typeface="Arial"/>
              </a:rPr>
              <a:t>Introduction</a:t>
            </a:r>
            <a:endParaRPr sz="5600"/>
          </a:p>
        </p:txBody>
      </p:sp>
      <p:sp>
        <p:nvSpPr>
          <p:cNvPr id="81" name="Google Shape;81;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a:p>
          <a:p>
            <a:pPr indent="-317500" lvl="0" marL="457200" rtl="0" algn="l">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Importance of communication between humans and machines</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Utilizing voice commands for various applications</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Recognizing speaker characteristics and emotions</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 Impact of emotional state in human-computer interaction</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 Using speech emotion recognition in various fields</a:t>
            </a:r>
            <a:endParaRPr sz="1400">
              <a:solidFill>
                <a:schemeClr val="dk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572050" y="30745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t>
            </a:r>
            <a:endParaRPr/>
          </a:p>
        </p:txBody>
      </p:sp>
      <p:sp>
        <p:nvSpPr>
          <p:cNvPr id="87" name="Google Shape;87;p16"/>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400">
              <a:solidFill>
                <a:schemeClr val="dk1"/>
              </a:solidFill>
            </a:endParaRPr>
          </a:p>
          <a:p>
            <a:pPr indent="-349250" lvl="0" marL="457200" rtl="0" algn="l">
              <a:spcBef>
                <a:spcPts val="1200"/>
              </a:spcBef>
              <a:spcAft>
                <a:spcPts val="0"/>
              </a:spcAft>
              <a:buSzPts val="1900"/>
              <a:buChar char="●"/>
            </a:pPr>
            <a:r>
              <a:rPr lang="en">
                <a:solidFill>
                  <a:srgbClr val="000000"/>
                </a:solidFill>
                <a:latin typeface="Arial"/>
                <a:ea typeface="Arial"/>
                <a:cs typeface="Arial"/>
                <a:sym typeface="Arial"/>
              </a:rPr>
              <a:t>speech emotion recognition models</a:t>
            </a:r>
            <a:endParaRPr>
              <a:solidFill>
                <a:srgbClr val="000000"/>
              </a:solidFill>
              <a:latin typeface="Arial"/>
              <a:ea typeface="Arial"/>
              <a:cs typeface="Arial"/>
              <a:sym typeface="Arial"/>
            </a:endParaRPr>
          </a:p>
          <a:p>
            <a:pPr indent="-349250" lvl="0" marL="457200" rtl="0" algn="l">
              <a:spcBef>
                <a:spcPts val="0"/>
              </a:spcBef>
              <a:spcAft>
                <a:spcPts val="0"/>
              </a:spcAft>
              <a:buSzPts val="1900"/>
              <a:buChar char="●"/>
            </a:pPr>
            <a:r>
              <a:rPr lang="en">
                <a:solidFill>
                  <a:srgbClr val="000000"/>
                </a:solidFill>
                <a:latin typeface="Arial"/>
                <a:ea typeface="Arial"/>
                <a:cs typeface="Arial"/>
                <a:sym typeface="Arial"/>
              </a:rPr>
              <a:t> Selection of features and classification methods</a:t>
            </a:r>
            <a:endParaRPr>
              <a:solidFill>
                <a:srgbClr val="000000"/>
              </a:solidFill>
              <a:latin typeface="Arial"/>
              <a:ea typeface="Arial"/>
              <a:cs typeface="Arial"/>
              <a:sym typeface="Arial"/>
            </a:endParaRPr>
          </a:p>
          <a:p>
            <a:pPr indent="-349250" lvl="0" marL="457200" rtl="0" algn="l">
              <a:spcBef>
                <a:spcPts val="0"/>
              </a:spcBef>
              <a:spcAft>
                <a:spcPts val="0"/>
              </a:spcAft>
              <a:buSzPts val="1900"/>
              <a:buChar char="●"/>
            </a:pPr>
            <a:r>
              <a:rPr lang="en">
                <a:solidFill>
                  <a:srgbClr val="000000"/>
                </a:solidFill>
                <a:latin typeface="Arial"/>
                <a:ea typeface="Arial"/>
                <a:cs typeface="Arial"/>
                <a:sym typeface="Arial"/>
              </a:rPr>
              <a:t> Challenges in real-time deployment</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sz="1600"/>
          </a:p>
        </p:txBody>
      </p:sp>
      <p:sp>
        <p:nvSpPr>
          <p:cNvPr id="88" name="Google Shape;88;p16"/>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t/>
            </a:r>
            <a:endParaRPr b="1" sz="2400">
              <a:solidFill>
                <a:schemeClr val="dk1"/>
              </a:solidFill>
            </a:endParaRPr>
          </a:p>
          <a:p>
            <a:pPr indent="-349250" lvl="0" marL="457200" rtl="0" algn="l">
              <a:spcBef>
                <a:spcPts val="1200"/>
              </a:spcBef>
              <a:spcAft>
                <a:spcPts val="0"/>
              </a:spcAft>
              <a:buSzPts val="1900"/>
              <a:buChar char="●"/>
            </a:pPr>
            <a:r>
              <a:rPr lang="en">
                <a:solidFill>
                  <a:srgbClr val="000000"/>
                </a:solidFill>
                <a:latin typeface="Arial"/>
                <a:ea typeface="Arial"/>
                <a:cs typeface="Arial"/>
                <a:sym typeface="Arial"/>
              </a:rPr>
              <a:t> The significance of input quality in classifier accuracy</a:t>
            </a:r>
            <a:endParaRPr>
              <a:solidFill>
                <a:srgbClr val="000000"/>
              </a:solidFill>
              <a:latin typeface="Arial"/>
              <a:ea typeface="Arial"/>
              <a:cs typeface="Arial"/>
              <a:sym typeface="Arial"/>
            </a:endParaRPr>
          </a:p>
          <a:p>
            <a:pPr indent="-349250" lvl="0" marL="457200" rtl="0" algn="l">
              <a:spcBef>
                <a:spcPts val="0"/>
              </a:spcBef>
              <a:spcAft>
                <a:spcPts val="0"/>
              </a:spcAft>
              <a:buSzPts val="1900"/>
              <a:buChar char="●"/>
            </a:pPr>
            <a:r>
              <a:rPr lang="en">
                <a:solidFill>
                  <a:srgbClr val="000000"/>
                </a:solidFill>
                <a:latin typeface="Arial"/>
                <a:ea typeface="Arial"/>
                <a:cs typeface="Arial"/>
                <a:sym typeface="Arial"/>
              </a:rPr>
              <a:t>- Utilizing the Berlin database with 500 media person demonstrations</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89775" y="150775"/>
            <a:ext cx="8520600" cy="6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390">
                <a:solidFill>
                  <a:srgbClr val="000000"/>
                </a:solidFill>
                <a:latin typeface="Arial"/>
                <a:ea typeface="Arial"/>
                <a:cs typeface="Arial"/>
                <a:sym typeface="Arial"/>
              </a:rPr>
              <a:t> Proposed Deep Learning Model</a:t>
            </a:r>
            <a:endParaRPr sz="239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4280"/>
          </a:p>
        </p:txBody>
      </p:sp>
      <p:sp>
        <p:nvSpPr>
          <p:cNvPr id="94" name="Google Shape;94;p17"/>
          <p:cNvSpPr txBox="1"/>
          <p:nvPr>
            <p:ph idx="1" type="body"/>
          </p:nvPr>
        </p:nvSpPr>
        <p:spPr>
          <a:xfrm>
            <a:off x="311700" y="795775"/>
            <a:ext cx="3999900" cy="3773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2346">
              <a:solidFill>
                <a:schemeClr val="dk1"/>
              </a:solidFill>
            </a:endParaRPr>
          </a:p>
          <a:p>
            <a:pPr indent="-319087" lvl="0" marL="457200" rtl="0" algn="l">
              <a:spcBef>
                <a:spcPts val="1200"/>
              </a:spcBef>
              <a:spcAft>
                <a:spcPts val="0"/>
              </a:spcAft>
              <a:buClr>
                <a:srgbClr val="374151"/>
              </a:buClr>
              <a:buSzPct val="100000"/>
              <a:buFont typeface="Roboto"/>
              <a:buChar char="●"/>
            </a:pPr>
            <a:r>
              <a:rPr lang="en" sz="5700">
                <a:solidFill>
                  <a:srgbClr val="374151"/>
                </a:solidFill>
                <a:latin typeface="Roboto"/>
                <a:ea typeface="Roboto"/>
                <a:cs typeface="Roboto"/>
                <a:sym typeface="Roboto"/>
              </a:rPr>
              <a:t>method for speech emotion recognition using deep learning, specifically a pre-trained CNN model known as </a:t>
            </a:r>
            <a:r>
              <a:rPr lang="en" sz="5700">
                <a:solidFill>
                  <a:srgbClr val="374151"/>
                </a:solidFill>
                <a:latin typeface="Roboto"/>
                <a:ea typeface="Roboto"/>
                <a:cs typeface="Roboto"/>
                <a:sym typeface="Roboto"/>
              </a:rPr>
              <a:t>ResNet 34</a:t>
            </a:r>
            <a:r>
              <a:rPr lang="en" sz="5700">
                <a:solidFill>
                  <a:srgbClr val="374151"/>
                </a:solidFill>
                <a:latin typeface="Roboto"/>
                <a:ea typeface="Roboto"/>
                <a:cs typeface="Roboto"/>
                <a:sym typeface="Roboto"/>
              </a:rPr>
              <a:t>.</a:t>
            </a:r>
            <a:endParaRPr sz="5700">
              <a:solidFill>
                <a:srgbClr val="374151"/>
              </a:solidFill>
              <a:latin typeface="Roboto"/>
              <a:ea typeface="Roboto"/>
              <a:cs typeface="Roboto"/>
              <a:sym typeface="Roboto"/>
            </a:endParaRPr>
          </a:p>
          <a:p>
            <a:pPr indent="-319087" lvl="0" marL="457200" rtl="0" algn="l">
              <a:spcBef>
                <a:spcPts val="0"/>
              </a:spcBef>
              <a:spcAft>
                <a:spcPts val="0"/>
              </a:spcAft>
              <a:buClr>
                <a:srgbClr val="374151"/>
              </a:buClr>
              <a:buSzPct val="100000"/>
              <a:buFont typeface="Roboto"/>
              <a:buChar char="●"/>
            </a:pPr>
            <a:r>
              <a:t/>
            </a:r>
            <a:endParaRPr sz="5700">
              <a:solidFill>
                <a:srgbClr val="374151"/>
              </a:solidFill>
              <a:latin typeface="Roboto"/>
              <a:ea typeface="Roboto"/>
              <a:cs typeface="Roboto"/>
              <a:sym typeface="Roboto"/>
            </a:endParaRPr>
          </a:p>
          <a:p>
            <a:pPr indent="-319087" lvl="0" marL="457200" rtl="0" algn="l">
              <a:spcBef>
                <a:spcPts val="0"/>
              </a:spcBef>
              <a:spcAft>
                <a:spcPts val="0"/>
              </a:spcAft>
              <a:buClr>
                <a:srgbClr val="374151"/>
              </a:buClr>
              <a:buSzPct val="100000"/>
              <a:buFont typeface="Roboto"/>
              <a:buChar char="●"/>
            </a:pPr>
            <a:r>
              <a:rPr lang="en" sz="5700">
                <a:solidFill>
                  <a:srgbClr val="374151"/>
                </a:solidFill>
                <a:latin typeface="Roboto"/>
                <a:ea typeface="Roboto"/>
                <a:cs typeface="Roboto"/>
                <a:sym typeface="Roboto"/>
              </a:rPr>
              <a:t>ResNet 34</a:t>
            </a:r>
            <a:r>
              <a:rPr lang="en" sz="5700">
                <a:solidFill>
                  <a:srgbClr val="374151"/>
                </a:solidFill>
                <a:latin typeface="Roboto"/>
                <a:ea typeface="Roboto"/>
                <a:cs typeface="Roboto"/>
                <a:sym typeface="Roboto"/>
              </a:rPr>
              <a:t> is trained on the ImageNet dataset, consisting of over one million images in 1000 categories, and it is recognized for its efficiency and adaptability across various databases.</a:t>
            </a:r>
            <a:endParaRPr sz="5700">
              <a:solidFill>
                <a:srgbClr val="374151"/>
              </a:solidFill>
              <a:latin typeface="Roboto"/>
              <a:ea typeface="Roboto"/>
              <a:cs typeface="Roboto"/>
              <a:sym typeface="Roboto"/>
            </a:endParaRPr>
          </a:p>
          <a:p>
            <a:pPr indent="-319087" lvl="0" marL="457200" rtl="0" algn="l">
              <a:spcBef>
                <a:spcPts val="0"/>
              </a:spcBef>
              <a:spcAft>
                <a:spcPts val="0"/>
              </a:spcAft>
              <a:buClr>
                <a:srgbClr val="374151"/>
              </a:buClr>
              <a:buSzPct val="100000"/>
              <a:buFont typeface="Roboto"/>
              <a:buChar char="●"/>
            </a:pPr>
            <a:r>
              <a:t/>
            </a:r>
            <a:endParaRPr sz="5700">
              <a:solidFill>
                <a:srgbClr val="374151"/>
              </a:solidFill>
              <a:latin typeface="Roboto"/>
              <a:ea typeface="Roboto"/>
              <a:cs typeface="Roboto"/>
              <a:sym typeface="Roboto"/>
            </a:endParaRPr>
          </a:p>
          <a:p>
            <a:pPr indent="-319087" lvl="0" marL="457200" rtl="0" algn="l">
              <a:spcBef>
                <a:spcPts val="0"/>
              </a:spcBef>
              <a:spcAft>
                <a:spcPts val="0"/>
              </a:spcAft>
              <a:buClr>
                <a:srgbClr val="374151"/>
              </a:buClr>
              <a:buSzPct val="100000"/>
              <a:buFont typeface="Roboto"/>
              <a:buChar char="●"/>
            </a:pPr>
            <a:r>
              <a:rPr lang="en" sz="5700">
                <a:solidFill>
                  <a:srgbClr val="374151"/>
                </a:solidFill>
                <a:latin typeface="Roboto"/>
                <a:ea typeface="Roboto"/>
                <a:cs typeface="Roboto"/>
                <a:sym typeface="Roboto"/>
              </a:rPr>
              <a:t>The text discusses the use of deep neural networks (DNN), emphasizing the configuration of these networks, including the number of hidden layers, activation functions, and neuron counts, with a focus on optimization for better classification accuracy.</a:t>
            </a:r>
            <a:endParaRPr sz="5700">
              <a:solidFill>
                <a:srgbClr val="374151"/>
              </a:solidFill>
              <a:latin typeface="Roboto"/>
              <a:ea typeface="Roboto"/>
              <a:cs typeface="Roboto"/>
              <a:sym typeface="Roboto"/>
            </a:endParaRPr>
          </a:p>
          <a:p>
            <a:pPr indent="-319087" lvl="0" marL="457200" rtl="0" algn="l">
              <a:spcBef>
                <a:spcPts val="0"/>
              </a:spcBef>
              <a:spcAft>
                <a:spcPts val="0"/>
              </a:spcAft>
              <a:buSzPct val="100000"/>
              <a:buChar char="●"/>
            </a:pPr>
            <a:r>
              <a:t/>
            </a:r>
            <a:endParaRPr sz="5700"/>
          </a:p>
        </p:txBody>
      </p:sp>
      <p:sp>
        <p:nvSpPr>
          <p:cNvPr id="95" name="Google Shape;95;p17"/>
          <p:cNvSpPr txBox="1"/>
          <p:nvPr>
            <p:ph idx="2" type="body"/>
          </p:nvPr>
        </p:nvSpPr>
        <p:spPr>
          <a:xfrm>
            <a:off x="4572000" y="699000"/>
            <a:ext cx="3999900" cy="3608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b="1" sz="2300">
              <a:solidFill>
                <a:schemeClr val="dk1"/>
              </a:solidFill>
            </a:endParaRPr>
          </a:p>
          <a:p>
            <a:pPr indent="-317500" lvl="0" marL="457200" rtl="0" algn="l">
              <a:lnSpc>
                <a:spcPct val="105000"/>
              </a:lnSpc>
              <a:spcBef>
                <a:spcPts val="1200"/>
              </a:spcBef>
              <a:spcAft>
                <a:spcPts val="0"/>
              </a:spcAft>
              <a:buClr>
                <a:srgbClr val="374151"/>
              </a:buClr>
              <a:buSzPts val="1400"/>
              <a:buFont typeface="Roboto"/>
              <a:buChar char="●"/>
            </a:pPr>
            <a:r>
              <a:rPr lang="en">
                <a:solidFill>
                  <a:srgbClr val="374151"/>
                </a:solidFill>
                <a:latin typeface="Roboto"/>
                <a:ea typeface="Roboto"/>
                <a:cs typeface="Roboto"/>
                <a:sym typeface="Roboto"/>
              </a:rPr>
              <a:t>Rectified Linear Unit (ReLU) activation functions and softmax functions are mentioned in the context of DNN, and the text briefly explains the softplus function, providing equations for these functions.</a:t>
            </a:r>
            <a:endParaRPr>
              <a:solidFill>
                <a:srgbClr val="374151"/>
              </a:solidFill>
              <a:latin typeface="Roboto"/>
              <a:ea typeface="Roboto"/>
              <a:cs typeface="Roboto"/>
              <a:sym typeface="Roboto"/>
            </a:endParaRPr>
          </a:p>
          <a:p>
            <a:pPr indent="-317500" lvl="0" marL="457200" rtl="0" algn="l">
              <a:lnSpc>
                <a:spcPct val="105000"/>
              </a:lnSpc>
              <a:spcBef>
                <a:spcPts val="0"/>
              </a:spcBef>
              <a:spcAft>
                <a:spcPts val="0"/>
              </a:spcAft>
              <a:buClr>
                <a:srgbClr val="374151"/>
              </a:buClr>
              <a:buSzPts val="1400"/>
              <a:buFont typeface="Roboto"/>
              <a:buChar char="●"/>
            </a:pPr>
            <a:r>
              <a:t/>
            </a:r>
            <a:endParaRPr>
              <a:solidFill>
                <a:srgbClr val="374151"/>
              </a:solidFill>
              <a:latin typeface="Roboto"/>
              <a:ea typeface="Roboto"/>
              <a:cs typeface="Roboto"/>
              <a:sym typeface="Roboto"/>
            </a:endParaRPr>
          </a:p>
          <a:p>
            <a:pPr indent="-317500" lvl="0" marL="457200" rtl="0" algn="l">
              <a:lnSpc>
                <a:spcPct val="105000"/>
              </a:lnSpc>
              <a:spcBef>
                <a:spcPts val="0"/>
              </a:spcBef>
              <a:spcAft>
                <a:spcPts val="0"/>
              </a:spcAft>
              <a:buClr>
                <a:srgbClr val="374151"/>
              </a:buClr>
              <a:buSzPts val="1400"/>
              <a:buFont typeface="Roboto"/>
              <a:buChar char="●"/>
            </a:pPr>
            <a:r>
              <a:rPr lang="en">
                <a:solidFill>
                  <a:srgbClr val="374151"/>
                </a:solidFill>
                <a:latin typeface="Roboto"/>
                <a:ea typeface="Roboto"/>
                <a:cs typeface="Roboto"/>
                <a:sym typeface="Roboto"/>
              </a:rPr>
              <a:t>The text outlines the steps involved in the DNN training process, from loading datasets and constructing the classifier to fitting the model and evaluating its accuracy. It also hints at additional deep learning techniques like finding the optimal learning rate, fine-tuning, and data augmentation to improve model performance.</a:t>
            </a:r>
            <a:endParaRPr>
              <a:solidFill>
                <a:srgbClr val="374151"/>
              </a:solidFill>
              <a:latin typeface="Roboto"/>
              <a:ea typeface="Roboto"/>
              <a:cs typeface="Roboto"/>
              <a:sym typeface="Roboto"/>
            </a:endParaRPr>
          </a:p>
          <a:p>
            <a:pPr indent="0" lvl="0" marL="457200" rtl="0" algn="l">
              <a:lnSpc>
                <a:spcPct val="105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rgbClr val="000000"/>
              </a:buClr>
              <a:buSzPct val="41422"/>
              <a:buFont typeface="Arial"/>
              <a:buNone/>
            </a:pPr>
            <a:r>
              <a:rPr lang="en" sz="2390">
                <a:solidFill>
                  <a:srgbClr val="000000"/>
                </a:solidFill>
                <a:latin typeface="Arial"/>
                <a:ea typeface="Arial"/>
                <a:cs typeface="Arial"/>
                <a:sym typeface="Arial"/>
              </a:rPr>
              <a:t>Proposed Deep Learning Model-Augmentation </a:t>
            </a:r>
            <a:endParaRPr/>
          </a:p>
        </p:txBody>
      </p:sp>
      <p:sp>
        <p:nvSpPr>
          <p:cNvPr id="101" name="Google Shape;101;p18"/>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200"/>
              </a:spcBef>
              <a:spcAft>
                <a:spcPts val="0"/>
              </a:spcAft>
              <a:buSzPts val="1600"/>
              <a:buChar char="●"/>
            </a:pPr>
            <a:r>
              <a:rPr lang="en" sz="1600"/>
              <a:t>Data augmentation</a:t>
            </a:r>
            <a:endParaRPr sz="1600"/>
          </a:p>
          <a:p>
            <a:pPr indent="-330200" lvl="0" marL="457200" rtl="0" algn="l">
              <a:spcBef>
                <a:spcPts val="0"/>
              </a:spcBef>
              <a:spcAft>
                <a:spcPts val="0"/>
              </a:spcAft>
              <a:buSzPts val="1600"/>
              <a:buChar char="●"/>
            </a:pPr>
            <a:r>
              <a:rPr lang="en" sz="1600"/>
              <a:t>Optimal learning rate </a:t>
            </a:r>
            <a:r>
              <a:rPr lang="en" sz="1600"/>
              <a:t>finder</a:t>
            </a:r>
            <a:endParaRPr sz="1600"/>
          </a:p>
          <a:p>
            <a:pPr indent="-317500" lvl="0" marL="457200" rtl="0" algn="l">
              <a:spcBef>
                <a:spcPts val="0"/>
              </a:spcBef>
              <a:spcAft>
                <a:spcPts val="0"/>
              </a:spcAft>
              <a:buSzPts val="1400"/>
              <a:buChar char="●"/>
            </a:pPr>
            <a:r>
              <a:rPr lang="en"/>
              <a:t>Stochastic gradient descent with restarts (SGDR</a:t>
            </a:r>
            <a:endParaRPr/>
          </a:p>
          <a:p>
            <a:pPr indent="-317500" lvl="0" marL="457200" rtl="0" algn="l">
              <a:spcBef>
                <a:spcPts val="0"/>
              </a:spcBef>
              <a:spcAft>
                <a:spcPts val="0"/>
              </a:spcAft>
              <a:buSzPts val="1400"/>
              <a:buChar char="●"/>
            </a:pPr>
            <a:r>
              <a:rPr lang="en"/>
              <a:t>Fine‑tuning</a:t>
            </a:r>
            <a:endParaRPr/>
          </a:p>
        </p:txBody>
      </p:sp>
      <p:sp>
        <p:nvSpPr>
          <p:cNvPr id="102" name="Google Shape;102;p18"/>
          <p:cNvSpPr txBox="1"/>
          <p:nvPr>
            <p:ph idx="2" type="body"/>
          </p:nvPr>
        </p:nvSpPr>
        <p:spPr>
          <a:xfrm>
            <a:off x="4884625" y="1417950"/>
            <a:ext cx="3999900" cy="315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627025" y="150725"/>
            <a:ext cx="8124900" cy="313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Arial"/>
                <a:ea typeface="Arial"/>
                <a:cs typeface="Arial"/>
                <a:sym typeface="Arial"/>
              </a:rPr>
              <a:t>              Performance evaluation</a:t>
            </a:r>
            <a:endParaRPr/>
          </a:p>
        </p:txBody>
      </p:sp>
      <p:pic>
        <p:nvPicPr>
          <p:cNvPr id="108" name="Google Shape;108;p19"/>
          <p:cNvPicPr preferRelativeResize="0"/>
          <p:nvPr/>
        </p:nvPicPr>
        <p:blipFill>
          <a:blip r:embed="rId3">
            <a:alphaModFix/>
          </a:blip>
          <a:stretch>
            <a:fillRect/>
          </a:stretch>
        </p:blipFill>
        <p:spPr>
          <a:xfrm>
            <a:off x="2138625" y="605450"/>
            <a:ext cx="4866750" cy="1501275"/>
          </a:xfrm>
          <a:prstGeom prst="rect">
            <a:avLst/>
          </a:prstGeom>
          <a:noFill/>
          <a:ln>
            <a:noFill/>
          </a:ln>
        </p:spPr>
      </p:pic>
      <p:pic>
        <p:nvPicPr>
          <p:cNvPr id="109" name="Google Shape;109;p19"/>
          <p:cNvPicPr preferRelativeResize="0"/>
          <p:nvPr/>
        </p:nvPicPr>
        <p:blipFill>
          <a:blip r:embed="rId4">
            <a:alphaModFix/>
          </a:blip>
          <a:stretch>
            <a:fillRect/>
          </a:stretch>
        </p:blipFill>
        <p:spPr>
          <a:xfrm>
            <a:off x="2789425" y="2248250"/>
            <a:ext cx="3454041" cy="279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Conclusion</a:t>
            </a:r>
            <a:r>
              <a:rPr lang="en"/>
              <a:t> </a:t>
            </a:r>
            <a:endParaRPr/>
          </a:p>
        </p:txBody>
      </p:sp>
      <p:sp>
        <p:nvSpPr>
          <p:cNvPr id="115" name="Google Shape;115;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The deep learning model that is being presented shows significant advancements in speech emotion identification, outperforming more conventional techniques like kNN and GMM and attaining high accuracy rates. The model's hopeful implications for practical applications stem from its ability to accurately recognize emotional states in human speech.</a:t>
            </a:r>
            <a:endParaRPr sz="2500"/>
          </a:p>
          <a:p>
            <a:pPr indent="0" lvl="0" marL="0" rtl="0" algn="l">
              <a:spcBef>
                <a:spcPts val="0"/>
              </a:spcBef>
              <a:spcAft>
                <a:spcPts val="12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
        <p:nvSpPr>
          <p:cNvPr id="121" name="Google Shape;121;p21"/>
          <p:cNvSpPr txBox="1"/>
          <p:nvPr>
            <p:ph idx="2" type="body"/>
          </p:nvPr>
        </p:nvSpPr>
        <p:spPr>
          <a:xfrm>
            <a:off x="5070050" y="789475"/>
            <a:ext cx="38370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