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2524" cy="10253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450" y="32125"/>
            <a:ext cx="1031424" cy="9720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450" y="36125"/>
            <a:ext cx="1024199" cy="968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9659" y="1867684"/>
            <a:ext cx="340468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2524" cy="10253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450" y="32125"/>
            <a:ext cx="1031424" cy="9720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6450" y="36125"/>
            <a:ext cx="1024199" cy="968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02524" cy="10253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6450" y="32125"/>
            <a:ext cx="1031424" cy="9720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2006" y="471849"/>
            <a:ext cx="4039986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654181"/>
            <a:ext cx="8374549" cy="25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ID</a:t>
            </a:r>
            <a:r>
              <a:rPr dirty="0" spc="175"/>
              <a:t>P</a:t>
            </a:r>
            <a:r>
              <a:rPr dirty="0" spc="-240"/>
              <a:t> </a:t>
            </a:r>
            <a:r>
              <a:rPr dirty="0" spc="-130"/>
              <a:t>G</a:t>
            </a:r>
            <a:r>
              <a:rPr dirty="0" spc="-110"/>
              <a:t>r</a:t>
            </a:r>
            <a:r>
              <a:rPr dirty="0" spc="-15"/>
              <a:t>oup-8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8652" y="2756324"/>
            <a:ext cx="253809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1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195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50" spc="-20">
                <a:solidFill>
                  <a:srgbClr val="FFFFFF"/>
                </a:solidFill>
                <a:latin typeface="Trebuchet MS"/>
                <a:cs typeface="Trebuchet MS"/>
              </a:rPr>
              <a:t>dwa</a:t>
            </a:r>
            <a:r>
              <a:rPr dirty="0" sz="195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5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9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95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950" spc="-20">
                <a:solidFill>
                  <a:srgbClr val="FFFFFF"/>
                </a:solidFill>
                <a:latin typeface="Trebuchet MS"/>
                <a:cs typeface="Trebuchet MS"/>
              </a:rPr>
              <a:t>esentation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531" y="471849"/>
            <a:ext cx="6150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5800" marR="5080" indent="-1943735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NodeMcu</a:t>
            </a:r>
            <a:r>
              <a:rPr dirty="0" spc="-125"/>
              <a:t> </a:t>
            </a:r>
            <a:r>
              <a:rPr dirty="0" spc="90"/>
              <a:t>V3</a:t>
            </a:r>
            <a:r>
              <a:rPr dirty="0" spc="-120"/>
              <a:t> </a:t>
            </a:r>
            <a:r>
              <a:rPr dirty="0" spc="110"/>
              <a:t>ESP8266</a:t>
            </a:r>
            <a:r>
              <a:rPr dirty="0" spc="-120"/>
              <a:t> </a:t>
            </a:r>
            <a:r>
              <a:rPr dirty="0" spc="20"/>
              <a:t>WIFI</a:t>
            </a:r>
            <a:r>
              <a:rPr dirty="0" spc="-120"/>
              <a:t> </a:t>
            </a:r>
            <a:r>
              <a:rPr dirty="0" spc="45"/>
              <a:t>Module</a:t>
            </a:r>
            <a:r>
              <a:rPr dirty="0" spc="-120"/>
              <a:t> </a:t>
            </a:r>
            <a:r>
              <a:rPr dirty="0" spc="-20"/>
              <a:t>Development </a:t>
            </a:r>
            <a:r>
              <a:rPr dirty="0" spc="-645"/>
              <a:t> </a:t>
            </a:r>
            <a:r>
              <a:rPr dirty="0" spc="25"/>
              <a:t>Boa</a:t>
            </a:r>
            <a:r>
              <a:rPr dirty="0" spc="-5"/>
              <a:t>r</a:t>
            </a:r>
            <a:r>
              <a:rPr dirty="0" spc="15"/>
              <a:t>d</a:t>
            </a:r>
            <a:r>
              <a:rPr dirty="0" spc="-125"/>
              <a:t> </a:t>
            </a:r>
            <a:r>
              <a:rPr dirty="0" spc="-60"/>
              <a:t>wit</a:t>
            </a:r>
            <a:r>
              <a:rPr dirty="0" spc="-65"/>
              <a:t>h</a:t>
            </a:r>
            <a:r>
              <a:rPr dirty="0" spc="-125"/>
              <a:t> </a:t>
            </a:r>
            <a:r>
              <a:rPr dirty="0" spc="90"/>
              <a:t>CH340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64468"/>
            <a:ext cx="8032115" cy="27247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0"/>
              </a:spcBef>
            </a:pPr>
            <a:r>
              <a:rPr dirty="0" sz="1350" spc="-5">
                <a:latin typeface="Arial"/>
                <a:cs typeface="Arial"/>
              </a:rPr>
              <a:t>NodeMCU is an open </a:t>
            </a:r>
            <a:r>
              <a:rPr dirty="0" sz="1350">
                <a:latin typeface="Arial"/>
                <a:cs typeface="Arial"/>
              </a:rPr>
              <a:t>source </a:t>
            </a:r>
            <a:r>
              <a:rPr dirty="0" sz="1350" spc="-5">
                <a:latin typeface="Arial"/>
                <a:cs typeface="Arial"/>
              </a:rPr>
              <a:t>platform based on ESP8266 which </a:t>
            </a:r>
            <a:r>
              <a:rPr dirty="0" sz="1350">
                <a:latin typeface="Arial"/>
                <a:cs typeface="Arial"/>
              </a:rPr>
              <a:t>can connect </a:t>
            </a:r>
            <a:r>
              <a:rPr dirty="0" sz="1350" spc="-5">
                <a:latin typeface="Arial"/>
                <a:cs typeface="Arial"/>
              </a:rPr>
              <a:t>objects and let data transfer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using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the Wi-Fi protocol.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65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725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Open-source</a:t>
            </a:r>
            <a:r>
              <a:rPr dirty="0" sz="1100" spc="-5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65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Interactive</a:t>
            </a:r>
            <a:r>
              <a:rPr dirty="0" sz="1100" spc="-3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dirty="0" sz="1100" spc="-3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Programmable</a:t>
            </a:r>
            <a:endParaRPr sz="110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65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WiFi</a:t>
            </a:r>
            <a:r>
              <a:rPr dirty="0" sz="1100" spc="-5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enabled</a:t>
            </a:r>
            <a:endParaRPr sz="110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65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Arduino-like</a:t>
            </a:r>
            <a:r>
              <a:rPr dirty="0" sz="1100" spc="-5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Hardware</a:t>
            </a:r>
            <a:r>
              <a:rPr dirty="0" sz="1100" spc="-5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IO</a:t>
            </a:r>
            <a:endParaRPr sz="110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65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Nodej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s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style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 networ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k</a:t>
            </a:r>
            <a:r>
              <a:rPr dirty="0" sz="1100" spc="-6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API</a:t>
            </a:r>
            <a:endParaRPr sz="110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70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ESP8266,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low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cost</a:t>
            </a:r>
            <a:r>
              <a:rPr dirty="0" sz="1100" spc="-1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WiFi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module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on-board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(FCC</a:t>
            </a:r>
            <a:r>
              <a:rPr dirty="0" sz="1100" spc="-1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Certified)</a:t>
            </a:r>
            <a:endParaRPr sz="1100">
              <a:latin typeface="Arial"/>
              <a:cs typeface="Arial"/>
            </a:endParaRPr>
          </a:p>
          <a:p>
            <a:pPr marL="647700" indent="-313055">
              <a:lnSpc>
                <a:spcPct val="100000"/>
              </a:lnSpc>
              <a:spcBef>
                <a:spcPts val="65"/>
              </a:spcBef>
              <a:buChar char="●"/>
              <a:tabLst>
                <a:tab pos="647065" algn="l"/>
                <a:tab pos="647700" algn="l"/>
              </a:tabLst>
            </a:pP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On-board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USB-TTL</a:t>
            </a:r>
            <a:r>
              <a:rPr dirty="0" sz="1100" spc="-5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777777"/>
                </a:solidFill>
                <a:latin typeface="Arial"/>
                <a:cs typeface="Arial"/>
              </a:rPr>
              <a:t>converter,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plug</a:t>
            </a:r>
            <a:r>
              <a:rPr dirty="0" sz="1100" spc="-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dirty="0" sz="1100" spc="-1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777777"/>
                </a:solidFill>
                <a:latin typeface="Arial"/>
                <a:cs typeface="Arial"/>
              </a:rPr>
              <a:t>play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650" spc="-3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330</a:t>
            </a:r>
            <a:r>
              <a:rPr dirty="0" sz="1650" spc="-3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Tk.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3999" y="1945050"/>
            <a:ext cx="2138299" cy="1459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365" y="471849"/>
            <a:ext cx="195072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Arduino</a:t>
            </a:r>
            <a:r>
              <a:rPr dirty="0" spc="-155"/>
              <a:t> </a:t>
            </a:r>
            <a:r>
              <a:rPr dirty="0" spc="25"/>
              <a:t>Uno</a:t>
            </a:r>
            <a:r>
              <a:rPr dirty="0" spc="-155"/>
              <a:t> </a:t>
            </a:r>
            <a:r>
              <a:rPr dirty="0" spc="70"/>
              <a:t>R3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64468"/>
            <a:ext cx="8276590" cy="190817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algn="just" marL="12700" marR="5080">
              <a:lnSpc>
                <a:spcPct val="105000"/>
              </a:lnSpc>
              <a:spcBef>
                <a:spcPts val="20"/>
              </a:spcBef>
            </a:pPr>
            <a:r>
              <a:rPr dirty="0" sz="1350" spc="-5">
                <a:latin typeface="Arial"/>
                <a:cs typeface="Arial"/>
              </a:rPr>
              <a:t>The Arduino Uno R3 is </a:t>
            </a:r>
            <a:r>
              <a:rPr dirty="0" sz="1350">
                <a:latin typeface="Arial"/>
                <a:cs typeface="Arial"/>
              </a:rPr>
              <a:t>a microcontroller </a:t>
            </a:r>
            <a:r>
              <a:rPr dirty="0" sz="1350" spc="-5">
                <a:latin typeface="Arial"/>
                <a:cs typeface="Arial"/>
              </a:rPr>
              <a:t>board based on </a:t>
            </a:r>
            <a:r>
              <a:rPr dirty="0" sz="1350">
                <a:latin typeface="Arial"/>
                <a:cs typeface="Arial"/>
              </a:rPr>
              <a:t>a removable, </a:t>
            </a:r>
            <a:r>
              <a:rPr dirty="0" sz="1350" spc="-5">
                <a:latin typeface="Arial"/>
                <a:cs typeface="Arial"/>
              </a:rPr>
              <a:t>dual-inline-package </a:t>
            </a:r>
            <a:r>
              <a:rPr dirty="0" sz="1350">
                <a:latin typeface="Arial"/>
                <a:cs typeface="Arial"/>
              </a:rPr>
              <a:t>(DIP) </a:t>
            </a:r>
            <a:r>
              <a:rPr dirty="0" sz="1350" spc="-20">
                <a:latin typeface="Arial"/>
                <a:cs typeface="Arial"/>
              </a:rPr>
              <a:t>ATmega328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40">
                <a:latin typeface="Arial"/>
                <a:cs typeface="Arial"/>
              </a:rPr>
              <a:t>AVR </a:t>
            </a:r>
            <a:r>
              <a:rPr dirty="0" sz="1350" spc="-5">
                <a:latin typeface="Arial"/>
                <a:cs typeface="Arial"/>
              </a:rPr>
              <a:t>microcontroller. It has 20 digital input/output pins </a:t>
            </a:r>
            <a:r>
              <a:rPr dirty="0" sz="1350">
                <a:latin typeface="Arial"/>
                <a:cs typeface="Arial"/>
              </a:rPr>
              <a:t>(of </a:t>
            </a:r>
            <a:r>
              <a:rPr dirty="0" sz="1350" spc="-5">
                <a:latin typeface="Arial"/>
                <a:cs typeface="Arial"/>
              </a:rPr>
              <a:t>which </a:t>
            </a:r>
            <a:r>
              <a:rPr dirty="0" sz="1350">
                <a:latin typeface="Arial"/>
                <a:cs typeface="Arial"/>
              </a:rPr>
              <a:t>6 can </a:t>
            </a:r>
            <a:r>
              <a:rPr dirty="0" sz="1350" spc="-5">
                <a:latin typeface="Arial"/>
                <a:cs typeface="Arial"/>
              </a:rPr>
              <a:t>be used as PWM outputs and </a:t>
            </a:r>
            <a:r>
              <a:rPr dirty="0" sz="1350">
                <a:latin typeface="Arial"/>
                <a:cs typeface="Arial"/>
              </a:rPr>
              <a:t>6 can </a:t>
            </a:r>
            <a:r>
              <a:rPr dirty="0" sz="1350" spc="-5">
                <a:latin typeface="Arial"/>
                <a:cs typeface="Arial"/>
              </a:rPr>
              <a:t>be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used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as analog inputs).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Programs </a:t>
            </a:r>
            <a:r>
              <a:rPr dirty="0" sz="1350">
                <a:latin typeface="Arial"/>
                <a:cs typeface="Arial"/>
              </a:rPr>
              <a:t>can</a:t>
            </a:r>
            <a:r>
              <a:rPr dirty="0" sz="1350" spc="-5">
                <a:latin typeface="Arial"/>
                <a:cs typeface="Arial"/>
              </a:rPr>
              <a:t> be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loaded onto it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from the easy-to-use</a:t>
            </a:r>
            <a:r>
              <a:rPr dirty="0" sz="1350" spc="-8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Arduino </a:t>
            </a:r>
            <a:r>
              <a:rPr dirty="0" sz="1350">
                <a:latin typeface="Arial"/>
                <a:cs typeface="Arial"/>
              </a:rPr>
              <a:t>computer</a:t>
            </a:r>
            <a:r>
              <a:rPr dirty="0" sz="1350" spc="-5">
                <a:latin typeface="Arial"/>
                <a:cs typeface="Arial"/>
              </a:rPr>
              <a:t> program.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6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32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Microcontroller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boar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d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base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d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o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n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th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e</a:t>
            </a:r>
            <a:r>
              <a:rPr dirty="0" sz="1050" spc="-6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80">
                <a:solidFill>
                  <a:srgbClr val="333E48"/>
                </a:solidFill>
                <a:latin typeface="Arial"/>
                <a:cs typeface="Arial"/>
              </a:rPr>
              <a:t>A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Tmega328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6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Th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e</a:t>
            </a:r>
            <a:r>
              <a:rPr dirty="0" sz="1050" spc="-6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Arduin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o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Un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o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ha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s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1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4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digita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l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input/outpu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t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pins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6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Operating</a:t>
            </a:r>
            <a:r>
              <a:rPr dirty="0" sz="1050" spc="-3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Voltage: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5V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6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Input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Voltage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(recommended):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7-12V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172464"/>
            <a:ext cx="137350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650" spc="-4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950</a:t>
            </a:r>
            <a:r>
              <a:rPr dirty="0" sz="1650" spc="-4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Tk.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5400" y="2126500"/>
            <a:ext cx="2620724" cy="2070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444" y="471849"/>
            <a:ext cx="481457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RFID-RC522</a:t>
            </a:r>
            <a:r>
              <a:rPr dirty="0" spc="-140"/>
              <a:t> </a:t>
            </a:r>
            <a:r>
              <a:rPr dirty="0" spc="65"/>
              <a:t>RF</a:t>
            </a:r>
            <a:r>
              <a:rPr dirty="0" spc="-135"/>
              <a:t> </a:t>
            </a:r>
            <a:r>
              <a:rPr dirty="0" spc="45"/>
              <a:t>IC</a:t>
            </a:r>
            <a:r>
              <a:rPr dirty="0" spc="-135"/>
              <a:t> </a:t>
            </a:r>
            <a:r>
              <a:rPr dirty="0" spc="5"/>
              <a:t>Card</a:t>
            </a:r>
            <a:r>
              <a:rPr dirty="0" spc="-135"/>
              <a:t> </a:t>
            </a:r>
            <a:r>
              <a:rPr dirty="0" spc="65"/>
              <a:t>Sensor</a:t>
            </a:r>
            <a:r>
              <a:rPr dirty="0" spc="-135"/>
              <a:t> </a:t>
            </a:r>
            <a:r>
              <a:rPr dirty="0" spc="45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35665"/>
            <a:ext cx="8362950" cy="20034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295910">
              <a:lnSpc>
                <a:spcPts val="1540"/>
              </a:lnSpc>
              <a:spcBef>
                <a:spcPts val="215"/>
              </a:spcBef>
            </a:pPr>
            <a:r>
              <a:rPr dirty="0" sz="1350" spc="-5">
                <a:latin typeface="Arial"/>
                <a:cs typeface="Arial"/>
              </a:rPr>
              <a:t>RC522 is the highly integrated RFID </a:t>
            </a:r>
            <a:r>
              <a:rPr dirty="0" sz="1350">
                <a:latin typeface="Arial"/>
                <a:cs typeface="Arial"/>
              </a:rPr>
              <a:t>card reader </a:t>
            </a:r>
            <a:r>
              <a:rPr dirty="0" sz="1350" spc="-5">
                <a:latin typeface="Arial"/>
                <a:cs typeface="Arial"/>
              </a:rPr>
              <a:t>which works on non-contact 13.56mhz </a:t>
            </a:r>
            <a:r>
              <a:rPr dirty="0" sz="1350">
                <a:latin typeface="Arial"/>
                <a:cs typeface="Arial"/>
              </a:rPr>
              <a:t>communication, </a:t>
            </a:r>
            <a:r>
              <a:rPr dirty="0" sz="1350" spc="-5">
                <a:latin typeface="Arial"/>
                <a:cs typeface="Arial"/>
              </a:rPr>
              <a:t>is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designed by NXP as low power </a:t>
            </a:r>
            <a:r>
              <a:rPr dirty="0" sz="1350">
                <a:latin typeface="Arial"/>
                <a:cs typeface="Arial"/>
              </a:rPr>
              <a:t>consumption, </a:t>
            </a:r>
            <a:r>
              <a:rPr dirty="0" sz="1350" spc="-5">
                <a:latin typeface="Arial"/>
                <a:cs typeface="Arial"/>
              </a:rPr>
              <a:t>low </a:t>
            </a:r>
            <a:r>
              <a:rPr dirty="0" sz="1350">
                <a:latin typeface="Arial"/>
                <a:cs typeface="Arial"/>
              </a:rPr>
              <a:t>cost </a:t>
            </a:r>
            <a:r>
              <a:rPr dirty="0" sz="1350" spc="-5">
                <a:latin typeface="Arial"/>
                <a:cs typeface="Arial"/>
              </a:rPr>
              <a:t>and </a:t>
            </a:r>
            <a:r>
              <a:rPr dirty="0" sz="1350">
                <a:latin typeface="Arial"/>
                <a:cs typeface="Arial"/>
              </a:rPr>
              <a:t>compact size read </a:t>
            </a:r>
            <a:r>
              <a:rPr dirty="0" sz="1350" spc="-5">
                <a:latin typeface="Arial"/>
                <a:cs typeface="Arial"/>
              </a:rPr>
              <a:t>and write </a:t>
            </a:r>
            <a:r>
              <a:rPr dirty="0" sz="1350">
                <a:latin typeface="Arial"/>
                <a:cs typeface="Arial"/>
              </a:rPr>
              <a:t>chip, </a:t>
            </a:r>
            <a:r>
              <a:rPr dirty="0" sz="1350" spc="-5">
                <a:latin typeface="Arial"/>
                <a:cs typeface="Arial"/>
              </a:rPr>
              <a:t>is the best </a:t>
            </a:r>
            <a:r>
              <a:rPr dirty="0" sz="1350">
                <a:latin typeface="Arial"/>
                <a:cs typeface="Arial"/>
              </a:rPr>
              <a:t> choice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in the development of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smart</a:t>
            </a:r>
            <a:r>
              <a:rPr dirty="0" sz="1350" spc="-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meters</a:t>
            </a:r>
            <a:r>
              <a:rPr dirty="0" sz="1350" spc="-5">
                <a:latin typeface="Arial"/>
                <a:cs typeface="Arial"/>
              </a:rPr>
              <a:t> and portable hand-held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devices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650">
              <a:latin typeface="Arial"/>
              <a:cs typeface="Arial"/>
            </a:endParaRPr>
          </a:p>
          <a:p>
            <a:pPr marL="469900" indent="-309245">
              <a:lnSpc>
                <a:spcPts val="1230"/>
              </a:lnSpc>
              <a:spcBef>
                <a:spcPts val="6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Integrated</a:t>
            </a:r>
            <a:r>
              <a:rPr dirty="0" sz="1050" spc="-3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MF</a:t>
            </a:r>
            <a:r>
              <a:rPr dirty="0" sz="1050" spc="-3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RC522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ts val="119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13.56MHz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contactless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communication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card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chip.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ts val="119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The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low-voltage,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low-cost,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small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size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of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the non-contact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card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chip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to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read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and write.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ts val="119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Suitable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for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Smart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meters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and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portable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handheld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devices.</a:t>
            </a:r>
            <a:endParaRPr sz="1050">
              <a:latin typeface="Arial"/>
              <a:cs typeface="Arial"/>
            </a:endParaRPr>
          </a:p>
          <a:p>
            <a:pPr marL="469900" marR="5080" indent="-309245">
              <a:lnSpc>
                <a:spcPts val="1200"/>
              </a:lnSpc>
              <a:spcBef>
                <a:spcPts val="5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Advanced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modulation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and demodulation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concept completely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integrated into all types of 13.56MHz passive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contactless communication </a:t>
            </a:r>
            <a:r>
              <a:rPr dirty="0" sz="1050" spc="-28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methods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and protocols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192099"/>
            <a:ext cx="137350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650" spc="-4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165</a:t>
            </a:r>
            <a:r>
              <a:rPr dirty="0" sz="1650" spc="-4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Tk.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1675" y="1754362"/>
            <a:ext cx="2434499" cy="2087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DC</a:t>
            </a:r>
            <a:r>
              <a:rPr dirty="0" spc="-130"/>
              <a:t> </a:t>
            </a:r>
            <a:r>
              <a:rPr dirty="0" spc="90"/>
              <a:t>9V</a:t>
            </a:r>
            <a:r>
              <a:rPr dirty="0" spc="-130"/>
              <a:t> </a:t>
            </a:r>
            <a:r>
              <a:rPr dirty="0" spc="105"/>
              <a:t>2A</a:t>
            </a:r>
            <a:r>
              <a:rPr dirty="0" spc="-130"/>
              <a:t> </a:t>
            </a:r>
            <a:r>
              <a:rPr dirty="0" spc="-20"/>
              <a:t>Adapter</a:t>
            </a:r>
            <a:r>
              <a:rPr dirty="0" spc="-130"/>
              <a:t> </a:t>
            </a:r>
            <a:r>
              <a:rPr dirty="0" spc="10"/>
              <a:t>Power</a:t>
            </a:r>
            <a:r>
              <a:rPr dirty="0" spc="-130"/>
              <a:t> </a:t>
            </a:r>
            <a:r>
              <a:rPr dirty="0" spc="10"/>
              <a:t>Supply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65180"/>
            <a:ext cx="8345805" cy="179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350" spc="-5">
                <a:latin typeface="Arial"/>
                <a:cs typeface="Arial"/>
              </a:rPr>
              <a:t>The adaptor </a:t>
            </a:r>
            <a:r>
              <a:rPr dirty="0" sz="1350">
                <a:latin typeface="Arial"/>
                <a:cs typeface="Arial"/>
              </a:rPr>
              <a:t>converts </a:t>
            </a:r>
            <a:r>
              <a:rPr dirty="0" sz="1350" spc="-5">
                <a:latin typeface="Arial"/>
                <a:cs typeface="Arial"/>
              </a:rPr>
              <a:t>AC wall power to 9-volt DC for powering </a:t>
            </a:r>
            <a:r>
              <a:rPr dirty="0" sz="1350">
                <a:latin typeface="Arial"/>
                <a:cs typeface="Arial"/>
              </a:rPr>
              <a:t>most </a:t>
            </a:r>
            <a:r>
              <a:rPr dirty="0" sz="1350" spc="-5">
                <a:latin typeface="Arial"/>
                <a:cs typeface="Arial"/>
              </a:rPr>
              <a:t>instrument pedals and other 9-volt battery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devices.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650">
              <a:latin typeface="Arial"/>
              <a:cs typeface="Arial"/>
            </a:endParaRPr>
          </a:p>
          <a:p>
            <a:pPr marL="469900" indent="-313055">
              <a:lnSpc>
                <a:spcPct val="100000"/>
              </a:lnSpc>
              <a:spcBef>
                <a:spcPts val="969"/>
              </a:spcBef>
              <a:buClr>
                <a:srgbClr val="777777"/>
              </a:buClr>
              <a:buSzPct val="104761"/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Built-in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voltage,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current,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short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circuit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protection</a:t>
            </a:r>
            <a:endParaRPr sz="1050">
              <a:latin typeface="Arial"/>
              <a:cs typeface="Arial"/>
            </a:endParaRPr>
          </a:p>
          <a:p>
            <a:pPr marL="469900" indent="-313055">
              <a:lnSpc>
                <a:spcPct val="100000"/>
              </a:lnSpc>
              <a:spcBef>
                <a:spcPts val="259"/>
              </a:spcBef>
              <a:buClr>
                <a:srgbClr val="777777"/>
              </a:buClr>
              <a:buSzPct val="104761"/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PWM design,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make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sure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 the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stability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 and high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efficiency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 of power 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supply.</a:t>
            </a:r>
            <a:endParaRPr sz="1050">
              <a:latin typeface="Arial"/>
              <a:cs typeface="Arial"/>
            </a:endParaRPr>
          </a:p>
          <a:p>
            <a:pPr marL="469900" indent="-313055">
              <a:lnSpc>
                <a:spcPct val="100000"/>
              </a:lnSpc>
              <a:spcBef>
                <a:spcPts val="254"/>
              </a:spcBef>
              <a:buClr>
                <a:srgbClr val="777777"/>
              </a:buClr>
              <a:buSzPct val="104761"/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Anti-jamming,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passed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EMC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test,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wave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less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than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20MV.</a:t>
            </a:r>
            <a:endParaRPr sz="1050">
              <a:latin typeface="Arial"/>
              <a:cs typeface="Arial"/>
            </a:endParaRPr>
          </a:p>
          <a:p>
            <a:pPr marL="469900" indent="-313055">
              <a:lnSpc>
                <a:spcPct val="100000"/>
              </a:lnSpc>
              <a:spcBef>
                <a:spcPts val="260"/>
              </a:spcBef>
              <a:buClr>
                <a:srgbClr val="777777"/>
              </a:buClr>
              <a:buSzPct val="104761"/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Constant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voltage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output,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stable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 power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supply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LED lightings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reach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long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lifetime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541655"/>
            <a:ext cx="136207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650" spc="-4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35" b="1">
                <a:solidFill>
                  <a:srgbClr val="555555"/>
                </a:solidFill>
                <a:latin typeface="Arial"/>
                <a:cs typeface="Arial"/>
              </a:rPr>
              <a:t>211</a:t>
            </a:r>
            <a:r>
              <a:rPr dirty="0" sz="1650" spc="-4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Tk.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274" y="1648874"/>
            <a:ext cx="2122024" cy="1760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519" y="471849"/>
            <a:ext cx="296926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Male-Male</a:t>
            </a:r>
            <a:r>
              <a:rPr dirty="0" spc="-135"/>
              <a:t> </a:t>
            </a:r>
            <a:r>
              <a:rPr dirty="0" spc="15"/>
              <a:t>Jumper</a:t>
            </a:r>
            <a:r>
              <a:rPr dirty="0" spc="-140"/>
              <a:t> </a:t>
            </a:r>
            <a:r>
              <a:rPr dirty="0" spc="-50"/>
              <a:t>Wire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54181"/>
            <a:ext cx="8317230" cy="139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Jumper </a:t>
            </a:r>
            <a:r>
              <a:rPr dirty="0" sz="1350" spc="-5">
                <a:latin typeface="Arial"/>
                <a:cs typeface="Arial"/>
              </a:rPr>
              <a:t>wires are </a:t>
            </a:r>
            <a:r>
              <a:rPr dirty="0" sz="1350">
                <a:latin typeface="Arial"/>
                <a:cs typeface="Arial"/>
              </a:rPr>
              <a:t>simply </a:t>
            </a:r>
            <a:r>
              <a:rPr dirty="0" sz="1350" spc="-5">
                <a:latin typeface="Arial"/>
                <a:cs typeface="Arial"/>
              </a:rPr>
              <a:t>wires that have </a:t>
            </a:r>
            <a:r>
              <a:rPr dirty="0" sz="1350">
                <a:latin typeface="Arial"/>
                <a:cs typeface="Arial"/>
              </a:rPr>
              <a:t>connector </a:t>
            </a:r>
            <a:r>
              <a:rPr dirty="0" sz="1350" spc="-5">
                <a:latin typeface="Arial"/>
                <a:cs typeface="Arial"/>
              </a:rPr>
              <a:t>pins at each end, allowing them to be used to </a:t>
            </a:r>
            <a:r>
              <a:rPr dirty="0" sz="1350">
                <a:latin typeface="Arial"/>
                <a:cs typeface="Arial"/>
              </a:rPr>
              <a:t>connect </a:t>
            </a:r>
            <a:r>
              <a:rPr dirty="0" sz="1350" spc="-5">
                <a:latin typeface="Arial"/>
                <a:cs typeface="Arial"/>
              </a:rPr>
              <a:t>two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points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to each other without </a:t>
            </a:r>
            <a:r>
              <a:rPr dirty="0" sz="1350">
                <a:latin typeface="Arial"/>
                <a:cs typeface="Arial"/>
              </a:rPr>
              <a:t>soldering.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6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919"/>
              </a:spcBef>
              <a:buClr>
                <a:srgbClr val="333E48"/>
              </a:buClr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latin typeface="Arial"/>
                <a:cs typeface="Arial"/>
              </a:rPr>
              <a:t>typically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used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with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breadboards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and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other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prototyping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tools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20">
                <a:latin typeface="Arial"/>
                <a:cs typeface="Arial"/>
              </a:rPr>
              <a:t>Very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Simple.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679959"/>
            <a:ext cx="247650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650" spc="-2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2.50</a:t>
            </a:r>
            <a:r>
              <a:rPr dirty="0" sz="1650" spc="-2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Tk</a:t>
            </a:r>
            <a:r>
              <a:rPr dirty="0" sz="1650" spc="-2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555555"/>
                </a:solidFill>
                <a:latin typeface="Arial"/>
                <a:cs typeface="Arial"/>
              </a:rPr>
              <a:t>(Per</a:t>
            </a:r>
            <a:r>
              <a:rPr dirty="0" sz="1650" spc="-2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555555"/>
                </a:solidFill>
                <a:latin typeface="Arial"/>
                <a:cs typeface="Arial"/>
              </a:rPr>
              <a:t>Wire).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974" y="2058850"/>
            <a:ext cx="2276224" cy="1712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704" y="471849"/>
            <a:ext cx="180403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Buz</a:t>
            </a:r>
            <a:r>
              <a:rPr dirty="0" spc="30"/>
              <a:t>z</a:t>
            </a:r>
            <a:r>
              <a:rPr dirty="0" spc="-90"/>
              <a:t>e</a:t>
            </a:r>
            <a:r>
              <a:rPr dirty="0" spc="-65"/>
              <a:t>r</a:t>
            </a:r>
            <a:r>
              <a:rPr dirty="0" spc="-125"/>
              <a:t> </a:t>
            </a:r>
            <a:r>
              <a:rPr dirty="0" spc="65"/>
              <a:t>Sensor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2138"/>
            <a:ext cx="8331200" cy="205358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210"/>
              </a:spcBef>
            </a:pPr>
            <a:r>
              <a:rPr dirty="0" sz="1250" spc="-5">
                <a:latin typeface="Arial"/>
                <a:cs typeface="Arial"/>
              </a:rPr>
              <a:t>An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audio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signaling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device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like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a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beeper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or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buzzer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may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be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electromechanical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or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piezoelectric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or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mechanical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type.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The </a:t>
            </a:r>
            <a:r>
              <a:rPr dirty="0" sz="1250" spc="-5">
                <a:latin typeface="Arial"/>
                <a:cs typeface="Arial"/>
              </a:rPr>
              <a:t> main function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of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this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is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to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convert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the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signal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from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audio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to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sound.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15">
                <a:latin typeface="Arial"/>
                <a:cs typeface="Arial"/>
              </a:rPr>
              <a:t>Generally,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it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is powered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through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DC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voltage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and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used </a:t>
            </a:r>
            <a:r>
              <a:rPr dirty="0" sz="1250" spc="-33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in timers, alarm devices,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printers, alarms, computers, etc.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Based on the various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designs, it can generate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different </a:t>
            </a:r>
            <a:r>
              <a:rPr dirty="0" sz="1250" spc="-5">
                <a:latin typeface="Arial"/>
                <a:cs typeface="Arial"/>
              </a:rPr>
              <a:t> sounds</a:t>
            </a:r>
            <a:r>
              <a:rPr dirty="0" sz="1250" spc="-10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like alarm, music, bell &amp; siren.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500" spc="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500">
              <a:latin typeface="Arial"/>
              <a:cs typeface="Arial"/>
            </a:endParaRPr>
          </a:p>
          <a:p>
            <a:pPr marL="469900" indent="-303530">
              <a:lnSpc>
                <a:spcPts val="1125"/>
              </a:lnSpc>
              <a:spcBef>
                <a:spcPts val="66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Simply</a:t>
            </a:r>
            <a:r>
              <a:rPr dirty="0" sz="950" spc="-4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Compatible</a:t>
            </a:r>
            <a:endParaRPr sz="950">
              <a:latin typeface="Arial"/>
              <a:cs typeface="Arial"/>
            </a:endParaRPr>
          </a:p>
          <a:p>
            <a:pPr marL="469900" indent="-303530">
              <a:lnSpc>
                <a:spcPts val="110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Frequency</a:t>
            </a:r>
            <a:r>
              <a:rPr dirty="0" sz="9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Response</a:t>
            </a:r>
            <a:r>
              <a:rPr dirty="0" sz="9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9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Good</a:t>
            </a:r>
            <a:endParaRPr sz="950">
              <a:latin typeface="Arial"/>
              <a:cs typeface="Arial"/>
            </a:endParaRPr>
          </a:p>
          <a:p>
            <a:pPr marL="469900" indent="-303530">
              <a:lnSpc>
                <a:spcPts val="110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Size</a:t>
            </a:r>
            <a:r>
              <a:rPr dirty="0" sz="9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9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small</a:t>
            </a:r>
            <a:endParaRPr sz="950">
              <a:latin typeface="Arial"/>
              <a:cs typeface="Arial"/>
            </a:endParaRPr>
          </a:p>
          <a:p>
            <a:pPr marL="469900" indent="-303530">
              <a:lnSpc>
                <a:spcPts val="110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Energy</a:t>
            </a:r>
            <a:r>
              <a:rPr dirty="0" sz="9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Consumption</a:t>
            </a:r>
            <a:r>
              <a:rPr dirty="0" sz="9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9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33E48"/>
                </a:solidFill>
                <a:latin typeface="Arial"/>
                <a:cs typeface="Arial"/>
              </a:rPr>
              <a:t>less</a:t>
            </a:r>
            <a:endParaRPr sz="950">
              <a:latin typeface="Arial"/>
              <a:cs typeface="Arial"/>
            </a:endParaRPr>
          </a:p>
          <a:p>
            <a:pPr marL="469900" indent="-303530">
              <a:lnSpc>
                <a:spcPts val="110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The</a:t>
            </a:r>
            <a:r>
              <a:rPr dirty="0" sz="950" spc="-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Range</a:t>
            </a:r>
            <a:r>
              <a:rPr dirty="0" sz="950" spc="-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of</a:t>
            </a:r>
            <a:r>
              <a:rPr dirty="0" sz="95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-5">
                <a:solidFill>
                  <a:srgbClr val="333E48"/>
                </a:solidFill>
                <a:latin typeface="Arial"/>
                <a:cs typeface="Arial"/>
              </a:rPr>
              <a:t>Voltage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usage</a:t>
            </a:r>
            <a:r>
              <a:rPr dirty="0" sz="950" spc="-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95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Large</a:t>
            </a:r>
            <a:endParaRPr sz="950">
              <a:latin typeface="Arial"/>
              <a:cs typeface="Arial"/>
            </a:endParaRPr>
          </a:p>
          <a:p>
            <a:pPr marL="469900" indent="-303530">
              <a:lnSpc>
                <a:spcPts val="1125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Sound</a:t>
            </a:r>
            <a:r>
              <a:rPr dirty="0" sz="9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Pressure</a:t>
            </a:r>
            <a:r>
              <a:rPr dirty="0" sz="9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9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333E48"/>
                </a:solidFill>
                <a:latin typeface="Arial"/>
                <a:cs typeface="Arial"/>
              </a:rPr>
              <a:t>high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219068"/>
            <a:ext cx="11645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500" spc="-3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500" spc="10" b="1">
                <a:solidFill>
                  <a:srgbClr val="555555"/>
                </a:solidFill>
                <a:latin typeface="Arial"/>
                <a:cs typeface="Arial"/>
              </a:rPr>
              <a:t>15</a:t>
            </a:r>
            <a:r>
              <a:rPr dirty="0" sz="1500" spc="-3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555555"/>
                </a:solidFill>
                <a:latin typeface="Arial"/>
                <a:cs typeface="Arial"/>
              </a:rPr>
              <a:t>Tk.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9250" y="2320500"/>
            <a:ext cx="1519324" cy="16757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320" y="471849"/>
            <a:ext cx="146494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Breadboard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54181"/>
            <a:ext cx="8126095" cy="255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A </a:t>
            </a:r>
            <a:r>
              <a:rPr dirty="0" sz="1350" spc="-5">
                <a:latin typeface="Arial"/>
                <a:cs typeface="Arial"/>
              </a:rPr>
              <a:t>breadboard allows for easy and quick </a:t>
            </a:r>
            <a:r>
              <a:rPr dirty="0" sz="1350">
                <a:latin typeface="Arial"/>
                <a:cs typeface="Arial"/>
              </a:rPr>
              <a:t>creation </a:t>
            </a:r>
            <a:r>
              <a:rPr dirty="0" sz="1350" spc="-5">
                <a:latin typeface="Arial"/>
                <a:cs typeface="Arial"/>
              </a:rPr>
              <a:t>of temporary electronic </a:t>
            </a:r>
            <a:r>
              <a:rPr dirty="0" sz="1350">
                <a:latin typeface="Arial"/>
                <a:cs typeface="Arial"/>
              </a:rPr>
              <a:t>circuits </a:t>
            </a:r>
            <a:r>
              <a:rPr dirty="0" sz="1350" spc="-5">
                <a:latin typeface="Arial"/>
                <a:cs typeface="Arial"/>
              </a:rPr>
              <a:t>or to </a:t>
            </a:r>
            <a:r>
              <a:rPr dirty="0" sz="1350">
                <a:latin typeface="Arial"/>
                <a:cs typeface="Arial"/>
              </a:rPr>
              <a:t>carry </a:t>
            </a:r>
            <a:r>
              <a:rPr dirty="0" sz="1350" spc="-5">
                <a:latin typeface="Arial"/>
                <a:cs typeface="Arial"/>
              </a:rPr>
              <a:t>out experiments </a:t>
            </a:r>
            <a:r>
              <a:rPr dirty="0" sz="1350" spc="-36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with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circuit</a:t>
            </a:r>
            <a:r>
              <a:rPr dirty="0" sz="1350" spc="-5">
                <a:latin typeface="Arial"/>
                <a:cs typeface="Arial"/>
              </a:rPr>
              <a:t> design.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Features:</a:t>
            </a:r>
            <a:endParaRPr sz="16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919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Distribution</a:t>
            </a:r>
            <a:r>
              <a:rPr dirty="0" sz="1050" spc="-3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Strips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are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two.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Wire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Size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21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to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26</a:t>
            </a:r>
            <a:r>
              <a:rPr dirty="0" sz="1050" spc="-7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AWG</a:t>
            </a:r>
            <a:r>
              <a:rPr dirty="0" sz="1050" spc="-1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wire.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Tie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Points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are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two</a:t>
            </a:r>
            <a:r>
              <a:rPr dirty="0" sz="1050" spc="-2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hundred.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Withstandin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g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60">
                <a:solidFill>
                  <a:srgbClr val="333E48"/>
                </a:solidFill>
                <a:latin typeface="Arial"/>
                <a:cs typeface="Arial"/>
              </a:rPr>
              <a:t>V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oltag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e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i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s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 1,000</a:t>
            </a:r>
            <a:r>
              <a:rPr dirty="0" sz="1050">
                <a:solidFill>
                  <a:srgbClr val="333E48"/>
                </a:solidFill>
                <a:latin typeface="Arial"/>
                <a:cs typeface="Arial"/>
              </a:rPr>
              <a:t>V</a:t>
            </a:r>
            <a:r>
              <a:rPr dirty="0" sz="1050" spc="-6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AC.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Tie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points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within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IC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are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630.</a:t>
            </a:r>
            <a:endParaRPr sz="1050">
              <a:latin typeface="Arial"/>
              <a:cs typeface="Arial"/>
            </a:endParaRPr>
          </a:p>
          <a:p>
            <a:pPr marL="469900" indent="-309245">
              <a:lnSpc>
                <a:spcPct val="100000"/>
              </a:lnSpc>
              <a:spcBef>
                <a:spcPts val="18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Insulation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Resistance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is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DC500V</a:t>
            </a:r>
            <a:r>
              <a:rPr dirty="0" sz="1050" spc="-15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or</a:t>
            </a:r>
            <a:r>
              <a:rPr dirty="0" sz="1050" spc="-20">
                <a:solidFill>
                  <a:srgbClr val="333E48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3E48"/>
                </a:solidFill>
                <a:latin typeface="Arial"/>
                <a:cs typeface="Arial"/>
              </a:rPr>
              <a:t>500MΩ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Price:</a:t>
            </a:r>
            <a:r>
              <a:rPr dirty="0" sz="1650" spc="-3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79</a:t>
            </a:r>
            <a:r>
              <a:rPr dirty="0" sz="1650" spc="-3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555555"/>
                </a:solidFill>
                <a:latin typeface="Arial"/>
                <a:cs typeface="Arial"/>
              </a:rPr>
              <a:t>Tk.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8350" y="2012775"/>
            <a:ext cx="2235049" cy="1773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260" y="1867684"/>
            <a:ext cx="265938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0">
                <a:solidFill>
                  <a:srgbClr val="FFFFFF"/>
                </a:solidFill>
              </a:rPr>
              <a:t>Thank</a:t>
            </a:r>
            <a:r>
              <a:rPr dirty="0" sz="4200" spc="-305">
                <a:solidFill>
                  <a:srgbClr val="FFFFFF"/>
                </a:solidFill>
              </a:rPr>
              <a:t> </a:t>
            </a:r>
            <a:r>
              <a:rPr dirty="0" sz="4200" spc="-85">
                <a:solidFill>
                  <a:srgbClr val="FFFFFF"/>
                </a:solidFill>
              </a:rPr>
              <a:t>You!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2022-04-19T14:26:15Z</dcterms:created>
  <dcterms:modified xsi:type="dcterms:W3CDTF">2022-04-19T14:26:15Z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PDFium</vt:lpwstr>
  </property>
  <property fmtid="{D5CDD505-2E9C-101B-9397-08002B2CF9AE}" pid="4" name="LastSaved">
    <vt:filetime>2022-04-19T00:00:00Z</vt:filetime>
  </property>
</Properties>
</file>