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8" r:id="rId5"/>
    <p:sldId id="270" r:id="rId6"/>
    <p:sldId id="258" r:id="rId7"/>
    <p:sldId id="265" r:id="rId8"/>
    <p:sldId id="266" r:id="rId9"/>
    <p:sldId id="267" r:id="rId10"/>
    <p:sldId id="26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>
      <p:cViewPr varScale="1">
        <p:scale>
          <a:sx n="101" d="100"/>
          <a:sy n="101" d="100"/>
        </p:scale>
        <p:origin x="18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C5EF-EBDD-427A-8189-EE4BA2BB436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9C32-E8B3-43DD-BC02-0FD3B71A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9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C5EF-EBDD-427A-8189-EE4BA2BB436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9C32-E8B3-43DD-BC02-0FD3B71A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1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C5EF-EBDD-427A-8189-EE4BA2BB436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9C32-E8B3-43DD-BC02-0FD3B71A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6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C5EF-EBDD-427A-8189-EE4BA2BB436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9C32-E8B3-43DD-BC02-0FD3B71A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C5EF-EBDD-427A-8189-EE4BA2BB436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9C32-E8B3-43DD-BC02-0FD3B71A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5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C5EF-EBDD-427A-8189-EE4BA2BB436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9C32-E8B3-43DD-BC02-0FD3B71A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4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C5EF-EBDD-427A-8189-EE4BA2BB436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9C32-E8B3-43DD-BC02-0FD3B71A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2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C5EF-EBDD-427A-8189-EE4BA2BB436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9C32-E8B3-43DD-BC02-0FD3B71A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8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C5EF-EBDD-427A-8189-EE4BA2BB436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9C32-E8B3-43DD-BC02-0FD3B71A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C5EF-EBDD-427A-8189-EE4BA2BB436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9C32-E8B3-43DD-BC02-0FD3B71A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9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C5EF-EBDD-427A-8189-EE4BA2BB436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9C32-E8B3-43DD-BC02-0FD3B71A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5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9C5EF-EBDD-427A-8189-EE4BA2BB436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9C32-E8B3-43DD-BC02-0FD3B71A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7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040106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statistics, a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has two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defining characteristics:</a:t>
            </a:r>
          </a:p>
        </p:txBody>
      </p:sp>
      <p:sp>
        <p:nvSpPr>
          <p:cNvPr id="3" name="Rectangle 2"/>
          <p:cNvSpPr/>
          <p:nvPr/>
        </p:nvSpPr>
        <p:spPr>
          <a:xfrm>
            <a:off x="726477" y="1824335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variable is an attribute that describes a person, place, thing, or idea.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value of the variable can "vary" from one entity to another.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3622964" y="228600"/>
            <a:ext cx="1674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Variable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084" y="3651125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Definition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0"/>
            <a:ext cx="838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variable is a characteristic, often but not always quantitatively measured, containing two or more values or categories that can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vary from person to person, object to object or from phenomenon to phenomenon.</a:t>
            </a:r>
          </a:p>
        </p:txBody>
      </p:sp>
    </p:spTree>
    <p:extLst>
      <p:ext uri="{BB962C8B-B14F-4D97-AF65-F5344CB8AC3E}">
        <p14:creationId xmlns:p14="http://schemas.microsoft.com/office/powerpoint/2010/main" val="72997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618565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" pitchFamily="2" charset="0"/>
              </a:rPr>
              <a:t>Numeric variables have values that describe a measurable quantity as a number, like 'how many' or 'how much'.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75217" y="500390"/>
            <a:ext cx="52226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Numerical Variables (Cont..)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4182" y="27432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b="1" dirty="0">
                <a:latin typeface="Times" pitchFamily="2" charset="0"/>
              </a:rPr>
              <a:t>A </a:t>
            </a:r>
            <a:r>
              <a:rPr lang="en-US" b="1" dirty="0">
                <a:solidFill>
                  <a:srgbClr val="C00000"/>
                </a:solidFill>
                <a:latin typeface="Times" pitchFamily="2" charset="0"/>
              </a:rPr>
              <a:t>continuous variable</a:t>
            </a:r>
            <a:r>
              <a:rPr lang="en-US" b="1" dirty="0">
                <a:latin typeface="Times" pitchFamily="2" charset="0"/>
              </a:rPr>
              <a:t> is a numeric variable. Observations can take any value </a:t>
            </a:r>
            <a:r>
              <a:rPr lang="en-US" b="1" dirty="0">
                <a:solidFill>
                  <a:srgbClr val="C00000"/>
                </a:solidFill>
                <a:latin typeface="Times" pitchFamily="2" charset="0"/>
              </a:rPr>
              <a:t>between a certain set of real numbers</a:t>
            </a:r>
            <a:r>
              <a:rPr lang="en-US" b="1" dirty="0">
                <a:latin typeface="Times" pitchFamily="2" charset="0"/>
              </a:rPr>
              <a:t>. </a:t>
            </a:r>
            <a:r>
              <a:rPr lang="en-US" dirty="0">
                <a:latin typeface="Times" pitchFamily="2" charset="0"/>
              </a:rPr>
              <a:t>The value given to an observation for a continuous variable can include values as small as the instrument of measurement allows. Examples of continuous variables include </a:t>
            </a:r>
            <a:r>
              <a:rPr lang="en-US" dirty="0">
                <a:solidFill>
                  <a:srgbClr val="C00000"/>
                </a:solidFill>
                <a:latin typeface="Times" pitchFamily="2" charset="0"/>
              </a:rPr>
              <a:t>height, time, age, and temperature</a:t>
            </a:r>
            <a:r>
              <a:rPr lang="en-US" dirty="0">
                <a:latin typeface="Times" pitchFamily="2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4343400"/>
            <a:ext cx="80979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b="1" dirty="0">
                <a:latin typeface="Times" pitchFamily="2" charset="0"/>
              </a:rPr>
              <a:t>A </a:t>
            </a:r>
            <a:r>
              <a:rPr lang="en-US" b="1" dirty="0">
                <a:solidFill>
                  <a:srgbClr val="C00000"/>
                </a:solidFill>
                <a:latin typeface="Times" pitchFamily="2" charset="0"/>
              </a:rPr>
              <a:t>discrete variable</a:t>
            </a:r>
            <a:r>
              <a:rPr lang="en-US" b="1" dirty="0">
                <a:latin typeface="Times" pitchFamily="2" charset="0"/>
              </a:rPr>
              <a:t> is a numeric variable. Observations can take a value based on a count from a set of distinct whole values.</a:t>
            </a:r>
            <a:r>
              <a:rPr lang="en-US" dirty="0">
                <a:latin typeface="Times" pitchFamily="2" charset="0"/>
              </a:rPr>
              <a:t> A discrete variable </a:t>
            </a:r>
            <a:r>
              <a:rPr lang="en-US" dirty="0">
                <a:solidFill>
                  <a:srgbClr val="C00000"/>
                </a:solidFill>
                <a:latin typeface="Times" pitchFamily="2" charset="0"/>
              </a:rPr>
              <a:t>cannot take the value of a fraction between one value and the next closest value</a:t>
            </a:r>
            <a:r>
              <a:rPr lang="en-US" dirty="0">
                <a:latin typeface="Times" pitchFamily="2" charset="0"/>
              </a:rPr>
              <a:t>. Examples of discrete variables include the number of registered cars, number of business locations, and number of children in a family, all of which measured as whole units (i.e. 1, 2, 3 cars).</a:t>
            </a:r>
          </a:p>
        </p:txBody>
      </p:sp>
    </p:spTree>
    <p:extLst>
      <p:ext uri="{BB962C8B-B14F-4D97-AF65-F5344CB8AC3E}">
        <p14:creationId xmlns:p14="http://schemas.microsoft.com/office/powerpoint/2010/main" val="48170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0261" y="457200"/>
            <a:ext cx="58833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t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Univariate vs. Multivariate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192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Statistical data are often classified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according to the number of variables being studied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057400"/>
            <a:ext cx="807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Univariate data</a:t>
            </a:r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When we conduct a study that looks at only one variable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 say that we are working with univariate 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Suppose, for example, that we conducted a survey to estimate the average weight of high school students. Since we are only working with one variable (weight), we would be working with univariate data.</a:t>
            </a:r>
          </a:p>
        </p:txBody>
      </p:sp>
      <p:sp>
        <p:nvSpPr>
          <p:cNvPr id="5" name="Rectangle 4"/>
          <p:cNvSpPr/>
          <p:nvPr/>
        </p:nvSpPr>
        <p:spPr>
          <a:xfrm>
            <a:off x="602673" y="4114799"/>
            <a:ext cx="8305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Multivariate data</a:t>
            </a:r>
            <a:r>
              <a:rPr lang="en-US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When we conduct a study that examines the relationship among more than two variables, we are working with multivariate 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Suppose we conducted a study to see if there were a relationship among the height, weight, and age of high school students. Since we are working with three variables (height , weight, age), we would be working with multivariate data.</a:t>
            </a:r>
          </a:p>
        </p:txBody>
      </p:sp>
    </p:spTree>
    <p:extLst>
      <p:ext uri="{BB962C8B-B14F-4D97-AF65-F5344CB8AC3E}">
        <p14:creationId xmlns:p14="http://schemas.microsoft.com/office/powerpoint/2010/main" val="364423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3500" y="304800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Constant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3962400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Definition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4706034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term constant refers to a property whereby the members of a group or category remain fixed and do not one from another.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445" y="1374448"/>
            <a:ext cx="5975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logical opposite of a variable is a constant.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445" y="2072641"/>
            <a:ext cx="6938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constant is a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particular type of variable, which does not vary from one member of a group to another</a:t>
            </a:r>
          </a:p>
        </p:txBody>
      </p:sp>
    </p:spTree>
    <p:extLst>
      <p:ext uri="{BB962C8B-B14F-4D97-AF65-F5344CB8AC3E}">
        <p14:creationId xmlns:p14="http://schemas.microsoft.com/office/powerpoint/2010/main" val="231770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1"/>
          <p:cNvSpPr>
            <a:spLocks noChangeArrowheads="1"/>
          </p:cNvSpPr>
          <p:nvPr/>
        </p:nvSpPr>
        <p:spPr bwMode="auto">
          <a:xfrm>
            <a:off x="304800" y="304800"/>
            <a:ext cx="85344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Types of Variables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27" y="16002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Variables can be classified as </a:t>
            </a:r>
          </a:p>
        </p:txBody>
      </p:sp>
      <p:sp>
        <p:nvSpPr>
          <p:cNvPr id="4" name="Rectangle 3"/>
          <p:cNvSpPr/>
          <p:nvPr/>
        </p:nvSpPr>
        <p:spPr>
          <a:xfrm>
            <a:off x="1911928" y="2209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Qualitative (or Categorical)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Quantitative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 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or Numerical)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445317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Qualitative variables take on values that are names or labels.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Numerical measurement are not possible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The color of a ball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(e.g., red, green, blue) or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the breed of a dog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(e.g., collie, shepherd, terrier) would be examples of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qualitative or categorical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variables.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932218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Quantitative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variables are numeric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They represent a measurable quantity. For example, when we speak of the population of a city, we are talking about the number of people in the city - a measurable attribute of the city. Therefore, population would be a quantitative variable.</a:t>
            </a:r>
          </a:p>
        </p:txBody>
      </p:sp>
    </p:spTree>
    <p:extLst>
      <p:ext uri="{BB962C8B-B14F-4D97-AF65-F5344CB8AC3E}">
        <p14:creationId xmlns:p14="http://schemas.microsoft.com/office/powerpoint/2010/main" val="120585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500390"/>
            <a:ext cx="4099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Level of Measurement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2424500"/>
            <a:ext cx="24641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Nominal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Ordinal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Interval Scales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Ratio Scales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524000"/>
            <a:ext cx="8634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Level of measurement  defines the amount of information contained </a:t>
            </a:r>
          </a:p>
          <a:p>
            <a:r>
              <a:rPr lang="en-US" sz="2400" dirty="0">
                <a:latin typeface="Times" pitchFamily="2" charset="0"/>
              </a:rPr>
              <a:t>in the data. According to </a:t>
            </a:r>
            <a:r>
              <a:rPr lang="en-US" sz="2400" dirty="0">
                <a:solidFill>
                  <a:srgbClr val="C00000"/>
                </a:solidFill>
                <a:latin typeface="Times" pitchFamily="2" charset="0"/>
              </a:rPr>
              <a:t>measurement scale</a:t>
            </a:r>
            <a:r>
              <a:rPr lang="en-US" sz="2400" dirty="0">
                <a:latin typeface="Times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9033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85800" y="18288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latin typeface="Times" pitchFamily="2" charset="0"/>
              </a:rPr>
              <a:t>Nominal variable – a categorical </a:t>
            </a:r>
            <a:r>
              <a:rPr lang="en-US" sz="2400" dirty="0">
                <a:solidFill>
                  <a:srgbClr val="C00000"/>
                </a:solidFill>
                <a:latin typeface="Times" pitchFamily="2" charset="0"/>
              </a:rPr>
              <a:t>variable </a:t>
            </a:r>
            <a:r>
              <a:rPr lang="en-US" sz="2400" i="1" dirty="0">
                <a:solidFill>
                  <a:srgbClr val="C00000"/>
                </a:solidFill>
                <a:latin typeface="Times" pitchFamily="2" charset="0"/>
              </a:rPr>
              <a:t>without</a:t>
            </a:r>
            <a:r>
              <a:rPr lang="en-US" sz="2400" dirty="0">
                <a:solidFill>
                  <a:srgbClr val="C00000"/>
                </a:solidFill>
                <a:latin typeface="Times" pitchFamily="2" charset="0"/>
              </a:rPr>
              <a:t> an intrinsic (general) order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" pitchFamily="2" charset="0"/>
              </a:rPr>
              <a:t>Examples of nominal variables: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" pitchFamily="2" charset="0"/>
              </a:rPr>
              <a:t>Where a person lives in the U.S. (Northeast, South, Midwest, etc.)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" pitchFamily="2" charset="0"/>
              </a:rPr>
              <a:t>Gender (Male, Female)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" pitchFamily="2" charset="0"/>
              </a:rPr>
              <a:t>Nationality (American, Mexican, French)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" pitchFamily="2" charset="0"/>
              </a:rPr>
              <a:t>Race/ethnicity (African American, Hispanic, White, Asian </a:t>
            </a:r>
            <a:r>
              <a:rPr lang="en-US" sz="2400">
                <a:latin typeface="Times" pitchFamily="2" charset="0"/>
              </a:rPr>
              <a:t>American)</a:t>
            </a:r>
            <a:endParaRPr lang="en-US" sz="2400" dirty="0">
              <a:latin typeface="Times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9029" y="457200"/>
            <a:ext cx="34338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" pitchFamily="2" charset="0"/>
              </a:rPr>
              <a:t>Nominal Variables</a:t>
            </a:r>
          </a:p>
        </p:txBody>
      </p:sp>
    </p:spTree>
    <p:extLst>
      <p:ext uri="{BB962C8B-B14F-4D97-AF65-F5344CB8AC3E}">
        <p14:creationId xmlns:p14="http://schemas.microsoft.com/office/powerpoint/2010/main" val="112860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85800" y="1447800"/>
            <a:ext cx="7772400" cy="419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latin typeface="Times" pitchFamily="2" charset="0"/>
              </a:rPr>
              <a:t>Ordinal variable—a categorical </a:t>
            </a:r>
            <a:r>
              <a:rPr lang="en-US" sz="2400" dirty="0">
                <a:solidFill>
                  <a:srgbClr val="C00000"/>
                </a:solidFill>
                <a:latin typeface="Times" pitchFamily="2" charset="0"/>
              </a:rPr>
              <a:t>variable with some intrinsic order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latin typeface="Times" pitchFamily="2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" pitchFamily="2" charset="0"/>
              </a:rPr>
              <a:t>Examples of ordinal variables: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" pitchFamily="2" charset="0"/>
              </a:rPr>
              <a:t>Agreement (strongly disagree, disagree, neutral, agree, strongly agree)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" pitchFamily="2" charset="0"/>
              </a:rPr>
              <a:t>Rating (excellent, good, fair, poor)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" pitchFamily="2" charset="0"/>
              </a:rPr>
              <a:t>Frequency (always, often, sometimes, never)</a:t>
            </a:r>
          </a:p>
        </p:txBody>
      </p:sp>
      <p:sp>
        <p:nvSpPr>
          <p:cNvPr id="3" name="Rectangle 2"/>
          <p:cNvSpPr/>
          <p:nvPr/>
        </p:nvSpPr>
        <p:spPr>
          <a:xfrm>
            <a:off x="2895600" y="381000"/>
            <a:ext cx="33200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" pitchFamily="2" charset="0"/>
              </a:rPr>
              <a:t>Ordinal Variables</a:t>
            </a:r>
          </a:p>
        </p:txBody>
      </p:sp>
    </p:spTree>
    <p:extLst>
      <p:ext uri="{BB962C8B-B14F-4D97-AF65-F5344CB8AC3E}">
        <p14:creationId xmlns:p14="http://schemas.microsoft.com/office/powerpoint/2010/main" val="22879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8037" y="1524000"/>
            <a:ext cx="807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>
                <a:latin typeface="Times" pitchFamily="2" charset="0"/>
              </a:rPr>
              <a:t>Interval data are measured and have constant, equal distances between values, but the zero point is arbitrary.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400" dirty="0">
              <a:latin typeface="Times" pitchFamily="2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>
                <a:latin typeface="Times" pitchFamily="2" charset="0"/>
              </a:rPr>
              <a:t>There is </a:t>
            </a:r>
            <a:r>
              <a:rPr lang="en-US" sz="2400" dirty="0">
                <a:solidFill>
                  <a:srgbClr val="C00000"/>
                </a:solidFill>
                <a:latin typeface="Times" pitchFamily="2" charset="0"/>
              </a:rPr>
              <a:t>no absolute zero</a:t>
            </a:r>
            <a:r>
              <a:rPr lang="en-US" sz="2400" dirty="0">
                <a:latin typeface="Times" pitchFamily="2" charset="0"/>
              </a:rPr>
              <a:t>.</a:t>
            </a:r>
          </a:p>
          <a:p>
            <a:pPr algn="just"/>
            <a:endParaRPr lang="en-US" sz="2400" dirty="0">
              <a:latin typeface="Times" pitchFamily="2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>
                <a:latin typeface="Times" pitchFamily="2" charset="0"/>
              </a:rPr>
              <a:t>The </a:t>
            </a:r>
            <a:r>
              <a:rPr lang="en-US" sz="2400" dirty="0">
                <a:solidFill>
                  <a:srgbClr val="C00000"/>
                </a:solidFill>
                <a:latin typeface="Times" pitchFamily="2" charset="0"/>
              </a:rPr>
              <a:t>zero isn’t meaningful</a:t>
            </a:r>
            <a:r>
              <a:rPr lang="en-US" sz="2400" dirty="0">
                <a:latin typeface="Times" pitchFamily="2" charset="0"/>
              </a:rPr>
              <a:t>, it doesn’t mean a true absence of something. </a:t>
            </a:r>
          </a:p>
        </p:txBody>
      </p:sp>
      <p:sp>
        <p:nvSpPr>
          <p:cNvPr id="5" name="Rectangle 4"/>
          <p:cNvSpPr/>
          <p:nvPr/>
        </p:nvSpPr>
        <p:spPr>
          <a:xfrm>
            <a:off x="3441337" y="552555"/>
            <a:ext cx="27735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" pitchFamily="2" charset="0"/>
              </a:rPr>
              <a:t>Interval</a:t>
            </a:r>
            <a:r>
              <a:rPr lang="en-US" sz="3200" dirty="0">
                <a:latin typeface="Times" pitchFamily="2" charset="0"/>
              </a:rPr>
              <a:t> </a:t>
            </a:r>
            <a:r>
              <a:rPr lang="en-US" sz="3200" b="1" dirty="0">
                <a:latin typeface="Times" pitchFamily="2" charset="0"/>
              </a:rPr>
              <a:t>Scales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8037" y="4550226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Example:</a:t>
            </a:r>
          </a:p>
        </p:txBody>
      </p:sp>
      <p:sp>
        <p:nvSpPr>
          <p:cNvPr id="7" name="Rectangle 6"/>
          <p:cNvSpPr/>
          <p:nvPr/>
        </p:nvSpPr>
        <p:spPr>
          <a:xfrm>
            <a:off x="554182" y="5052536"/>
            <a:ext cx="78693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" pitchFamily="2" charset="0"/>
              </a:rPr>
              <a:t>The difference between a temperature of 100 degrees and 90 degrees is the same difference as between 90 degrees and 80 degrees.</a:t>
            </a:r>
          </a:p>
        </p:txBody>
      </p:sp>
    </p:spTree>
    <p:extLst>
      <p:ext uri="{BB962C8B-B14F-4D97-AF65-F5344CB8AC3E}">
        <p14:creationId xmlns:p14="http://schemas.microsoft.com/office/powerpoint/2010/main" val="377716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37160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>
                <a:latin typeface="Times" pitchFamily="2" charset="0"/>
              </a:rPr>
              <a:t>A </a:t>
            </a:r>
            <a:r>
              <a:rPr lang="en-US" sz="2400" i="1" dirty="0">
                <a:solidFill>
                  <a:srgbClr val="C00000"/>
                </a:solidFill>
                <a:latin typeface="Times" pitchFamily="2" charset="0"/>
              </a:rPr>
              <a:t>ratio</a:t>
            </a:r>
            <a:r>
              <a:rPr lang="en-US" sz="2400" dirty="0">
                <a:solidFill>
                  <a:srgbClr val="C00000"/>
                </a:solidFill>
                <a:latin typeface="Times" pitchFamily="2" charset="0"/>
              </a:rPr>
              <a:t> variable</a:t>
            </a:r>
            <a:r>
              <a:rPr lang="en-US" sz="2400" dirty="0">
                <a:latin typeface="Times" pitchFamily="2" charset="0"/>
              </a:rPr>
              <a:t>, has all the properties of an interval variable, and also </a:t>
            </a:r>
            <a:r>
              <a:rPr lang="en-US" sz="2400" dirty="0">
                <a:solidFill>
                  <a:srgbClr val="C00000"/>
                </a:solidFill>
                <a:latin typeface="Times" pitchFamily="2" charset="0"/>
              </a:rPr>
              <a:t>has a clear definition of 0.0.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400" dirty="0">
              <a:latin typeface="Times" pitchFamily="2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>
                <a:latin typeface="Times" pitchFamily="2" charset="0"/>
              </a:rPr>
              <a:t>Ratio scales have an absolute zero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400" dirty="0">
              <a:latin typeface="Times" pitchFamily="2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>
                <a:latin typeface="Times" pitchFamily="2" charset="0"/>
              </a:rPr>
              <a:t>When the variable equals 0.0, there is none of that variable. </a:t>
            </a:r>
          </a:p>
        </p:txBody>
      </p:sp>
      <p:sp>
        <p:nvSpPr>
          <p:cNvPr id="3" name="Rectangle 2"/>
          <p:cNvSpPr/>
          <p:nvPr/>
        </p:nvSpPr>
        <p:spPr>
          <a:xfrm>
            <a:off x="3664597" y="381000"/>
            <a:ext cx="2316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Ratio Scales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921373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Examples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4495800"/>
            <a:ext cx="75437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" pitchFamily="2" charset="0"/>
              </a:rPr>
              <a:t>Variables like </a:t>
            </a:r>
            <a:r>
              <a:rPr lang="en-US" sz="2400" dirty="0">
                <a:solidFill>
                  <a:srgbClr val="C00000"/>
                </a:solidFill>
                <a:latin typeface="Times" pitchFamily="2" charset="0"/>
              </a:rPr>
              <a:t>height, weight, enzyme activity </a:t>
            </a:r>
            <a:r>
              <a:rPr lang="en-US" sz="2400" dirty="0">
                <a:latin typeface="Times" pitchFamily="2" charset="0"/>
              </a:rPr>
              <a:t>are ratio variables. </a:t>
            </a:r>
          </a:p>
        </p:txBody>
      </p:sp>
    </p:spTree>
    <p:extLst>
      <p:ext uri="{BB962C8B-B14F-4D97-AF65-F5344CB8AC3E}">
        <p14:creationId xmlns:p14="http://schemas.microsoft.com/office/powerpoint/2010/main" val="71117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997089"/>
            <a:ext cx="861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Temperature, expressed in F or C, is not a ratio variable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A temperature of 0.0 on either of those scales does not mean 'no heat'.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However,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temperature in Kelvin is a ratio variable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as 0.0 Kelvin really does mean 'no heat'.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Another counter example is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 is not a ratio variable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as pH=0 just means 1 molar of H+. and the definition of molar is fairly arbitrary. A pH of 0.0 does not mean 'no acidity' (quite the opposite!).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working with ratio variables, but not interval variables, you can look at the ratio of two measurements.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weight of 4 grams is twice a weight of 2 grams, because weight is a ratio variable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A temperature of 100 degrees C is not twice as hot as 50 degrees C, because temperature C is not a ratio variable.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pH of 3 is not twice as acidic as a pH of 6, because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 is not a ratio variable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0" y="152400"/>
            <a:ext cx="55787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Interval Scales vs. Ratio Scales</a:t>
            </a:r>
          </a:p>
        </p:txBody>
      </p:sp>
    </p:spTree>
    <p:extLst>
      <p:ext uri="{BB962C8B-B14F-4D97-AF65-F5344CB8AC3E}">
        <p14:creationId xmlns:p14="http://schemas.microsoft.com/office/powerpoint/2010/main" val="170476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1051</Words>
  <Application>Microsoft Macintosh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</dc:creator>
  <cp:lastModifiedBy>A.F.M. Minhazur Rahman</cp:lastModifiedBy>
  <cp:revision>26</cp:revision>
  <dcterms:created xsi:type="dcterms:W3CDTF">2017-05-05T05:45:41Z</dcterms:created>
  <dcterms:modified xsi:type="dcterms:W3CDTF">2022-05-28T02:57:22Z</dcterms:modified>
</cp:coreProperties>
</file>