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7010400" cy="9296400"/>
  <p:embeddedFontLst>
    <p:embeddedFont>
      <p:font typeface="Helvetica Neue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5" roundtripDataSignature="AMtx7mh78HvIlOznDy1tZiu4CAI6E0f0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9" orient="horz"/>
        <p:guide pos="5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-boldItalic.fntdata"/><Relationship Id="rId83" Type="http://schemas.openxmlformats.org/officeDocument/2006/relationships/font" Target="fonts/HelveticaNeue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customschemas.google.com/relationships/presentationmetadata" Target="meta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HelveticaNeue-bold.fntdata"/><Relationship Id="rId81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3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2" name="Google Shape;332;p36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9" name="Google Shape;339;p37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52" name="Google Shape;352;p39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3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0" name="Google Shape;360;p40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4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4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4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84" name="Google Shape;384;p4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4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96" name="Google Shape;396;p4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4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03" name="Google Shape;403;p45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11" name="Google Shape;411;p46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4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18" name="Google Shape;418;p47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4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6" name="Google Shape;426;p48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33" name="Google Shape;433;p49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4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40" name="Google Shape;440;p50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5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48" name="Google Shape;448;p5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5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59" name="Google Shape;459;p5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5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70" name="Google Shape;470;p5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5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77" name="Google Shape;477;p5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5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84" name="Google Shape;484;p55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5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92" name="Google Shape;492;p56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5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99" name="Google Shape;499;p57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5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07" name="Google Shape;507;p58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5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5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19" name="Google Shape;519;p60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6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27" name="Google Shape;527;p6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6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36" name="Google Shape;536;p6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6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43" name="Google Shape;543;p6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6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51" name="Google Shape;551;p6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6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58" name="Google Shape;558;p65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6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65" name="Google Shape;565;p66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6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72" name="Google Shape;572;p67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6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79" name="Google Shape;579;p68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6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88" name="Google Shape;588;p69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6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96" name="Google Shape;596;p70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7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03" name="Google Shape;603;p71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7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11" name="Google Shape;611;p72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p7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21" name="Google Shape;621;p73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7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28" name="Google Shape;628;p74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Google Shape;629;p7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2" name="Google Shape;52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3" name="Google Shape;53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4" name="Google Shape;54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7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58" name="Google Shape;58;p87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None/>
              <a:defRPr/>
            </a:lvl1pPr>
            <a:lvl2pPr lvl="1" algn="ctr">
              <a:spcBef>
                <a:spcPts val="63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63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63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2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2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3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48" name="Google Shape;48;p8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hyperlink" Target="http://www.db-book.com/" TargetMode="External"/><Relationship Id="rId4" Type="http://schemas.openxmlformats.org/officeDocument/2006/relationships/image" Target="../media/image2.jp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7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>
              <mc:Choice Requires="v">
                <p:oleObj r:id="rId1" imgH="4064000" imgW="6096000" progId="MS_ClipArt_Gallery.2" spid="_x0000_s1">
                  <p:embed/>
                </p:oleObj>
              </mc:Choice>
              <mc:Fallback>
                <p:oleObj r:id="rId2" imgH="4064000" imgW="6096000" progId="MS_ClipArt_Gallery.2">
                  <p:embed/>
                </p:oleObj>
              </mc:Fallback>
            </mc:AlternateContent>
          </a:graphicData>
        </a:graphic>
      </p:graphicFrame>
      <p:sp>
        <p:nvSpPr>
          <p:cNvPr id="11" name="Google Shape;11;p75"/>
          <p:cNvSpPr txBox="1"/>
          <p:nvPr/>
        </p:nvSpPr>
        <p:spPr>
          <a:xfrm>
            <a:off x="2676525" y="5726112"/>
            <a:ext cx="368935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</a:t>
            </a:r>
            <a:r>
              <a:rPr b="1" i="0" lang="en-US" sz="12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200" u="sng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i="0" lang="en-US" sz="12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conditions on re-use</a:t>
            </a:r>
            <a:r>
              <a:rPr b="1" i="0" lang="en-US" sz="12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Cover-6Ed" id="12" name="Google Shape;1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92237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5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7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7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77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1" name="Google Shape;21;p77"/>
          <p:cNvSpPr txBox="1"/>
          <p:nvPr/>
        </p:nvSpPr>
        <p:spPr>
          <a:xfrm>
            <a:off x="4479925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7.</a:t>
            </a:r>
            <a:fld id="{00000000-1234-1234-1234-123412341234}" type="slidenum"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" name="Google Shape;22;p7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77"/>
          <p:cNvSpPr txBox="1"/>
          <p:nvPr/>
        </p:nvSpPr>
        <p:spPr>
          <a:xfrm>
            <a:off x="0" y="6613525"/>
            <a:ext cx="186055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</a:t>
            </a:r>
            <a:endParaRPr/>
          </a:p>
        </p:txBody>
      </p:sp>
      <p:sp>
        <p:nvSpPr>
          <p:cNvPr id="24" name="Google Shape;24;p77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25" name="Google Shape;25;p7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12737" y="2141537"/>
            <a:ext cx="8518525" cy="1450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7: Entity-Relationship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Sets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855662" y="12223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association among several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44553 (Peltier</a:t>
            </a:r>
            <a:r>
              <a:rPr b="0" i="0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22222 (</a:t>
            </a:r>
            <a:r>
              <a:rPr b="0" i="0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Einstein)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	relationship set	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mathematical relation among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≥ 2 entities, each taken from entity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{(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a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(44553,22222)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 </a:t>
            </a:r>
            <a:r>
              <a:rPr b="1" i="1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25" y="1316037"/>
            <a:ext cx="8027987" cy="445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Sets (Cont.)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698500" y="1077912"/>
            <a:ext cx="7261225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attribute can also be associated with a relationship set.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instance,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 between entity sets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have the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tracks when the student started being associated with the advisor</a:t>
            </a: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7" y="2654300"/>
            <a:ext cx="6621461" cy="3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Degree of a Relationship Set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814387" y="1093787"/>
            <a:ext cx="72215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involve two entity sets (or degree two).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relationship sets in a database system are binary.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Relationships between more than two entity sets are rare.  Most relationships are binary. (More on this later.)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work on research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under the guidance of an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ternary relationship 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instructor, student,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Cardinality Constraints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814387" y="1093787"/>
            <a:ext cx="750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the number of entities to which another entity can be associated via a relationship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useful in describing binary relationship sets.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binary relationship set the mapping cardinality must be one of the following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many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many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Cardinalities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1895475" y="4883150"/>
            <a:ext cx="1416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one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5935662" y="4868862"/>
            <a:ext cx="14874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many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1025525" y="5426075"/>
            <a:ext cx="70072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Some elements in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not be mapped to 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 in the other set</a:t>
            </a:r>
            <a:endParaRPr/>
          </a:p>
        </p:txBody>
      </p:sp>
      <p:pic>
        <p:nvPicPr>
          <p:cNvPr descr="7"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220787"/>
            <a:ext cx="67056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Cardinalities 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1992312" y="4849812"/>
            <a:ext cx="1436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one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5913437" y="4864100"/>
            <a:ext cx="160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many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1177925" y="5430837"/>
            <a:ext cx="70072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Some elements in A and B may not be mapped to 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 in the other set</a:t>
            </a:r>
            <a:endParaRPr/>
          </a:p>
        </p:txBody>
      </p:sp>
      <p:pic>
        <p:nvPicPr>
          <p:cNvPr descr="7"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1452562"/>
            <a:ext cx="6324600" cy="330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Attributes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855662" y="1222375"/>
            <a:ext cx="7966075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composite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Single-valued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multivalued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multivalued attribute: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phone_numbers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computed from other attributes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age, given date_of_birth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the set of permitted values for each attribute 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752475" y="104775"/>
            <a:ext cx="83915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Composite Attributes</a:t>
            </a: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2" y="1330325"/>
            <a:ext cx="8093075" cy="255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Redundant Attributes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814387" y="1093787"/>
            <a:ext cx="6654800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we have entity sets: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with attributes: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dept_name, salary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attributes: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dept_name, building, budget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model the fact that each instructor has an associated department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relationship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inst_dept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appears in both entity sets.  Since it is the  primary key for the entity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replicates information present in the relationship and is therefore  redundant in the entity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needs to be removed.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BUT: when converting back to tables, in some cases the attribute gets reintroduced, as we will see later.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852487" y="857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7:  Entity-Relationship Model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855662" y="12223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E-R Diagram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Issues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Entity Sets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E-R Features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of the Bank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Reduction to Relation Schemas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Design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Entity Sets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855662" y="1222375"/>
            <a:ext cx="749617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entity, which is uniquely identified by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semester, year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Clearly, section entities are related to course entities. Suppose we create a relationship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sec_course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between entity sets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the information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sec_course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redundant, since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already has an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identifies the course with which the section is related.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option to deal with this redundancy is to get rid of the relationship 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ec_course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 however, by doing so the relationship 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becomes implicit in an attribute, which is not desirable.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Entity Sets (Cont.)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855662" y="1222375"/>
            <a:ext cx="749617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alternative way to deal with this redundancy is to not store the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 and to only store the remaining attributes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year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the entity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then does not have enough attributes to identify a particular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 uniquely; although 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 is distinct, sections for different courses may share the same 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ection_id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year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deal with this problem, we treat the relationship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sec_course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a special relationship that provides extra information, in this case,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required to identify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entities uniquely.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notion of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entity set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formalizes the above intuition. A weak entity set is one whose existence is dependent on another entity, called its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identifying entity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instead of associating a primary key with a weak entity, we use the identifying entity, along with extra attributes called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discriminator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uniquely identify a weak entity. An entity set that is not a weak entity set is termed 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 entity set.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Entity Sets (Cont.)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855662" y="1222375"/>
            <a:ext cx="6781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weak entity must be associated with an identifying entity; that is, the weak entity set is said to be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existence dependent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the identifying entity set. The identifying entity set is said to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weak entity set that it identifies. The relationship associating the weak entity set with the identifying entity set is called the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identifying relationship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the relational schema we eventually create from the entity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does have the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for reasons that will become clear later, even though we have dropped the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from the entity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69900" y="2736850"/>
            <a:ext cx="826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E-R Diagrams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69900" y="85725"/>
            <a:ext cx="826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Sets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1022350" y="1109662"/>
            <a:ext cx="6845300" cy="168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 can be represented graphically as follows: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Rectangles represent entity sets.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 listed inside entity rectangle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Underline indicates primary key attributes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050" y="3059112"/>
            <a:ext cx="4579937" cy="165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69900" y="85725"/>
            <a:ext cx="826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 Sets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1069975" y="1374775"/>
            <a:ext cx="6859587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Diamonds represent relationship sets.</a:t>
            </a: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575" y="2170112"/>
            <a:ext cx="6221412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Sets with Attributes</a:t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587500"/>
            <a:ext cx="6932612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Roles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855662" y="1222375"/>
            <a:ext cx="779145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sets of a relationship need not be distinct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occurrence of an entity set plays a “role” in the relationship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labels “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and “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prereq_id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are called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00" y="2774950"/>
            <a:ext cx="60706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Cardinality Constraints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855662" y="1222375"/>
            <a:ext cx="7419975" cy="27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express cardinality constraints by drawing either a directed line (→), signifying “one,” or an undirected line (—), signifying “many,” between the relationship set and the entity set.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One-to-one relationship between an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student is associated with at most one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via the relationship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associated with at most one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stud_dept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78417" l="0" r="0" t="0"/>
          <a:stretch/>
        </p:blipFill>
        <p:spPr>
          <a:xfrm>
            <a:off x="1957387" y="4151312"/>
            <a:ext cx="5845175" cy="153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819150" y="952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One-to-Many Relationship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893762" y="1131887"/>
            <a:ext cx="7480300" cy="185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one-to-many relationship between an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 instructor is associated with several (including 0) students   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student is associated with at most one instructor via advisor, </a:t>
            </a:r>
            <a:endParaRPr/>
          </a:p>
        </p:txBody>
      </p:sp>
      <p:pic>
        <p:nvPicPr>
          <p:cNvPr id="279" name="Google Shape;279;p29"/>
          <p:cNvPicPr preferRelativeResize="0"/>
          <p:nvPr/>
        </p:nvPicPr>
        <p:blipFill rotWithShape="1">
          <a:blip r:embed="rId3">
            <a:alphaModFix/>
          </a:blip>
          <a:srcRect b="44697" l="0" r="0" t="31458"/>
          <a:stretch/>
        </p:blipFill>
        <p:spPr>
          <a:xfrm>
            <a:off x="1909762" y="2678112"/>
            <a:ext cx="60007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Phases</a:t>
            </a:r>
            <a:endParaRPr/>
          </a:p>
        </p:txBody>
      </p:sp>
      <p:sp>
        <p:nvSpPr>
          <p:cNvPr id="81" name="Google Shape;81;p3"/>
          <p:cNvSpPr txBox="1"/>
          <p:nvPr>
            <p:ph idx="4294967295" type="body"/>
          </p:nvPr>
        </p:nvSpPr>
        <p:spPr>
          <a:xfrm>
            <a:off x="947737" y="793750"/>
            <a:ext cx="7011987" cy="422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phase of database design is to characterize fully the data needs of the prospective database users.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Next, the designer chooses a data model and, by applying the concepts of the chosen data model, translates these requirements into a conceptual schema of the database.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fully developed conceptual schema also indicates the functional requirements of the enterprise. In a “specification of functional requirements”, users describe the kinds of operations (or transactions) that will be performed on the data.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927100" y="1074737"/>
            <a:ext cx="7327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512762" y="238125"/>
            <a:ext cx="8113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Many-to-One Relationships</a:t>
            </a:r>
            <a:endParaRPr/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855662" y="1144587"/>
            <a:ext cx="7310437" cy="18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many-to-one relationship between an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instructor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associated with at most one student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a student is associated with several (including 0) instructors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endParaRPr/>
          </a:p>
        </p:txBody>
      </p:sp>
      <p:grpSp>
        <p:nvGrpSpPr>
          <p:cNvPr id="287" name="Google Shape;287;p30"/>
          <p:cNvGrpSpPr/>
          <p:nvPr/>
        </p:nvGrpSpPr>
        <p:grpSpPr>
          <a:xfrm>
            <a:off x="1609725" y="3019425"/>
            <a:ext cx="5857875" cy="1814512"/>
            <a:chOff x="1609725" y="3019425"/>
            <a:chExt cx="5857875" cy="1814513"/>
          </a:xfrm>
        </p:grpSpPr>
        <p:pic>
          <p:nvPicPr>
            <p:cNvPr id="288" name="Google Shape;288;p30"/>
            <p:cNvPicPr preferRelativeResize="0"/>
            <p:nvPr/>
          </p:nvPicPr>
          <p:blipFill rotWithShape="1">
            <a:blip r:embed="rId3">
              <a:alphaModFix/>
            </a:blip>
            <a:srcRect b="6377" l="0" r="0" t="68164"/>
            <a:stretch/>
          </p:blipFill>
          <p:spPr>
            <a:xfrm>
              <a:off x="1609725" y="3019425"/>
              <a:ext cx="5857875" cy="181451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9" name="Google Shape;289;p30"/>
            <p:cNvCxnSpPr/>
            <p:nvPr/>
          </p:nvCxnSpPr>
          <p:spPr>
            <a:xfrm>
              <a:off x="5947757" y="3950161"/>
              <a:ext cx="228600" cy="15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Many-to-Many Relationship</a:t>
            </a:r>
            <a:endParaRPr/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814387" y="1093787"/>
            <a:ext cx="7029450" cy="154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instructor is associated with several (possibly 0) students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student is associated with several (possibly 0) instructors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2755900"/>
            <a:ext cx="6516687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296987" y="233362"/>
            <a:ext cx="74279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 and Partial Participation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855662" y="922337"/>
            <a:ext cx="74485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participation (indicated by double line):  every entity in the entity set participates in at least one relationship in the relationship set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participation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 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elation is total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every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an associated instructor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participation:  some entities may not participate in any relationship in the relationship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participation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partial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95500"/>
            <a:ext cx="6643687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742950" y="38100"/>
            <a:ext cx="84201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 for Expressing More Complex Constraints</a:t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855662" y="1106487"/>
            <a:ext cx="7323137" cy="252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line may have an associated minimum and maximum cardinality, shown in the form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l..h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minimum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maximum cardinality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minimum value of 1 indicates total participation.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maximum value of 1 indicates that the entity participates  in at most one relationship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maximum value of * indicates no limit.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62" y="3516312"/>
            <a:ext cx="5800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/>
        </p:nvSpPr>
        <p:spPr>
          <a:xfrm>
            <a:off x="1641475" y="4954587"/>
            <a:ext cx="66262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can advise 0 or more students.  A student must have 1 advisor; cannot have multiple advisors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1017587" y="103187"/>
            <a:ext cx="76485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 to Express Entity with Complex Attributes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862" y="1300162"/>
            <a:ext cx="2159000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539750" y="857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Expressing Weak Entity Sets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814387" y="1093787"/>
            <a:ext cx="7519987" cy="244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E-R diagrams, a weak entity set is depicted via a double rectangle.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underline the discriminator of a weak entity set  with a dashed line.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relationship set connecting the  weak entity set to the identifying strong entity set is depicted by a double diamond.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course_id, sec_id, semester, year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025" y="3832225"/>
            <a:ext cx="64008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742950" y="38100"/>
            <a:ext cx="84201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E-R Diagram for a University Enterprise</a:t>
            </a:r>
            <a:endParaRPr/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425" y="927100"/>
            <a:ext cx="5657850" cy="5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885825" y="243998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Reduction to Relation Schemas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885825" y="1143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Reduction to Relation Schemas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814387" y="1093787"/>
            <a:ext cx="7670800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sets and relationship sets can be expressed uniformly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represent the contents of the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database which conforms to an E-R diagram can be represented by a collection of schemas.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entity set and relationship set there is a unique schema that is assigned the name of the corresponding entity set or relationship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schema has a number of columns (generally corresponding to attributes), which have unique names.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Representing Entity Sets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852487" y="1141412"/>
            <a:ext cx="7223125" cy="252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strong entity set reduces to a schema with the same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810"/>
              <a:buNone/>
            </a:pPr>
            <a:br>
              <a:rPr b="0" i="0" lang="en-US" sz="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name, tot_cred)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weak entity set becomes a table that includes a column for the primary key of the identifying strong entity set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720"/>
              <a:buNone/>
            </a:pPr>
            <a:br>
              <a:rPr b="0" i="0" lang="en-US" sz="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( 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course_id, sec_id, sem, year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/>
          </a:p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851275"/>
            <a:ext cx="5707062" cy="121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Phases (Cont.)</a:t>
            </a:r>
            <a:endParaRPr/>
          </a:p>
        </p:txBody>
      </p:sp>
      <p:sp>
        <p:nvSpPr>
          <p:cNvPr id="89" name="Google Shape;89;p4"/>
          <p:cNvSpPr txBox="1"/>
          <p:nvPr>
            <p:ph idx="4294967295" type="body"/>
          </p:nvPr>
        </p:nvSpPr>
        <p:spPr>
          <a:xfrm>
            <a:off x="1270000" y="1798637"/>
            <a:ext cx="6430962" cy="422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Design –  Deciding on the database schema. Database design requires that we find a “good” collection of relation schemas.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decision – What attributes should we record in the database?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 decision –  What relation schemas should we have and how should the attributes be distributed among the various relation schemas?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Design – Deciding on the physical layout of the database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927100" y="1074737"/>
            <a:ext cx="7327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920750" y="1150937"/>
            <a:ext cx="70389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process of moving from an abstract data model to the implementation of the database proceeds in two final design phases.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666750" y="96837"/>
            <a:ext cx="8429625" cy="60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Representing Relationship Sets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855662" y="1189037"/>
            <a:ext cx="7335837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many-to-many relationship set is represented as a schema with attributes for the primary keys of the two participating entity sets, and any descriptive attributes of the relationship set.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schema for relationship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0" i="1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s_id, i_id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365" name="Google Shape;365;p40"/>
          <p:cNvSpPr txBox="1"/>
          <p:nvPr/>
        </p:nvSpPr>
        <p:spPr>
          <a:xfrm rot="-420000">
            <a:off x="2216150" y="3624262"/>
            <a:ext cx="1970087" cy="280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6" name="Google Shape;3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25" y="3371850"/>
            <a:ext cx="6019800" cy="1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idx="4294967295" type="title"/>
          </p:nvPr>
        </p:nvSpPr>
        <p:spPr>
          <a:xfrm>
            <a:off x="773112" y="-11112"/>
            <a:ext cx="83708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Representation of Entity Sets with Composite Attributes</a:t>
            </a:r>
            <a:endParaRPr/>
          </a:p>
        </p:txBody>
      </p:sp>
      <p:sp>
        <p:nvSpPr>
          <p:cNvPr id="373" name="Google Shape;373;p41"/>
          <p:cNvSpPr txBox="1"/>
          <p:nvPr>
            <p:ph idx="4294967295" type="body"/>
          </p:nvPr>
        </p:nvSpPr>
        <p:spPr>
          <a:xfrm>
            <a:off x="2849562" y="1104900"/>
            <a:ext cx="6026150" cy="509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Composite attributes are flattened out by creating a separate attribute for each component attribute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given entity set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composite attribute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component attributes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first_name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last_name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schema corresponding to the entity set has two attributes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name_first_name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name_last_name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Prefix omitted if there is no ambiguity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name_first_name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be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first_name)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Ignoring multivalued attributes, extended instructor schema 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instructor(ID, </a:t>
            </a:r>
            <a:b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first_name, middle_initial,  last_name,</a:t>
            </a:r>
            <a:b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street_number, street_name,  </a:t>
            </a:r>
            <a:b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apt_number, city, state, zip_code,  </a:t>
            </a:r>
            <a:b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date_of_birth)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22375"/>
            <a:ext cx="2284412" cy="4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idx="4294967295" type="title"/>
          </p:nvPr>
        </p:nvSpPr>
        <p:spPr>
          <a:xfrm>
            <a:off x="631825" y="47625"/>
            <a:ext cx="85375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Representation of Entity Sets with Multivalued Attributes</a:t>
            </a:r>
            <a:endParaRPr/>
          </a:p>
        </p:txBody>
      </p:sp>
      <p:sp>
        <p:nvSpPr>
          <p:cNvPr id="381" name="Google Shape;381;p42"/>
          <p:cNvSpPr txBox="1"/>
          <p:nvPr>
            <p:ph idx="4294967295" type="body"/>
          </p:nvPr>
        </p:nvSpPr>
        <p:spPr>
          <a:xfrm>
            <a:off x="1035050" y="1165225"/>
            <a:ext cx="7358062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multivalued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an entity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represented by a separate schema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attributes corresponding to the primary key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an attribute corresponding to multivalued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Multivalued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phone_number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represented by a schema: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inst_phone=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phone_number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value of the multivalued attribute maps to a separate tuple of the relation on schema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 with primary key  22222 and phone numbers 456-7890 and 123-4567 maps to two tuples:  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(22222, 456-7890) and (22222, 123-4567)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Redundancy of Schemas</a:t>
            </a:r>
            <a:endParaRPr/>
          </a:p>
        </p:txBody>
      </p:sp>
      <p:sp>
        <p:nvSpPr>
          <p:cNvPr id="388" name="Google Shape;388;p43"/>
          <p:cNvSpPr txBox="1"/>
          <p:nvPr/>
        </p:nvSpPr>
        <p:spPr>
          <a:xfrm>
            <a:off x="636587" y="1079500"/>
            <a:ext cx="7758112" cy="212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Many-to-one and one-to-many relationship sets that are total on the many-side can be represented by adding an extra attribute to the “many” side, containing the primary key of the “one” side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Instead of creating a schema for relationship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inst_dept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add an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schema arising from entity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sp>
        <p:nvSpPr>
          <p:cNvPr id="389" name="Google Shape;389;p43"/>
          <p:cNvSpPr txBox="1"/>
          <p:nvPr/>
        </p:nvSpPr>
        <p:spPr>
          <a:xfrm rot="-420000">
            <a:off x="1692275" y="3449637"/>
            <a:ext cx="1970087" cy="280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0" name="Google Shape;390;p43"/>
          <p:cNvGrpSpPr/>
          <p:nvPr/>
        </p:nvGrpSpPr>
        <p:grpSpPr>
          <a:xfrm>
            <a:off x="1123950" y="2900362"/>
            <a:ext cx="6792912" cy="2622550"/>
            <a:chOff x="0" y="1413"/>
            <a:chExt cx="5483" cy="2545"/>
          </a:xfrm>
        </p:grpSpPr>
        <p:pic>
          <p:nvPicPr>
            <p:cNvPr id="391" name="Google Shape;391;p43"/>
            <p:cNvPicPr preferRelativeResize="0"/>
            <p:nvPr/>
          </p:nvPicPr>
          <p:blipFill rotWithShape="1">
            <a:blip r:embed="rId3">
              <a:alphaModFix/>
            </a:blip>
            <a:srcRect b="61654" l="17951" r="7481" t="422"/>
            <a:stretch/>
          </p:blipFill>
          <p:spPr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43"/>
            <p:cNvSpPr txBox="1"/>
            <p:nvPr/>
          </p:nvSpPr>
          <p:spPr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3" name="Google Shape;393;p43"/>
            <p:cNvSpPr txBox="1"/>
            <p:nvPr/>
          </p:nvSpPr>
          <p:spPr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Redundancy of Schemas (Cont.)</a:t>
            </a:r>
            <a:endParaRPr/>
          </a:p>
        </p:txBody>
      </p:sp>
      <p:sp>
        <p:nvSpPr>
          <p:cNvPr id="400" name="Google Shape;400;p44"/>
          <p:cNvSpPr txBox="1"/>
          <p:nvPr>
            <p:ph idx="4294967295" type="body"/>
          </p:nvPr>
        </p:nvSpPr>
        <p:spPr>
          <a:xfrm>
            <a:off x="938212" y="1289050"/>
            <a:ext cx="6659562" cy="361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one-to-one relationship sets, either side can be chosen to act as the “many” side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an extra attribute can be added to either of the tables corresponding to the two entity sets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participation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the “many” side, replacing a schema by an extra attribute in the schema corresponding to the “many” side could result in null values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Redundancy of Schemas (Cont.)</a:t>
            </a:r>
            <a:endParaRPr/>
          </a:p>
        </p:txBody>
      </p:sp>
      <p:sp>
        <p:nvSpPr>
          <p:cNvPr id="407" name="Google Shape;407;p45"/>
          <p:cNvSpPr txBox="1"/>
          <p:nvPr>
            <p:ph idx="4294967295" type="body"/>
          </p:nvPr>
        </p:nvSpPr>
        <p:spPr>
          <a:xfrm>
            <a:off x="855662" y="1222375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schema corresponding to a relationship set linking a weak entity set to its identifying strong entity set is redundant.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 already contains the attributes that would appear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sec_course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schema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8" name="Google Shape;4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116262"/>
            <a:ext cx="5707062" cy="121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>
            <p:ph type="title"/>
          </p:nvPr>
        </p:nvSpPr>
        <p:spPr>
          <a:xfrm>
            <a:off x="469900" y="2736850"/>
            <a:ext cx="826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Topics</a:t>
            </a:r>
            <a:endParaRPr/>
          </a:p>
        </p:txBody>
      </p:sp>
      <p:sp>
        <p:nvSpPr>
          <p:cNvPr id="415" name="Google Shape;415;p46"/>
          <p:cNvSpPr txBox="1"/>
          <p:nvPr/>
        </p:nvSpPr>
        <p:spPr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>
            <p:ph type="title"/>
          </p:nvPr>
        </p:nvSpPr>
        <p:spPr>
          <a:xfrm>
            <a:off x="647700" y="53975"/>
            <a:ext cx="849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Non-binary Relationship Sets</a:t>
            </a:r>
            <a:endParaRPr/>
          </a:p>
        </p:txBody>
      </p:sp>
      <p:sp>
        <p:nvSpPr>
          <p:cNvPr id="422" name="Google Shape;422;p47"/>
          <p:cNvSpPr txBox="1"/>
          <p:nvPr>
            <p:ph idx="1" type="body"/>
          </p:nvPr>
        </p:nvSpPr>
        <p:spPr>
          <a:xfrm>
            <a:off x="1179512" y="1184275"/>
            <a:ext cx="6634162" cy="518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relationship sets are binary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 occasions when it is more convenient to   represent relationships as non-binary.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E-R Diagram with a Ternary Relationship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3" name="Google Shape;4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2854325"/>
            <a:ext cx="5316537" cy="203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type="title"/>
          </p:nvPr>
        </p:nvSpPr>
        <p:spPr>
          <a:xfrm>
            <a:off x="647700" y="53975"/>
            <a:ext cx="849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Cardinality Constraints on Ternary Relationship</a:t>
            </a:r>
            <a:endParaRPr/>
          </a:p>
        </p:txBody>
      </p:sp>
      <p:sp>
        <p:nvSpPr>
          <p:cNvPr id="430" name="Google Shape;430;p48"/>
          <p:cNvSpPr txBox="1"/>
          <p:nvPr>
            <p:ph idx="1" type="body"/>
          </p:nvPr>
        </p:nvSpPr>
        <p:spPr>
          <a:xfrm>
            <a:off x="955675" y="1130300"/>
            <a:ext cx="7235825" cy="518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allow at most one arrow out of a ternary (or greater degree) relationship to indicate a cardinality constraint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exampe, an arrow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indicates each student has at most one guide for a project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is more than one arrow, there are two ways of defining the meaning.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 ternary relationship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arrows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mean</a:t>
            </a:r>
            <a:endParaRPr/>
          </a:p>
          <a:p>
            <a:pPr indent="0" lvl="2" marL="8001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1.	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is associated with a unique entity 		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endParaRPr/>
          </a:p>
          <a:p>
            <a:pPr indent="0" lvl="2" marL="8001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2.  	Each pair of entities from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associated with a 	unique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entity, and each pair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associated 	with a unique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alternative has been used in different formalisms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avoid confusion we outlaw more than one arrow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Specialization</a:t>
            </a:r>
            <a:endParaRPr/>
          </a:p>
        </p:txBody>
      </p:sp>
      <p:sp>
        <p:nvSpPr>
          <p:cNvPr id="437" name="Google Shape;437;p49"/>
          <p:cNvSpPr txBox="1"/>
          <p:nvPr>
            <p:ph idx="1" type="body"/>
          </p:nvPr>
        </p:nvSpPr>
        <p:spPr>
          <a:xfrm>
            <a:off x="682625" y="1208087"/>
            <a:ext cx="6908800" cy="394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Top-down design process; we designate sub-groupings within an entity set that are distinctive from other entities in the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sub-groupings become lower-level entity sets that have attributes or participate in relationships that do not apply to the higher-level entity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Depicted by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triangle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component labeled ISA (e.g.,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“is a”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inheritance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lower-level entity set inherits all the attributes and relationship participation of the higher-level entity set to which it is linked.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Approaches</a:t>
            </a:r>
            <a:endParaRPr/>
          </a:p>
        </p:txBody>
      </p:sp>
      <p:sp>
        <p:nvSpPr>
          <p:cNvPr id="98" name="Google Shape;98;p5"/>
          <p:cNvSpPr txBox="1"/>
          <p:nvPr>
            <p:ph idx="4294967295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Relationship Model (covered in this chapter)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 an enterprise as a collection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Entity: a “thing” or “object” in the enterprise that is distinguishable from other objects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Described by a set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Relationship: an association among several entities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Represented diagrammatically by an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entity-relationship diagram: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Normalization Theory (Chapter 8)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Formalize what designs are bad, and test for them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Specialization Example</a:t>
            </a:r>
            <a:endParaRPr/>
          </a:p>
        </p:txBody>
      </p:sp>
      <p:sp>
        <p:nvSpPr>
          <p:cNvPr id="444" name="Google Shape;444;p50"/>
          <p:cNvSpPr txBox="1"/>
          <p:nvPr>
            <p:ph idx="1" type="body"/>
          </p:nvPr>
        </p:nvSpPr>
        <p:spPr>
          <a:xfrm>
            <a:off x="839787" y="993775"/>
            <a:ext cx="6989762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Overlapping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Disjoint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secretary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and partial</a:t>
            </a:r>
            <a:endParaRPr/>
          </a:p>
        </p:txBody>
      </p:sp>
      <p:pic>
        <p:nvPicPr>
          <p:cNvPr id="445" name="Google Shape;44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2119312"/>
            <a:ext cx="3667125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idx="4294967295" type="title"/>
          </p:nvPr>
        </p:nvSpPr>
        <p:spPr>
          <a:xfrm>
            <a:off x="808037" y="492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Representing Specialization via Schemas</a:t>
            </a:r>
            <a:endParaRPr/>
          </a:p>
        </p:txBody>
      </p:sp>
      <p:sp>
        <p:nvSpPr>
          <p:cNvPr id="452" name="Google Shape;452;p51"/>
          <p:cNvSpPr txBox="1"/>
          <p:nvPr>
            <p:ph idx="4294967295" type="body"/>
          </p:nvPr>
        </p:nvSpPr>
        <p:spPr>
          <a:xfrm>
            <a:off x="901700" y="1157287"/>
            <a:ext cx="7389812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1: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a schema for the higher-level entity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a schema for each lower-level entity set, include primary key of higher-level entity set and local attributes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Drawback:  getting information about, an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requires accessing two relations, the one corresponding to the low-level schema and the one corresponding to the high-level schema</a:t>
            </a:r>
            <a:endParaRPr/>
          </a:p>
        </p:txBody>
      </p:sp>
      <p:grpSp>
        <p:nvGrpSpPr>
          <p:cNvPr id="453" name="Google Shape;453;p51"/>
          <p:cNvGrpSpPr/>
          <p:nvPr/>
        </p:nvGrpSpPr>
        <p:grpSpPr>
          <a:xfrm>
            <a:off x="2044700" y="2743200"/>
            <a:ext cx="5622925" cy="1200150"/>
            <a:chOff x="1931353" y="2917825"/>
            <a:chExt cx="5623133" cy="1200150"/>
          </a:xfrm>
        </p:grpSpPr>
        <p:cxnSp>
          <p:nvCxnSpPr>
            <p:cNvPr id="454" name="Google Shape;454;p51"/>
            <p:cNvCxnSpPr/>
            <p:nvPr/>
          </p:nvCxnSpPr>
          <p:spPr>
            <a:xfrm>
              <a:off x="1978025" y="3257550"/>
              <a:ext cx="379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51"/>
            <p:cNvCxnSpPr/>
            <p:nvPr/>
          </p:nvCxnSpPr>
          <p:spPr>
            <a:xfrm>
              <a:off x="3402013" y="2917825"/>
              <a:ext cx="0" cy="1200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6" name="Google Shape;456;p51"/>
            <p:cNvSpPr txBox="1"/>
            <p:nvPr/>
          </p:nvSpPr>
          <p:spPr>
            <a:xfrm>
              <a:off x="1931353" y="2965338"/>
              <a:ext cx="56231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schema              attributes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person	           ID, name, street, city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student	           ID, tot_cred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employee	           ID, salary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>
            <p:ph idx="4294967295" type="title"/>
          </p:nvPr>
        </p:nvSpPr>
        <p:spPr>
          <a:xfrm>
            <a:off x="514350" y="60325"/>
            <a:ext cx="87868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Representing Specialization as Schemas (Cont.)</a:t>
            </a:r>
            <a:endParaRPr/>
          </a:p>
        </p:txBody>
      </p:sp>
      <p:sp>
        <p:nvSpPr>
          <p:cNvPr id="463" name="Google Shape;463;p52"/>
          <p:cNvSpPr txBox="1"/>
          <p:nvPr>
            <p:ph idx="4294967295" type="body"/>
          </p:nvPr>
        </p:nvSpPr>
        <p:spPr>
          <a:xfrm>
            <a:off x="900112" y="1184275"/>
            <a:ext cx="7229475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2: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a schema for each entity set with all local and inherited attributes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Drawback: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name, street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be stored redundantly for people who are both students and employees</a:t>
            </a:r>
            <a:endParaRPr/>
          </a:p>
        </p:txBody>
      </p:sp>
      <p:grpSp>
        <p:nvGrpSpPr>
          <p:cNvPr id="464" name="Google Shape;464;p52"/>
          <p:cNvGrpSpPr/>
          <p:nvPr/>
        </p:nvGrpSpPr>
        <p:grpSpPr>
          <a:xfrm>
            <a:off x="2033587" y="2376487"/>
            <a:ext cx="5622925" cy="1200150"/>
            <a:chOff x="1820258" y="2430715"/>
            <a:chExt cx="5623133" cy="1200150"/>
          </a:xfrm>
        </p:grpSpPr>
        <p:cxnSp>
          <p:nvCxnSpPr>
            <p:cNvPr id="465" name="Google Shape;465;p52"/>
            <p:cNvCxnSpPr/>
            <p:nvPr/>
          </p:nvCxnSpPr>
          <p:spPr>
            <a:xfrm>
              <a:off x="1866930" y="2770440"/>
              <a:ext cx="436295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52"/>
            <p:cNvCxnSpPr/>
            <p:nvPr/>
          </p:nvCxnSpPr>
          <p:spPr>
            <a:xfrm>
              <a:off x="3290918" y="2430715"/>
              <a:ext cx="0" cy="1200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7" name="Google Shape;467;p52"/>
            <p:cNvSpPr txBox="1"/>
            <p:nvPr/>
          </p:nvSpPr>
          <p:spPr>
            <a:xfrm>
              <a:off x="1820258" y="2478228"/>
              <a:ext cx="56231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schema              attributes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person	           ID, name, street, city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student	           ID, name, street, city, tot_cred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employee	           ID, name, street, city, salary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Generalization</a:t>
            </a:r>
            <a:endParaRPr/>
          </a:p>
        </p:txBody>
      </p:sp>
      <p:sp>
        <p:nvSpPr>
          <p:cNvPr id="474" name="Google Shape;474;p53"/>
          <p:cNvSpPr txBox="1"/>
          <p:nvPr>
            <p:ph idx="1" type="body"/>
          </p:nvPr>
        </p:nvSpPr>
        <p:spPr>
          <a:xfrm>
            <a:off x="814387" y="1206500"/>
            <a:ext cx="6989762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bottom-up design process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combine a number of entity sets that share the same features into a higher-level entity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Specialization and generalization are simple inversions of each other; they are represented in an E-R diagram in the same way.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terms specialization and generalization are used interchangeably.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855662" y="114300"/>
            <a:ext cx="80772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Constraints on a Specialization/Generalization</a:t>
            </a:r>
            <a:endParaRPr/>
          </a:p>
        </p:txBody>
      </p:sp>
      <p:sp>
        <p:nvSpPr>
          <p:cNvPr id="481" name="Google Shape;481;p54"/>
          <p:cNvSpPr txBox="1"/>
          <p:nvPr>
            <p:ph idx="1" type="body"/>
          </p:nvPr>
        </p:nvSpPr>
        <p:spPr>
          <a:xfrm>
            <a:off x="1001712" y="1187450"/>
            <a:ext cx="7281862" cy="509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Completeness constraint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specifies whether or not an entity in the higher-level entity set must belong to at least one of the lower-level entity sets within a generalization.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entity must belong to one of the lower-level entity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entity need not belong to one of the lower-level entity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generalization is the default.  We can specify total generalization in an ER diagram by adding the keyword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type="title"/>
          </p:nvPr>
        </p:nvSpPr>
        <p:spPr>
          <a:xfrm>
            <a:off x="1209675" y="52387"/>
            <a:ext cx="6726237" cy="6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</a:t>
            </a:r>
            <a:endParaRPr/>
          </a:p>
        </p:txBody>
      </p:sp>
      <p:sp>
        <p:nvSpPr>
          <p:cNvPr id="488" name="Google Shape;488;p55"/>
          <p:cNvSpPr txBox="1"/>
          <p:nvPr/>
        </p:nvSpPr>
        <p:spPr>
          <a:xfrm>
            <a:off x="530225" y="1071562"/>
            <a:ext cx="7850187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ternary relationship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we saw earlier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we want to record evaluations of a student by a guide      on a project</a:t>
            </a:r>
            <a:endParaRPr/>
          </a:p>
        </p:txBody>
      </p:sp>
      <p:pic>
        <p:nvPicPr>
          <p:cNvPr id="489" name="Google Shape;48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962" y="2343150"/>
            <a:ext cx="4497387" cy="35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 (Cont.)</a:t>
            </a:r>
            <a:endParaRPr/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968375" y="1184275"/>
            <a:ext cx="7148512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eval_for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represent overlapping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eval_for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relationship corresponds to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some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relationships may not correspond to any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eval_for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relationships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we can’t discard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Eliminate this redundancy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Treat relationship as an abstract entity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relationships between relationships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Abstraction of relationship into new entity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 (Cont.)</a:t>
            </a:r>
            <a:endParaRPr/>
          </a:p>
        </p:txBody>
      </p:sp>
      <p:sp>
        <p:nvSpPr>
          <p:cNvPr id="503" name="Google Shape;503;p57"/>
          <p:cNvSpPr txBox="1"/>
          <p:nvPr>
            <p:ph idx="4294967295" type="body"/>
          </p:nvPr>
        </p:nvSpPr>
        <p:spPr>
          <a:xfrm>
            <a:off x="779462" y="1106487"/>
            <a:ext cx="7572375" cy="177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Eliminate this redundancy via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without introducing redundancy, the following diagram represents: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student is guided by a particular instructor on a particular project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student, instructor, project combination may have an associated evaluation</a:t>
            </a:r>
            <a:endParaRPr/>
          </a:p>
        </p:txBody>
      </p:sp>
      <p:pic>
        <p:nvPicPr>
          <p:cNvPr id="504" name="Google Shape;5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412" y="3186112"/>
            <a:ext cx="38322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>
            <p:ph type="title"/>
          </p:nvPr>
        </p:nvSpPr>
        <p:spPr>
          <a:xfrm>
            <a:off x="942975" y="-180975"/>
            <a:ext cx="8131175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Representing Aggregation via Schemas</a:t>
            </a:r>
            <a:endParaRPr/>
          </a:p>
        </p:txBody>
      </p:sp>
      <p:sp>
        <p:nvSpPr>
          <p:cNvPr id="511" name="Google Shape;511;p58"/>
          <p:cNvSpPr txBox="1"/>
          <p:nvPr/>
        </p:nvSpPr>
        <p:spPr>
          <a:xfrm>
            <a:off x="1019175" y="1222375"/>
            <a:ext cx="6883400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represent aggregation, create a schema containing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of the aggregated relationship,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primary key of the associated entity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descriptive attributes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our 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schema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eval_for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eval_for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s_ID, project_id, i_ID, evaluation_id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schema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redundant.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Issues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69900" y="2736850"/>
            <a:ext cx="826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 of the ER Model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idx="4294967295" type="title"/>
          </p:nvPr>
        </p:nvSpPr>
        <p:spPr>
          <a:xfrm>
            <a:off x="852487" y="4286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 vs. Attributes</a:t>
            </a:r>
            <a:endParaRPr/>
          </a:p>
        </p:txBody>
      </p:sp>
      <p:sp>
        <p:nvSpPr>
          <p:cNvPr id="523" name="Google Shape;523;p60"/>
          <p:cNvSpPr txBox="1"/>
          <p:nvPr>
            <p:ph idx="4294967295" type="body"/>
          </p:nvPr>
        </p:nvSpPr>
        <p:spPr>
          <a:xfrm>
            <a:off x="712787" y="1093787"/>
            <a:ext cx="7918450" cy="5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entity sets vs. attributes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2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phone as an entity allows extra information about phone numbers (plus multiple phone numbers)</a:t>
            </a:r>
            <a:endParaRPr/>
          </a:p>
        </p:txBody>
      </p:sp>
      <p:pic>
        <p:nvPicPr>
          <p:cNvPr id="524" name="Google Shape;524;p60"/>
          <p:cNvPicPr preferRelativeResize="0"/>
          <p:nvPr/>
        </p:nvPicPr>
        <p:blipFill rotWithShape="1">
          <a:blip r:embed="rId3">
            <a:alphaModFix/>
          </a:blip>
          <a:srcRect b="18641" l="0" r="0" t="0"/>
          <a:stretch/>
        </p:blipFill>
        <p:spPr>
          <a:xfrm>
            <a:off x="1312862" y="1873250"/>
            <a:ext cx="6089650" cy="132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 vs. Relationship sets</a:t>
            </a:r>
            <a:endParaRPr/>
          </a:p>
        </p:txBody>
      </p:sp>
      <p:sp>
        <p:nvSpPr>
          <p:cNvPr id="531" name="Google Shape;531;p61"/>
          <p:cNvSpPr txBox="1"/>
          <p:nvPr>
            <p:ph idx="4294967295" type="body"/>
          </p:nvPr>
        </p:nvSpPr>
        <p:spPr>
          <a:xfrm>
            <a:off x="712787" y="1093787"/>
            <a:ext cx="6884987" cy="156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entity sets vs. relationship sets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Possible guideline is to designate a relationship set to describe an action that occurs between entities</a:t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Placement of relationship attributes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2" name="Google Shape;53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037" y="2305050"/>
            <a:ext cx="5694362" cy="209391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1"/>
          <p:cNvSpPr txBox="1"/>
          <p:nvPr/>
        </p:nvSpPr>
        <p:spPr>
          <a:xfrm>
            <a:off x="1238250" y="5173662"/>
            <a:ext cx="59610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attribute date as attribute of advisor or as attribute of student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2"/>
          <p:cNvSpPr txBox="1"/>
          <p:nvPr>
            <p:ph idx="4294967295" type="title"/>
          </p:nvPr>
        </p:nvSpPr>
        <p:spPr>
          <a:xfrm>
            <a:off x="838200" y="952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Vs. Non-Binary Relationships</a:t>
            </a:r>
            <a:endParaRPr/>
          </a:p>
        </p:txBody>
      </p:sp>
      <p:sp>
        <p:nvSpPr>
          <p:cNvPr id="540" name="Google Shape;540;p62"/>
          <p:cNvSpPr txBox="1"/>
          <p:nvPr>
            <p:ph idx="4294967295" type="body"/>
          </p:nvPr>
        </p:nvSpPr>
        <p:spPr>
          <a:xfrm>
            <a:off x="855662" y="1222375"/>
            <a:ext cx="725805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Although it is possible to replace any non-binary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-ary,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2) relationship set by a number of distinct binary relationship sets,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-ary relationship set shows more clearly that several entities participate in a single relationship.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relationships that appear to be non-binary may be better represented using binary relationships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 a ternary relationship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relating a child to his/her father and mother, is best replaced by two binary relationships,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father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mother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two binary relationships allows partial information (e.g., only mother being known)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there are some relationships that are naturally non-binary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proj_guide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idx="4294967295" type="title"/>
          </p:nvPr>
        </p:nvSpPr>
        <p:spPr>
          <a:xfrm>
            <a:off x="855662" y="698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Converting Non-Binary Relationships to Binary Form</a:t>
            </a:r>
            <a:endParaRPr/>
          </a:p>
        </p:txBody>
      </p:sp>
      <p:sp>
        <p:nvSpPr>
          <p:cNvPr id="547" name="Google Shape;547;p63"/>
          <p:cNvSpPr txBox="1"/>
          <p:nvPr>
            <p:ph idx="4294967295" type="body"/>
          </p:nvPr>
        </p:nvSpPr>
        <p:spPr>
          <a:xfrm>
            <a:off x="855662" y="1050925"/>
            <a:ext cx="7783512" cy="354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any non-binary relationship can be represented using binary relationships by creating an artificial entity set.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entity sets A, B and C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an entity set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three relationship sets: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1.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relating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relating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     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relating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an identifying attribute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and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any attributes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relationship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b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1. a new entity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entity 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add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3. add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b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4. add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c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pic>
        <p:nvPicPr>
          <p:cNvPr id="548" name="Google Shape;5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850" y="4308475"/>
            <a:ext cx="5608637" cy="190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 txBox="1"/>
          <p:nvPr>
            <p:ph idx="4294967295" type="title"/>
          </p:nvPr>
        </p:nvSpPr>
        <p:spPr>
          <a:xfrm>
            <a:off x="781050" y="-15875"/>
            <a:ext cx="8096250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Converting Non-Binary Relationships (Cont.)</a:t>
            </a:r>
            <a:endParaRPr/>
          </a:p>
        </p:txBody>
      </p:sp>
      <p:sp>
        <p:nvSpPr>
          <p:cNvPr id="555" name="Google Shape;555;p64"/>
          <p:cNvSpPr txBox="1"/>
          <p:nvPr>
            <p:ph idx="4294967295" type="body"/>
          </p:nvPr>
        </p:nvSpPr>
        <p:spPr>
          <a:xfrm>
            <a:off x="814387" y="1160462"/>
            <a:ext cx="7194550" cy="34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need to translate constraints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Translating all constraints may not be possible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may be instances in the translated schema that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correspond to any instance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Exercise: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add constraints to the relationships 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ensure that a newly created entity corresponds to exactly one entity in each of entity sets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avoid creating an identifying attribute by making E a weak entity set (described shortly) identified by the three relationship sets 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E-R Design Decisions</a:t>
            </a:r>
            <a:endParaRPr/>
          </a:p>
        </p:txBody>
      </p:sp>
      <p:sp>
        <p:nvSpPr>
          <p:cNvPr id="562" name="Google Shape;562;p65"/>
          <p:cNvSpPr txBox="1"/>
          <p:nvPr>
            <p:ph idx="1" type="body"/>
          </p:nvPr>
        </p:nvSpPr>
        <p:spPr>
          <a:xfrm>
            <a:off x="814387" y="1093787"/>
            <a:ext cx="7397750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 of an attribute or entity set to represent an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Whether a real-world concept is best expressed by an entity set or a relationship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 of a ternary relationship versus a pair of binary relationships.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 of a strong or weak entity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 of specialization/generalization – contributes to modularity in the design.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 of aggregation – can treat the aggregate entity set as a single unit without concern for the details of its internal structure.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>
            <p:ph type="title"/>
          </p:nvPr>
        </p:nvSpPr>
        <p:spPr>
          <a:xfrm>
            <a:off x="469900" y="155575"/>
            <a:ext cx="88677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of Symbols Used in E-R Notation</a:t>
            </a:r>
            <a:endParaRPr/>
          </a:p>
        </p:txBody>
      </p:sp>
      <p:pic>
        <p:nvPicPr>
          <p:cNvPr id="569" name="Google Shape;569;p66"/>
          <p:cNvPicPr preferRelativeResize="0"/>
          <p:nvPr/>
        </p:nvPicPr>
        <p:blipFill rotWithShape="1">
          <a:blip r:embed="rId3">
            <a:alphaModFix/>
          </a:blip>
          <a:srcRect b="53855" l="0" r="0" t="0"/>
          <a:stretch/>
        </p:blipFill>
        <p:spPr>
          <a:xfrm>
            <a:off x="596900" y="1128712"/>
            <a:ext cx="8012112" cy="459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 Used in E-R Notation (Cont.)</a:t>
            </a:r>
            <a:endParaRPr/>
          </a:p>
        </p:txBody>
      </p:sp>
      <p:pic>
        <p:nvPicPr>
          <p:cNvPr id="576" name="Google Shape;576;p67"/>
          <p:cNvPicPr preferRelativeResize="0"/>
          <p:nvPr/>
        </p:nvPicPr>
        <p:blipFill rotWithShape="1">
          <a:blip r:embed="rId3">
            <a:alphaModFix/>
          </a:blip>
          <a:srcRect b="0" l="0" r="0" t="45372"/>
          <a:stretch/>
        </p:blipFill>
        <p:spPr>
          <a:xfrm>
            <a:off x="1196975" y="979487"/>
            <a:ext cx="743585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ER Notations</a:t>
            </a:r>
            <a:endParaRPr/>
          </a:p>
        </p:txBody>
      </p:sp>
      <p:sp>
        <p:nvSpPr>
          <p:cNvPr id="583" name="Google Shape;583;p68"/>
          <p:cNvSpPr txBox="1"/>
          <p:nvPr>
            <p:ph idx="1" type="body"/>
          </p:nvPr>
        </p:nvSpPr>
        <p:spPr>
          <a:xfrm>
            <a:off x="814387" y="1093787"/>
            <a:ext cx="7661275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Chen, IDE1FX, …</a:t>
            </a:r>
            <a:endParaRPr/>
          </a:p>
        </p:txBody>
      </p:sp>
      <p:pic>
        <p:nvPicPr>
          <p:cNvPr id="584" name="Google Shape;584;p68"/>
          <p:cNvPicPr preferRelativeResize="0"/>
          <p:nvPr/>
        </p:nvPicPr>
        <p:blipFill rotWithShape="1">
          <a:blip r:embed="rId3">
            <a:alphaModFix/>
          </a:blip>
          <a:srcRect b="76594" l="0" r="15593" t="0"/>
          <a:stretch/>
        </p:blipFill>
        <p:spPr>
          <a:xfrm>
            <a:off x="1065212" y="1760537"/>
            <a:ext cx="6831012" cy="177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8"/>
          <p:cNvPicPr preferRelativeResize="0"/>
          <p:nvPr/>
        </p:nvPicPr>
        <p:blipFill rotWithShape="1">
          <a:blip r:embed="rId3">
            <a:alphaModFix/>
          </a:blip>
          <a:srcRect b="0" l="0" r="0" t="87551"/>
          <a:stretch/>
        </p:blipFill>
        <p:spPr>
          <a:xfrm>
            <a:off x="514350" y="4040187"/>
            <a:ext cx="8478837" cy="9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ER Notations</a:t>
            </a:r>
            <a:endParaRPr/>
          </a:p>
        </p:txBody>
      </p:sp>
      <p:sp>
        <p:nvSpPr>
          <p:cNvPr id="592" name="Google Shape;592;p69"/>
          <p:cNvSpPr txBox="1"/>
          <p:nvPr>
            <p:ph idx="1" type="body"/>
          </p:nvPr>
        </p:nvSpPr>
        <p:spPr>
          <a:xfrm>
            <a:off x="639762" y="1266825"/>
            <a:ext cx="8232775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Chen                      IDE1FX (Crows feet notation)</a:t>
            </a:r>
            <a:endParaRPr/>
          </a:p>
        </p:txBody>
      </p:sp>
      <p:pic>
        <p:nvPicPr>
          <p:cNvPr id="593" name="Google Shape;593;p69"/>
          <p:cNvPicPr preferRelativeResize="0"/>
          <p:nvPr/>
        </p:nvPicPr>
        <p:blipFill rotWithShape="1">
          <a:blip r:embed="rId3">
            <a:alphaModFix/>
          </a:blip>
          <a:srcRect b="11974" l="0" r="0" t="22715"/>
          <a:stretch/>
        </p:blipFill>
        <p:spPr>
          <a:xfrm>
            <a:off x="1223962" y="1784350"/>
            <a:ext cx="7554912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 model -- Database Modeling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855662" y="1222375"/>
            <a:ext cx="734853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ER data mode was developed to facilitate database design by allowing specification of an 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enterprise schema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represents the overall logical structure of a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ER model is very useful in mapping the meanings and interactions of real-world enterprises onto a conceptual schema.  Because of this usefulness, many database-design tools draw on concepts from the ER model.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ER data model employs three basic concepts: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sets,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sets,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ER model also has an associated diagrammatic representation, the ER diagram, which can express the overall logical structure of a database graphically.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UML	</a:t>
            </a:r>
            <a:endParaRPr/>
          </a:p>
        </p:txBody>
      </p:sp>
      <p:sp>
        <p:nvSpPr>
          <p:cNvPr id="600" name="Google Shape;600;p70"/>
          <p:cNvSpPr txBox="1"/>
          <p:nvPr>
            <p:ph idx="1" type="body"/>
          </p:nvPr>
        </p:nvSpPr>
        <p:spPr>
          <a:xfrm>
            <a:off x="855662" y="1222375"/>
            <a:ext cx="741997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Unified Modeling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UML has many components to graphically model different aspects of an entire software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UML Class Diagrams correspond to E-R Diagram, but several differences.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1"/>
          <p:cNvSpPr txBox="1"/>
          <p:nvPr>
            <p:ph type="title"/>
          </p:nvPr>
        </p:nvSpPr>
        <p:spPr>
          <a:xfrm>
            <a:off x="858837" y="1047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 vs. UML Class Diagrams</a:t>
            </a:r>
            <a:endParaRPr/>
          </a:p>
        </p:txBody>
      </p:sp>
      <p:sp>
        <p:nvSpPr>
          <p:cNvPr id="607" name="Google Shape;607;p71"/>
          <p:cNvSpPr txBox="1"/>
          <p:nvPr/>
        </p:nvSpPr>
        <p:spPr>
          <a:xfrm>
            <a:off x="1673225" y="6007100"/>
            <a:ext cx="610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reversal of position in cardinality constraint depiction</a:t>
            </a:r>
            <a:endParaRPr/>
          </a:p>
        </p:txBody>
      </p:sp>
      <p:pic>
        <p:nvPicPr>
          <p:cNvPr id="608" name="Google Shape;608;p71"/>
          <p:cNvPicPr preferRelativeResize="0"/>
          <p:nvPr/>
        </p:nvPicPr>
        <p:blipFill rotWithShape="1">
          <a:blip r:embed="rId3">
            <a:alphaModFix/>
          </a:blip>
          <a:srcRect b="44093" l="0" r="0" t="0"/>
          <a:stretch/>
        </p:blipFill>
        <p:spPr>
          <a:xfrm>
            <a:off x="569912" y="1065212"/>
            <a:ext cx="82804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 vs. UML Class Diagrams</a:t>
            </a:r>
            <a:endParaRPr/>
          </a:p>
        </p:txBody>
      </p:sp>
      <p:sp>
        <p:nvSpPr>
          <p:cNvPr id="615" name="Google Shape;615;p72"/>
          <p:cNvSpPr txBox="1"/>
          <p:nvPr/>
        </p:nvSpPr>
        <p:spPr>
          <a:xfrm>
            <a:off x="1630362" y="1058862"/>
            <a:ext cx="233521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Notation</a:t>
            </a:r>
            <a:endParaRPr/>
          </a:p>
        </p:txBody>
      </p:sp>
      <p:sp>
        <p:nvSpPr>
          <p:cNvPr id="616" name="Google Shape;616;p72"/>
          <p:cNvSpPr txBox="1"/>
          <p:nvPr/>
        </p:nvSpPr>
        <p:spPr>
          <a:xfrm>
            <a:off x="5378450" y="1087437"/>
            <a:ext cx="203041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 in UML</a:t>
            </a:r>
            <a:endParaRPr/>
          </a:p>
        </p:txBody>
      </p:sp>
      <p:sp>
        <p:nvSpPr>
          <p:cNvPr id="617" name="Google Shape;617;p72"/>
          <p:cNvSpPr txBox="1"/>
          <p:nvPr/>
        </p:nvSpPr>
        <p:spPr>
          <a:xfrm>
            <a:off x="1158875" y="5829300"/>
            <a:ext cx="6737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Generalization can use merged or separate arrows independent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of disjoint/overlapping</a:t>
            </a:r>
            <a:endParaRPr/>
          </a:p>
        </p:txBody>
      </p:sp>
      <p:pic>
        <p:nvPicPr>
          <p:cNvPr id="618" name="Google Shape;618;p72"/>
          <p:cNvPicPr preferRelativeResize="0"/>
          <p:nvPr/>
        </p:nvPicPr>
        <p:blipFill rotWithShape="1">
          <a:blip r:embed="rId3">
            <a:alphaModFix/>
          </a:blip>
          <a:srcRect b="0" l="0" r="11428" t="56211"/>
          <a:stretch/>
        </p:blipFill>
        <p:spPr>
          <a:xfrm>
            <a:off x="846137" y="1641475"/>
            <a:ext cx="7870825" cy="394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UML Class Diagrams (Cont.)</a:t>
            </a:r>
            <a:endParaRPr/>
          </a:p>
        </p:txBody>
      </p:sp>
      <p:sp>
        <p:nvSpPr>
          <p:cNvPr id="625" name="Google Shape;625;p73"/>
          <p:cNvSpPr txBox="1"/>
          <p:nvPr>
            <p:ph idx="1" type="body"/>
          </p:nvPr>
        </p:nvSpPr>
        <p:spPr>
          <a:xfrm>
            <a:off x="855662" y="1222375"/>
            <a:ext cx="73596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relationship sets are represented in UML by just drawing a line connecting the entity sets. The relationship set name is written adjacent to the line.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role played by an entity set in a relationship set may also be specified by writing the role name on the line, adjacent to the entity set.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relationship set name may alternatively be written in a box, along with attributes of the relationship set, and the box is connected, using a dotted line, to the line depicting the  relationship set.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 Chapter  7</a:t>
            </a:r>
            <a:b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Sets</a:t>
            </a:r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855662" y="1222375"/>
            <a:ext cx="674687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object that exists and is distinguishable from other objects.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specific person, company, event, plant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set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set of entities of the same type that share the same properties.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set of all persons, companies, trees, holidays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entity is represented by a set of attributes; i.e., descriptive properties possessed by all members of an entity set.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name, street, city, salary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course=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course_id, title, credits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1" sz="18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subset of the attributes form a 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entity set; i.e., uniquely identifiying each member of the set.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768350" y="6508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Sets -- </a:t>
            </a:r>
            <a:r>
              <a:rPr b="1" i="1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/>
          </a:p>
        </p:txBody>
      </p:sp>
      <p:sp>
        <p:nvSpPr>
          <p:cNvPr id="126" name="Google Shape;126;p9"/>
          <p:cNvSpPr txBox="1"/>
          <p:nvPr/>
        </p:nvSpPr>
        <p:spPr>
          <a:xfrm>
            <a:off x="1192212" y="1216025"/>
            <a:ext cx="7381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instructor_ID  instructor_name                                    student-ID   student_name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7" y="1679575"/>
            <a:ext cx="6354762" cy="353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2009-12-21T15:40:15Z</dcterms:created>
  <dc:creator>Marilyn Turnamian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