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3"/>
  </p:notesMasterIdLst>
  <p:handoutMasterIdLst>
    <p:handoutMasterId r:id="rId54"/>
  </p:handoutMasterIdLst>
  <p:sldIdLst>
    <p:sldId id="489" r:id="rId2"/>
    <p:sldId id="594" r:id="rId3"/>
    <p:sldId id="623" r:id="rId4"/>
    <p:sldId id="624" r:id="rId5"/>
    <p:sldId id="636" r:id="rId6"/>
    <p:sldId id="635" r:id="rId7"/>
    <p:sldId id="566" r:id="rId8"/>
    <p:sldId id="644" r:id="rId9"/>
    <p:sldId id="663" r:id="rId10"/>
    <p:sldId id="728" r:id="rId11"/>
    <p:sldId id="729" r:id="rId12"/>
    <p:sldId id="730" r:id="rId13"/>
    <p:sldId id="669" r:id="rId14"/>
    <p:sldId id="737" r:id="rId15"/>
    <p:sldId id="738" r:id="rId16"/>
    <p:sldId id="735" r:id="rId17"/>
    <p:sldId id="736" r:id="rId18"/>
    <p:sldId id="739" r:id="rId19"/>
    <p:sldId id="740" r:id="rId20"/>
    <p:sldId id="741" r:id="rId21"/>
    <p:sldId id="742" r:id="rId22"/>
    <p:sldId id="743" r:id="rId23"/>
    <p:sldId id="731" r:id="rId24"/>
    <p:sldId id="734" r:id="rId25"/>
    <p:sldId id="732" r:id="rId26"/>
    <p:sldId id="733" r:id="rId27"/>
    <p:sldId id="744" r:id="rId28"/>
    <p:sldId id="745" r:id="rId29"/>
    <p:sldId id="746" r:id="rId30"/>
    <p:sldId id="664" r:id="rId31"/>
    <p:sldId id="637" r:id="rId32"/>
    <p:sldId id="642" r:id="rId33"/>
    <p:sldId id="645" r:id="rId34"/>
    <p:sldId id="646" r:id="rId35"/>
    <p:sldId id="652" r:id="rId36"/>
    <p:sldId id="653" r:id="rId37"/>
    <p:sldId id="654" r:id="rId38"/>
    <p:sldId id="655" r:id="rId39"/>
    <p:sldId id="656" r:id="rId40"/>
    <p:sldId id="657" r:id="rId41"/>
    <p:sldId id="658" r:id="rId42"/>
    <p:sldId id="686" r:id="rId43"/>
    <p:sldId id="659" r:id="rId44"/>
    <p:sldId id="687" r:id="rId45"/>
    <p:sldId id="724" r:id="rId46"/>
    <p:sldId id="727" r:id="rId47"/>
    <p:sldId id="689" r:id="rId48"/>
    <p:sldId id="690" r:id="rId49"/>
    <p:sldId id="722" r:id="rId50"/>
    <p:sldId id="721" r:id="rId51"/>
    <p:sldId id="660" r:id="rId52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66FF"/>
    <a:srgbClr val="003399"/>
    <a:srgbClr val="6600FF"/>
    <a:srgbClr val="333399"/>
    <a:srgbClr val="CC3300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 autoAdjust="0"/>
    <p:restoredTop sz="96186" autoAdjust="0"/>
  </p:normalViewPr>
  <p:slideViewPr>
    <p:cSldViewPr>
      <p:cViewPr varScale="1">
        <p:scale>
          <a:sx n="118" d="100"/>
          <a:sy n="118" d="100"/>
        </p:scale>
        <p:origin x="17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4"/>
    </p:cViewPr>
  </p:sorterViewPr>
  <p:notesViewPr>
    <p:cSldViewPr>
      <p:cViewPr varScale="1">
        <p:scale>
          <a:sx n="74" d="100"/>
          <a:sy n="74" d="100"/>
        </p:scale>
        <p:origin x="-1542" y="-8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72A684-F48F-4288-A475-3E839BA8C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5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FD8568-702D-4C02-A077-CC8ABABBB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9E0762F-DB08-4588-9005-691B837A20B1}" type="slidenum">
              <a:rPr lang="en-US" sz="1200" smtClean="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9747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6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5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8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7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0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1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83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1559242-6013-40CF-BE77-44CD0BF095E1}" type="slidenum">
              <a:rPr lang="en-US" sz="1200" smtClean="0">
                <a:latin typeface="Arial" charset="0"/>
              </a:rPr>
              <a:pPr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b="1"/>
              <a:t>CLICK EACH SUB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2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7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C44A2D5-74FF-4481-81C8-F3DEB5D7C735}" type="slidenum">
              <a:rPr lang="en-US" sz="1200" smtClean="0">
                <a:latin typeface="Arial" charset="0"/>
              </a:rPr>
              <a:pPr eaLnBrk="1" hangingPunct="1"/>
              <a:t>31</a:t>
            </a:fld>
            <a:endParaRPr lang="en-US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b="1"/>
              <a:t>CLICK EACH SUB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D3D7775-248A-40B1-B729-F4CC55DD7B87}" type="slidenum">
              <a:rPr lang="en-US" sz="1200" smtClean="0">
                <a:latin typeface="Arial" charset="0"/>
              </a:rPr>
              <a:pPr eaLnBrk="1" hangingPunct="1"/>
              <a:t>32</a:t>
            </a:fld>
            <a:endParaRPr lang="en-US" sz="1200">
              <a:latin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000" b="1"/>
              <a:t>CLICK EACH SUB</a:t>
            </a:r>
          </a:p>
        </p:txBody>
      </p:sp>
    </p:spTree>
    <p:extLst>
      <p:ext uri="{BB962C8B-B14F-4D97-AF65-F5344CB8AC3E}">
        <p14:creationId xmlns:p14="http://schemas.microsoft.com/office/powerpoint/2010/main" val="66672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D8B0A1B-2C37-4FEC-B87F-8A881DF18DCF}" type="slidenum">
              <a:rPr lang="en-US" sz="1200" smtClean="0">
                <a:latin typeface="Arial" charset="0"/>
              </a:rPr>
              <a:pPr eaLnBrk="1" hangingPunct="1"/>
              <a:t>33</a:t>
            </a:fld>
            <a:endParaRPr lang="en-US" sz="1200">
              <a:latin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000" b="1"/>
              <a:t>CLICK EACH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775082A-B0FD-4FDA-904E-687E908182F8}" type="slidenum">
              <a:rPr lang="en-US" sz="1200" smtClean="0">
                <a:latin typeface="Arial" charset="0"/>
              </a:rPr>
              <a:pPr eaLnBrk="1" hangingPunct="1"/>
              <a:t>34</a:t>
            </a:fld>
            <a:endParaRPr lang="en-US" sz="1200">
              <a:latin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000" b="1"/>
              <a:t>CLICK EACH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3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1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93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09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6F19075-541F-4FDB-BFD5-E8CF4ECB7E38}" type="slidenum">
              <a:rPr lang="en-US" sz="1200" smtClean="0">
                <a:latin typeface="Arial" charset="0"/>
              </a:rPr>
              <a:pPr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b="1"/>
              <a:t>CLICK EACH SUB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01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33400"/>
            <a:ext cx="3505200" cy="2628900"/>
          </a:xfrm>
          <a:solidFill>
            <a:srgbClr val="FFFFFF"/>
          </a:solidFill>
          <a:ln/>
        </p:spPr>
      </p:sp>
      <p:sp>
        <p:nvSpPr>
          <p:cNvPr id="155651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17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70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39E0615-FF01-4698-98D2-761234C38F83}" type="slidenum">
              <a:rPr lang="en-US" sz="1200" smtClean="0">
                <a:latin typeface="Arial" charset="0"/>
              </a:rPr>
              <a:pPr eaLnBrk="1" hangingPunct="1"/>
              <a:t>42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3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99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FE6262A-0171-44E7-9AB4-7DF170AAE77C}" type="slidenum">
              <a:rPr lang="en-US" sz="1200" smtClean="0">
                <a:latin typeface="Arial" charset="0"/>
              </a:rPr>
              <a:pPr eaLnBrk="1" hangingPunct="1"/>
              <a:t>44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51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4A1BBE7-84FE-40B6-8C2C-8B2D4AB21487}" type="slidenum">
              <a:rPr lang="en-US" sz="1200" smtClean="0">
                <a:latin typeface="Arial" charset="0"/>
              </a:rPr>
              <a:pPr eaLnBrk="1" hangingPunct="1"/>
              <a:t>45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97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AE1EB8C-AAB0-45C8-A47B-04417C69E7D8}" type="slidenum">
              <a:rPr lang="en-US" sz="1200" smtClean="0">
                <a:latin typeface="Arial" charset="0"/>
              </a:rPr>
              <a:pPr eaLnBrk="1" hangingPunct="1"/>
              <a:t>47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53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P(TP | S) = 0.99</a:t>
            </a:r>
          </a:p>
          <a:p>
            <a:r>
              <a:rPr lang="en-US" dirty="0"/>
              <a:t>P(~TP | ~S) = 0.99</a:t>
            </a:r>
          </a:p>
          <a:p>
            <a:r>
              <a:rPr lang="en-US" dirty="0"/>
              <a:t>P(S) = 0.01</a:t>
            </a:r>
          </a:p>
          <a:p>
            <a:r>
              <a:rPr lang="en-US" dirty="0"/>
              <a:t>P(S | TP) = </a:t>
            </a:r>
          </a:p>
          <a:p>
            <a:endParaRPr lang="en-US" dirty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4E6CD33-8A78-4154-A24B-AF2DC943821D}" type="slidenum">
              <a:rPr lang="en-US" sz="1200" smtClean="0">
                <a:latin typeface="Arial" charset="0"/>
              </a:rPr>
              <a:pPr eaLnBrk="1" hangingPunct="1"/>
              <a:t>48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20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D8568-702D-4C02-A077-CC8ABABBBCC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386313F-DF83-49A1-AA44-644E7C9EA385}" type="slidenum">
              <a:rPr lang="en-US" sz="1200" smtClean="0">
                <a:latin typeface="Arial" charset="0"/>
              </a:rPr>
              <a:pPr eaLnBrk="1" hangingPunct="1"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b="1"/>
              <a:t>CLICK EACH SUB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8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D8568-702D-4C02-A077-CC8ABABBBCC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7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9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0C4855C-46A0-46BA-AD26-F96BDF16AF89}" type="slidenum">
              <a:rPr lang="en-US" sz="1200" smtClean="0">
                <a:latin typeface="Arial" charset="0"/>
              </a:rPr>
              <a:pPr eaLnBrk="1" hangingPunct="1"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b="1"/>
              <a:t>CLICK EACH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032AD77-5DCF-4440-AA51-7AEC6E8E87DE}" type="slidenum">
              <a:rPr lang="en-US" sz="1200" smtClean="0">
                <a:latin typeface="Arial" charset="0"/>
              </a:rPr>
              <a:pPr eaLnBrk="1" hangingPunct="1"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000" b="1"/>
              <a:t>CLICK EACH SUB</a:t>
            </a:r>
          </a:p>
        </p:txBody>
      </p:sp>
    </p:spTree>
    <p:extLst>
      <p:ext uri="{BB962C8B-B14F-4D97-AF65-F5344CB8AC3E}">
        <p14:creationId xmlns:p14="http://schemas.microsoft.com/office/powerpoint/2010/main" val="129287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A1D009B-1B30-43E2-9569-DE6B1867A1B4}" type="slidenum">
              <a:rPr lang="en-US" sz="1200" smtClean="0">
                <a:latin typeface="Arial" charset="0"/>
              </a:rPr>
              <a:pPr eaLnBrk="1" hangingPunct="1"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b="1"/>
              <a:t>CLICK EACH SUB</a:t>
            </a:r>
          </a:p>
        </p:txBody>
      </p:sp>
    </p:spTree>
    <p:extLst>
      <p:ext uri="{BB962C8B-B14F-4D97-AF65-F5344CB8AC3E}">
        <p14:creationId xmlns:p14="http://schemas.microsoft.com/office/powerpoint/2010/main" val="264302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B1CE397-0D00-4CFF-9213-C40C656609E4}" type="slidenum">
              <a:rPr lang="en-US" sz="1200" smtClean="0">
                <a:latin typeface="Arial" charset="0"/>
              </a:rPr>
              <a:pPr eaLnBrk="1" hangingPunct="1"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3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94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7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976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3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42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1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726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8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26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1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CF26BD-B993-49D6-B97D-304D04C6E801}" type="datetime1">
              <a:rPr lang="en-US"/>
              <a:pPr>
                <a:defRPr/>
              </a:pPr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©2001-2003 James D. Skrentny from notes by C. Dyer, et.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987C2F-4B3E-430A-AF2A-5B7CC39A8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8382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Outcome and Event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33400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Outcome and event are not synonymous.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Outcome</a:t>
            </a:r>
            <a:r>
              <a:rPr lang="en-GB" dirty="0"/>
              <a:t> is the result of a random experiment. Example: rolling a die has </a:t>
            </a:r>
            <a:r>
              <a:rPr lang="en-GB" b="1" dirty="0"/>
              <a:t>six</a:t>
            </a:r>
            <a:r>
              <a:rPr lang="en-GB" dirty="0"/>
              <a:t> possible outcomes.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GB" dirty="0"/>
              <a:t>is a set of outcomes to which a probability is assigned. Example: One possible event is "rolling a number less than 3".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8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8382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Mutually Exclusive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77200" cy="5334000"/>
              </a:xfrm>
            </p:spPr>
            <p:txBody>
              <a:bodyPr/>
              <a:lstStyle/>
              <a:p>
                <a:pPr eaLnBrk="1" hangingPunct="1">
                  <a:tabLst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Mutually exclusive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events are events that 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cannot occur together (simultaneously).</a:t>
                </a:r>
              </a:p>
              <a:p>
                <a:pPr eaLnBrk="1" hangingPunct="1">
                  <a:tabLst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are mutually exclusive events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;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are disjoint sets.</a:t>
                </a:r>
              </a:p>
              <a:p>
                <a:r>
                  <a:rPr lang="en-US" altLang="en-BD" b="1" dirty="0">
                    <a:cs typeface="Times New Roman" panose="02020603050405020304" pitchFamily="18" charset="0"/>
                  </a:rPr>
                  <a:t>Example:</a:t>
                </a:r>
              </a:p>
              <a:p>
                <a:pPr lvl="1"/>
                <a:r>
                  <a:rPr lang="en-US" altLang="en-BD" sz="3200" dirty="0">
                    <a:cs typeface="Times New Roman" panose="02020603050405020304" pitchFamily="18" charset="0"/>
                  </a:rPr>
                  <a:t>A = queen of diamonds;  B = queen of clubs</a:t>
                </a:r>
              </a:p>
              <a:p>
                <a:pPr lvl="1" algn="just"/>
                <a:r>
                  <a:rPr lang="en-US" altLang="en-BD" sz="3200" dirty="0">
                    <a:cs typeface="Times New Roman" panose="02020603050405020304" pitchFamily="18" charset="0"/>
                  </a:rPr>
                  <a:t>Events A and B are mutually exclusive if only one card is selected</a:t>
                </a:r>
                <a:endParaRPr lang="en-US" sz="3200" dirty="0"/>
              </a:p>
              <a:p>
                <a:pPr eaLnBrk="1" hangingPunct="1">
                  <a:tabLst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150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77200" cy="5334000"/>
              </a:xfrm>
              <a:blipFill>
                <a:blip r:embed="rId3"/>
                <a:stretch>
                  <a:fillRect l="-1727" t="-1667" r="-172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49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8382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Mutually Exhaustive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77200" cy="5334000"/>
              </a:xfrm>
            </p:spPr>
            <p:txBody>
              <a:bodyPr/>
              <a:lstStyle/>
              <a:p>
                <a:pPr eaLnBrk="1" hangingPunct="1">
                  <a:tabLst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dirty="0"/>
                  <a:t>are mutually exhaustive events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b="1" dirty="0"/>
                  <a:t>Example:</a:t>
                </a:r>
                <a:r>
                  <a:rPr lang="en-GB" sz="2000" dirty="0"/>
                  <a:t> </a:t>
                </a:r>
              </a:p>
              <a:p>
                <a:pPr marL="0" indent="0">
                  <a:buNone/>
                </a:pPr>
                <a:r>
                  <a:rPr lang="en-GB" sz="2000" dirty="0"/>
                  <a:t>Consider the experiment of throwing a die. </a:t>
                </a:r>
              </a:p>
              <a:p>
                <a:pPr marL="0" indent="0">
                  <a:buNone/>
                </a:pPr>
                <a:r>
                  <a:rPr lang="en-GB" sz="2000" dirty="0"/>
                  <a:t>Sample space S = {1, 2, 3, 4, 5, 6}</a:t>
                </a:r>
              </a:p>
              <a:p>
                <a:pPr marL="0" indent="0">
                  <a:buNone/>
                </a:pPr>
                <a:r>
                  <a:rPr lang="en-GB" sz="2000" dirty="0"/>
                  <a:t>Assume that A, B and C are the events associated with this experiment. Define: A be the event of getting a number greater than 3</a:t>
                </a:r>
              </a:p>
              <a:p>
                <a:pPr marL="0" indent="0">
                  <a:buNone/>
                </a:pPr>
                <a:r>
                  <a:rPr lang="en-GB" sz="2000" dirty="0"/>
                  <a:t>B be the event of getting a number greater than 2 but less than 5</a:t>
                </a:r>
              </a:p>
              <a:p>
                <a:pPr marL="0" indent="0">
                  <a:buNone/>
                </a:pPr>
                <a:r>
                  <a:rPr lang="en-GB" sz="2000" dirty="0"/>
                  <a:t>C be the event of getting a number less than 3</a:t>
                </a:r>
              </a:p>
              <a:p>
                <a:pPr marL="0" indent="0">
                  <a:buNone/>
                </a:pPr>
                <a:r>
                  <a:rPr lang="en-GB" sz="2000" dirty="0"/>
                  <a:t>We can write these events as:</a:t>
                </a:r>
              </a:p>
              <a:p>
                <a:pPr marL="0" indent="0">
                  <a:buNone/>
                </a:pPr>
                <a:r>
                  <a:rPr lang="en-GB" sz="2000" dirty="0"/>
                  <a:t>A = {4, 5, 6}</a:t>
                </a:r>
              </a:p>
              <a:p>
                <a:pPr marL="0" indent="0">
                  <a:buNone/>
                </a:pPr>
                <a:r>
                  <a:rPr lang="en-GB" sz="2000" dirty="0"/>
                  <a:t>B = {3, 4}</a:t>
                </a:r>
              </a:p>
              <a:p>
                <a:pPr marL="0" indent="0">
                  <a:buNone/>
                </a:pPr>
                <a:r>
                  <a:rPr lang="en-GB" sz="2000" dirty="0"/>
                  <a:t>and C = {1, 2}</a:t>
                </a:r>
              </a:p>
              <a:p>
                <a:pPr marL="0" indent="0">
                  <a:buNone/>
                </a:pPr>
                <a:r>
                  <a:rPr lang="en-GB" sz="2000" dirty="0"/>
                  <a:t>We observe that</a:t>
                </a:r>
              </a:p>
              <a:p>
                <a:pPr marL="0" indent="0">
                  <a:buNone/>
                </a:pPr>
                <a:r>
                  <a:rPr lang="en-GB" sz="2000" dirty="0"/>
                  <a:t>A ⋃ B ⋃ C = {4, 5, 6} ⋃ {3, 4} ⋃ {1, 2} = {1, 2, 3, 4, 5, 6} = S</a:t>
                </a:r>
              </a:p>
              <a:p>
                <a:pPr eaLnBrk="1" hangingPunct="1">
                  <a:tabLst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150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77200" cy="5334000"/>
              </a:xfrm>
              <a:blipFill>
                <a:blip r:embed="rId3"/>
                <a:stretch>
                  <a:fillRect l="-942" t="-714" b="-357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290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The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524000"/>
                <a:ext cx="7770813" cy="4875213"/>
              </a:xfrm>
            </p:spPr>
            <p:txBody>
              <a:bodyPr/>
              <a:lstStyle/>
              <a:p>
                <a:pPr marL="520700" lvl="1" indent="-520700" eaLnBrk="1" hangingPunct="1">
                  <a:buFont typeface="Calibri" pitchFamily="34" charset="0"/>
                  <a:buAutoNum type="arabicPeriod"/>
                  <a:tabLst>
                    <a:tab pos="1085850" algn="l"/>
                    <a:tab pos="1543050" algn="l"/>
                    <a:tab pos="2000250" algn="l"/>
                    <a:tab pos="2457450" algn="l"/>
                    <a:tab pos="2914650" algn="l"/>
                    <a:tab pos="3371850" algn="l"/>
                    <a:tab pos="3829050" algn="l"/>
                    <a:tab pos="4286250" algn="l"/>
                    <a:tab pos="4743450" algn="l"/>
                    <a:tab pos="5200650" algn="l"/>
                    <a:tab pos="5657850" algn="l"/>
                    <a:tab pos="6115050" algn="l"/>
                    <a:tab pos="6572250" algn="l"/>
                    <a:tab pos="7029450" algn="l"/>
                    <a:tab pos="7486650" algn="l"/>
                    <a:tab pos="7943850" algn="l"/>
                    <a:tab pos="8401050" algn="l"/>
                    <a:tab pos="8858250" algn="l"/>
                    <a:tab pos="9315450" algn="l"/>
                    <a:tab pos="9772650" algn="l"/>
                  </a:tabLst>
                </a:pPr>
                <a:r>
                  <a:rPr lang="en-US" dirty="0"/>
                  <a:t>0 ≤</a:t>
                </a:r>
                <a:r>
                  <a:rPr lang="en-US" dirty="0">
                    <a:sym typeface="Symbol" pitchFamily="82" charset="2"/>
                  </a:rPr>
                  <a:t>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 ≤</a:t>
                </a:r>
                <a:r>
                  <a:rPr lang="en-US" dirty="0">
                    <a:sym typeface="Symbol" pitchFamily="82" charset="2"/>
                  </a:rPr>
                  <a:t> 1</a:t>
                </a:r>
              </a:p>
              <a:p>
                <a:pPr marL="520700" lvl="1" indent="-520700" eaLnBrk="1" hangingPunct="1">
                  <a:buFont typeface="Calibri" pitchFamily="34" charset="0"/>
                  <a:buAutoNum type="arabicPeriod"/>
                  <a:tabLst>
                    <a:tab pos="1085850" algn="l"/>
                    <a:tab pos="1543050" algn="l"/>
                    <a:tab pos="2000250" algn="l"/>
                    <a:tab pos="2457450" algn="l"/>
                    <a:tab pos="2914650" algn="l"/>
                    <a:tab pos="3371850" algn="l"/>
                    <a:tab pos="3829050" algn="l"/>
                    <a:tab pos="4286250" algn="l"/>
                    <a:tab pos="4743450" algn="l"/>
                    <a:tab pos="5200650" algn="l"/>
                    <a:tab pos="5657850" algn="l"/>
                    <a:tab pos="6115050" algn="l"/>
                    <a:tab pos="6572250" algn="l"/>
                    <a:tab pos="7029450" algn="l"/>
                    <a:tab pos="7486650" algn="l"/>
                    <a:tab pos="7943850" algn="l"/>
                    <a:tab pos="8401050" algn="l"/>
                    <a:tab pos="8858250" algn="l"/>
                    <a:tab pos="9315450" algn="l"/>
                    <a:tab pos="9772650" algn="l"/>
                  </a:tabLst>
                </a:pPr>
                <a:r>
                  <a:rPr lang="en-US" i="1" dirty="0"/>
                  <a:t>P</a:t>
                </a:r>
                <a:r>
                  <a:rPr lang="en-US" dirty="0"/>
                  <a:t>(true) = 1, </a:t>
                </a:r>
                <a:r>
                  <a:rPr lang="en-US" i="1" dirty="0"/>
                  <a:t>P</a:t>
                </a:r>
                <a:r>
                  <a:rPr lang="en-US" dirty="0"/>
                  <a:t>(false) = 0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3. For any two disjoint events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, we have</a:t>
                </a:r>
                <a:endParaRPr lang="en-BD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4. For any infinite sequence of mutually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B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B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/>
                  <a:t>, we have</a:t>
                </a:r>
                <a:endParaRPr lang="en-BD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B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B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∪⋯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BD" sz="2800" dirty="0"/>
              </a:p>
            </p:txBody>
          </p:sp>
        </mc:Choice>
        <mc:Fallback xmlns="">
          <p:sp>
            <p:nvSpPr>
              <p:cNvPr id="3379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524000"/>
                <a:ext cx="7770813" cy="4875213"/>
              </a:xfrm>
              <a:blipFill>
                <a:blip r:embed="rId3"/>
                <a:stretch>
                  <a:fillRect l="-1634" t="-181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492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27ED-D8C2-0085-633A-422685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Empirical Probablity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189E2-81C1-B0C7-4163-ED7BE1BC8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Refers to a probability that is based on historical data. 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event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observed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occurences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189E2-81C1-B0C7-4163-ED7BE1BC8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2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27ED-D8C2-0085-633A-422685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Empirical Probablity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89E2-81C1-B0C7-4163-ED7BE1BC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BD" sz="2800" dirty="0"/>
              <a:t>Find the probability of selecting a male taking statistics from the population described in the following table:</a:t>
            </a:r>
          </a:p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AF74C2-0CFB-9637-DAEC-A3593FDCD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6" y="2933699"/>
            <a:ext cx="5310187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5C7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0B24BF02-568E-AF04-A345-C232B92CE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41968"/>
              </p:ext>
            </p:extLst>
          </p:nvPr>
        </p:nvGraphicFramePr>
        <p:xfrm>
          <a:off x="647699" y="5257800"/>
          <a:ext cx="7848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2052100" imgH="9652000" progId="Equation.3">
                  <p:embed/>
                </p:oleObj>
              </mc:Choice>
              <mc:Fallback>
                <p:oleObj name="Equation" r:id="rId3" imgW="112052100" imgH="9652000" progId="Equation.3">
                  <p:embed/>
                  <p:pic>
                    <p:nvPicPr>
                      <p:cNvPr id="19461" name="Object 1">
                        <a:extLst>
                          <a:ext uri="{FF2B5EF4-FFF2-40B4-BE49-F238E27FC236}">
                            <a16:creationId xmlns:a16="http://schemas.microsoft.com/office/drawing/2014/main" id="{487A927E-D86D-D267-C2DF-9DF801BA9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" y="5257800"/>
                        <a:ext cx="78486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67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27ED-D8C2-0085-633A-422685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Equiprobable 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189E2-81C1-B0C7-4163-ED7BE1BC8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All outcomes equally likely (fair coin, fair die...)</a:t>
                </a:r>
              </a:p>
              <a:p>
                <a:r>
                  <a:rPr lang="en-GB" dirty="0"/>
                  <a:t>Laplace's definition of probability (only in finite equiprobable space)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189E2-81C1-B0C7-4163-ED7BE1BC8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 r="-169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01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27ED-D8C2-0085-633A-422685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Theoritical Probablity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89E2-81C1-B0C7-4163-ED7BE1BC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Theoretical probability is finding the probability of events that come from an equiprobable sample space.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6DFD04-7487-C471-2F0B-6ACB3DF1F738}"/>
                  </a:ext>
                </a:extLst>
              </p:cNvPr>
              <p:cNvSpPr txBox="1"/>
              <p:nvPr/>
            </p:nvSpPr>
            <p:spPr>
              <a:xfrm>
                <a:off x="1143000" y="3733800"/>
                <a:ext cx="6248400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6DFD04-7487-C471-2F0B-6ACB3DF1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33800"/>
                <a:ext cx="6248400" cy="871136"/>
              </a:xfrm>
              <a:prstGeom prst="rect">
                <a:avLst/>
              </a:prstGeom>
              <a:blipFill>
                <a:blip r:embed="rId2"/>
                <a:stretch>
                  <a:fillRect t="-1449" b="-1159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1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27ED-D8C2-0085-633A-422685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Theoritical Probablity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89E2-81C1-B0C7-4163-ED7BE1BC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BD" dirty="0"/>
              <a:t>Find the probability of selecting a face card (Jack, Queen, or King) from a standard deck of 52 cards.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6DFD04-7487-C471-2F0B-6ACB3DF1F738}"/>
                  </a:ext>
                </a:extLst>
              </p:cNvPr>
              <p:cNvSpPr txBox="1"/>
              <p:nvPr/>
            </p:nvSpPr>
            <p:spPr>
              <a:xfrm>
                <a:off x="1143000" y="3733800"/>
                <a:ext cx="6248400" cy="867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𝐶𝑎𝑟𝑑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6DFD04-7487-C471-2F0B-6ACB3DF1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33800"/>
                <a:ext cx="6248400" cy="867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18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27ED-D8C2-0085-633A-422685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Simple vs Joint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89E2-81C1-B0C7-4163-ED7BE1BC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cs typeface="Times New Roman" pitchFamily="18" charset="0"/>
              </a:rPr>
              <a:t>Simple (Marginal) Probability </a:t>
            </a:r>
            <a:r>
              <a:rPr lang="en-GB" dirty="0"/>
              <a:t>refers to the probability of a simple event. </a:t>
            </a:r>
          </a:p>
          <a:p>
            <a:pPr lvl="1"/>
            <a:r>
              <a:rPr lang="en-GB" dirty="0"/>
              <a:t>Example: P(King)</a:t>
            </a:r>
          </a:p>
          <a:p>
            <a:pPr lvl="1"/>
            <a:endParaRPr lang="en-GB" dirty="0"/>
          </a:p>
          <a:p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Joint Probability</a:t>
            </a:r>
            <a:r>
              <a:rPr lang="en-US" dirty="0">
                <a:cs typeface="Times New Roman" pitchFamily="18" charset="0"/>
              </a:rPr>
              <a:t> refers to the probability of an occurrence of two or more events.</a:t>
            </a:r>
          </a:p>
          <a:p>
            <a:pPr lvl="1"/>
            <a:r>
              <a:rPr lang="en-US" dirty="0">
                <a:cs typeface="Times New Roman" pitchFamily="18" charset="0"/>
              </a:rPr>
              <a:t>Example: P(King and Spade)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7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Uncertainty in the World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An person can often be uncertain about the state of the world/domain since there is often ambiguity and uncertainty</a:t>
            </a:r>
          </a:p>
          <a:p>
            <a:pPr eaLnBrk="1" hangingPunct="1"/>
            <a:r>
              <a:rPr lang="en-US" dirty="0"/>
              <a:t>Plausible/</a:t>
            </a:r>
            <a:r>
              <a:rPr lang="en-US" b="1" dirty="0"/>
              <a:t>probabilistic inference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I’ve got this evidence; what’s the chance that this conclusion is true?</a:t>
            </a:r>
          </a:p>
          <a:p>
            <a:pPr lvl="2" eaLnBrk="1" hangingPunct="1"/>
            <a:r>
              <a:rPr lang="en-US" dirty="0"/>
              <a:t>I’ve got a sore neck; how likely am I to have meningitis?</a:t>
            </a:r>
          </a:p>
          <a:p>
            <a:pPr lvl="2" eaLnBrk="1" hangingPunct="1"/>
            <a:r>
              <a:rPr lang="en-US" dirty="0"/>
              <a:t>A mammogram test is positive; what’s the probability that the patient has breast cancer?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5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27ED-D8C2-0085-633A-422685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Simple vs Joint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189E2-81C1-B0C7-4163-ED7BE1BC8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 eaLnBrk="1" hangingPunct="1">
                  <a:lnSpc>
                    <a:spcPct val="110000"/>
                  </a:lnSpc>
                  <a:buFont typeface="Wingdings" pitchFamily="2" charset="2"/>
                  <a:buNone/>
                  <a:defRPr/>
                </a:pPr>
                <a:r>
                  <a:rPr lang="en-US" sz="2400" b="1" dirty="0"/>
                  <a:t>Computing Joint and Marginal Probabilities:</a:t>
                </a:r>
              </a:p>
              <a:p>
                <a:pPr algn="just" eaLnBrk="1" hangingPunct="1">
                  <a:lnSpc>
                    <a:spcPct val="110000"/>
                  </a:lnSpc>
                  <a:defRPr/>
                </a:pPr>
                <a:r>
                  <a:rPr lang="en-US" sz="2400" dirty="0"/>
                  <a:t>The probability of a </a:t>
                </a:r>
                <a:r>
                  <a:rPr lang="en-US" sz="2400" b="1" dirty="0"/>
                  <a:t>joint</a:t>
                </a:r>
                <a:r>
                  <a:rPr lang="en-US" sz="2400" dirty="0"/>
                  <a:t> event, A and B:</a:t>
                </a:r>
                <a:endParaRPr lang="en-US" sz="2400" b="1" dirty="0"/>
              </a:p>
              <a:p>
                <a:pPr marL="0" indent="0" algn="just" eaLnBrk="1" hangingPunct="1">
                  <a:lnSpc>
                    <a:spcPct val="110000"/>
                  </a:lnSpc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outcomes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satisfying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elementary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just" eaLnBrk="1" hangingPunct="1">
                  <a:lnSpc>
                    <a:spcPct val="110000"/>
                  </a:lnSpc>
                  <a:buFont typeface="Wingdings" pitchFamily="2" charset="2"/>
                  <a:buNone/>
                  <a:defRPr/>
                </a:pPr>
                <a:endParaRPr lang="en-US" sz="2400" dirty="0"/>
              </a:p>
              <a:p>
                <a:pPr algn="just" eaLnBrk="1" hangingPunct="1">
                  <a:lnSpc>
                    <a:spcPct val="110000"/>
                  </a:lnSpc>
                  <a:defRPr/>
                </a:pPr>
                <a:r>
                  <a:rPr lang="en-US" sz="2400" dirty="0"/>
                  <a:t>Computing a </a:t>
                </a:r>
                <a:r>
                  <a:rPr lang="en-US" sz="2400" b="1" dirty="0"/>
                  <a:t>marginal (or simple) </a:t>
                </a:r>
                <a:r>
                  <a:rPr lang="en-US" sz="2400" dirty="0"/>
                  <a:t>probability:</a:t>
                </a:r>
              </a:p>
              <a:p>
                <a:pPr marL="0" indent="0" algn="just" eaLnBrk="1" hangingPunct="1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just" eaLnBrk="1" hangingPunct="1">
                  <a:lnSpc>
                    <a:spcPct val="110000"/>
                  </a:lnSpc>
                  <a:buNone/>
                  <a:defRPr/>
                </a:pPr>
                <a:endParaRPr lang="en-US" sz="2000" dirty="0"/>
              </a:p>
              <a:p>
                <a:pPr marL="0" lvl="2" indent="0" algn="just" eaLnBrk="1" hangingPunct="1">
                  <a:lnSpc>
                    <a:spcPct val="110000"/>
                  </a:lnSpc>
                  <a:buClr>
                    <a:schemeClr val="folHlink"/>
                  </a:buClr>
                  <a:buFont typeface="Wingdings" pitchFamily="2" charset="2"/>
                  <a:buNone/>
                  <a:defRPr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𝐵𝑘</m:t>
                    </m:r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k</a:t>
                </a:r>
                <a:r>
                  <a:rPr lang="en-US" dirty="0"/>
                  <a:t> mutually exclusive and collectively exhaustive events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189E2-81C1-B0C7-4163-ED7BE1BC8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560" r="-123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B500-0C88-E524-41B6-E342EF19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of Joint Probability</a:t>
            </a:r>
          </a:p>
        </p:txBody>
      </p:sp>
      <p:graphicFrame>
        <p:nvGraphicFramePr>
          <p:cNvPr id="4" name="Group 6">
            <a:extLst>
              <a:ext uri="{FF2B5EF4-FFF2-40B4-BE49-F238E27FC236}">
                <a16:creationId xmlns:a16="http://schemas.microsoft.com/office/drawing/2014/main" id="{E54BE47C-FE0E-6355-363E-0C0822C99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70382"/>
              </p:ext>
            </p:extLst>
          </p:nvPr>
        </p:nvGraphicFramePr>
        <p:xfrm>
          <a:off x="2895600" y="1752600"/>
          <a:ext cx="3581400" cy="2133601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Not 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Black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EB8C9C6-64DA-B140-6A69-26725B2E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13" y="4730750"/>
            <a:ext cx="2514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BD" dirty="0"/>
              <a:t>P(Red and Ace)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9FCBCE9-93B8-746B-F348-BD76A20A1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08685"/>
              </p:ext>
            </p:extLst>
          </p:nvPr>
        </p:nvGraphicFramePr>
        <p:xfrm>
          <a:off x="3307976" y="4648200"/>
          <a:ext cx="5410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049900" imgH="9067800" progId="Equation.3">
                  <p:embed/>
                </p:oleObj>
              </mc:Choice>
              <mc:Fallback>
                <p:oleObj name="Equation" r:id="rId2" imgW="69049900" imgH="9067800" progId="Equation.3">
                  <p:embed/>
                  <p:pic>
                    <p:nvPicPr>
                      <p:cNvPr id="22533" name="Object 2">
                        <a:extLst>
                          <a:ext uri="{FF2B5EF4-FFF2-40B4-BE49-F238E27FC236}">
                            <a16:creationId xmlns:a16="http://schemas.microsoft.com/office/drawing/2014/main" id="{D6CBA6F4-4147-AC9B-AD16-DC96B82D62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976" y="4648200"/>
                        <a:ext cx="5410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35">
            <a:extLst>
              <a:ext uri="{FF2B5EF4-FFF2-40B4-BE49-F238E27FC236}">
                <a16:creationId xmlns:a16="http://schemas.microsoft.com/office/drawing/2014/main" id="{F3023381-0ED9-5907-9D4C-A80A9941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71800"/>
            <a:ext cx="381000" cy="3810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488" tIns="44450" rIns="90488" bIns="4445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BD"/>
          </a:p>
        </p:txBody>
      </p:sp>
    </p:spTree>
    <p:extLst>
      <p:ext uri="{BB962C8B-B14F-4D97-AF65-F5344CB8AC3E}">
        <p14:creationId xmlns:p14="http://schemas.microsoft.com/office/powerpoint/2010/main" val="244530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B500-0C88-E524-41B6-E342EF19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of Marginal Probability</a:t>
            </a:r>
          </a:p>
        </p:txBody>
      </p:sp>
      <p:graphicFrame>
        <p:nvGraphicFramePr>
          <p:cNvPr id="4" name="Group 6">
            <a:extLst>
              <a:ext uri="{FF2B5EF4-FFF2-40B4-BE49-F238E27FC236}">
                <a16:creationId xmlns:a16="http://schemas.microsoft.com/office/drawing/2014/main" id="{E54BE47C-FE0E-6355-363E-0C0822C9937E}"/>
              </a:ext>
            </a:extLst>
          </p:cNvPr>
          <p:cNvGraphicFramePr>
            <a:graphicFrameLocks/>
          </p:cNvGraphicFramePr>
          <p:nvPr/>
        </p:nvGraphicFramePr>
        <p:xfrm>
          <a:off x="2895600" y="1752600"/>
          <a:ext cx="3581400" cy="2133601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Not 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Black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35">
            <a:extLst>
              <a:ext uri="{FF2B5EF4-FFF2-40B4-BE49-F238E27FC236}">
                <a16:creationId xmlns:a16="http://schemas.microsoft.com/office/drawing/2014/main" id="{F3023381-0ED9-5907-9D4C-A80A9941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35626"/>
            <a:ext cx="381000" cy="3810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488" tIns="44450" rIns="90488" bIns="4445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BD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D47CC4-2377-DB5A-75B8-EBB2608A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1143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BD" dirty="0"/>
              <a:t>P(Ace)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C810C8BE-E70D-F547-8000-52338D570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04910"/>
              </p:ext>
            </p:extLst>
          </p:nvPr>
        </p:nvGraphicFramePr>
        <p:xfrm>
          <a:off x="1914525" y="4535487"/>
          <a:ext cx="64674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499200" imgH="9067800" progId="Equation.3">
                  <p:embed/>
                </p:oleObj>
              </mc:Choice>
              <mc:Fallback>
                <p:oleObj name="Equation" r:id="rId2" imgW="82499200" imgH="9067800" progId="Equation.3">
                  <p:embed/>
                  <p:pic>
                    <p:nvPicPr>
                      <p:cNvPr id="23557" name="Object 1">
                        <a:extLst>
                          <a:ext uri="{FF2B5EF4-FFF2-40B4-BE49-F238E27FC236}">
                            <a16:creationId xmlns:a16="http://schemas.microsoft.com/office/drawing/2014/main" id="{EC746743-597D-4BC1-AA8E-B3774543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535487"/>
                        <a:ext cx="64674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12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Laws of Probability: Additive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3380508"/>
                <a:ext cx="7010399" cy="3096491"/>
              </a:xfrm>
            </p:spPr>
            <p:txBody>
              <a:bodyPr/>
              <a:lstStyle/>
              <a:p>
                <a:pPr algn="just" eaLnBrk="1" hangingPunct="1">
                  <a:lnSpc>
                    <a:spcPct val="110000"/>
                  </a:lnSpc>
                  <a:defRPr/>
                </a:pPr>
                <a:r>
                  <a:rPr lang="en-GB" sz="2400" dirty="0"/>
                  <a:t>If A and B are two events in a probability experiment, then the probability that either one of the events will occur is</a:t>
                </a:r>
              </a:p>
              <a:p>
                <a:pPr algn="just" eaLnBrk="1" hangingPunct="1">
                  <a:lnSpc>
                    <a:spcPct val="110000"/>
                  </a:lnSpc>
                  <a:defRPr/>
                </a:pPr>
                <a:endParaRPr lang="en-GB" sz="2400" dirty="0"/>
              </a:p>
              <a:p>
                <a:pPr marL="0" indent="0" algn="just" eaLnBrk="1" hangingPunct="1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pPr marL="0" indent="0" algn="ctr" eaLnBrk="1" hangingPunct="1">
                  <a:lnSpc>
                    <a:spcPct val="110000"/>
                  </a:lnSpc>
                  <a:buNone/>
                  <a:defRPr/>
                </a:pPr>
                <a:r>
                  <a:rPr lang="en-GB" sz="2400" dirty="0"/>
                  <a:t>Or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∪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∩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pPr marL="0" indent="0" algn="just" eaLnBrk="1" hangingPunct="1">
                  <a:lnSpc>
                    <a:spcPct val="110000"/>
                  </a:lnSpc>
                  <a:buNone/>
                  <a:defRPr/>
                </a:pPr>
                <a:endParaRPr lang="en-BD" sz="1500" dirty="0"/>
              </a:p>
              <a:p>
                <a:pPr algn="just" eaLnBrk="1" hangingPunct="1">
                  <a:lnSpc>
                    <a:spcPct val="110000"/>
                  </a:lnSpc>
                  <a:defRPr/>
                </a:pPr>
                <a:endParaRPr lang="en-BD" sz="1500" dirty="0"/>
              </a:p>
            </p:txBody>
          </p:sp>
        </mc:Choice>
        <mc:Fallback xmlns="">
          <p:sp>
            <p:nvSpPr>
              <p:cNvPr id="3379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3380508"/>
                <a:ext cx="7010399" cy="3096491"/>
              </a:xfrm>
              <a:blipFill>
                <a:blip r:embed="rId3"/>
                <a:stretch>
                  <a:fillRect l="-1268" t="-820" r="-1449" b="-12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174F86D-BD58-8FF7-BFE0-FBF5C27A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51" y="1066800"/>
            <a:ext cx="2313709" cy="23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78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/>
              <a:t>Laws of Probability: Additive Rule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C7191-19B9-686B-78F4-8F623C1FA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defRPr/>
                </a:pPr>
                <a:r>
                  <a:rPr lang="en-US" sz="2400" dirty="0"/>
                  <a:t>Example: If I roll a number cube and flip a coin, What is the probability I will get a tails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or</a:t>
                </a:r>
                <a:r>
                  <a:rPr lang="en-US" sz="2400" dirty="0"/>
                  <a:t> a 3?</a:t>
                </a:r>
              </a:p>
              <a:p>
                <a:pPr marL="425450" lvl="1" indent="0" algn="just">
                  <a:buFont typeface="Wingdings" pitchFamily="2" charset="2"/>
                  <a:buNone/>
                  <a:defRPr/>
                </a:pPr>
                <a:endParaRPr lang="en-US" sz="2200" b="1" dirty="0"/>
              </a:p>
              <a:p>
                <a:pPr marL="425450" lvl="1" indent="0" algn="just">
                  <a:buFont typeface="Wingdings" pitchFamily="2" charset="2"/>
                  <a:buNone/>
                  <a:defRPr/>
                </a:pPr>
                <a:r>
                  <a:rPr lang="en-US" sz="2200" b="1" dirty="0"/>
                  <a:t>Answer:</a:t>
                </a:r>
                <a:r>
                  <a:rPr lang="en-US" sz="2200" dirty="0"/>
                  <a:t> </a:t>
                </a:r>
              </a:p>
              <a:p>
                <a:pPr marL="425450" lvl="1" indent="0" algn="just">
                  <a:buFont typeface="Wingdings" pitchFamily="2" charset="2"/>
                  <a:buNone/>
                  <a:defRPr/>
                </a:pPr>
                <a:endParaRPr lang="en-US" sz="2200" dirty="0"/>
              </a:p>
              <a:p>
                <a:pPr marL="425450" lvl="1" indent="0" algn="just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tails</m:t>
                      </m:r>
                      <m:r>
                        <m:rPr>
                          <m:nor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C7191-19B9-686B-78F4-8F623C1FA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1401" r="-123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223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Laws of Probability: Additive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66006" y="3810000"/>
                <a:ext cx="7010399" cy="2514600"/>
              </a:xfrm>
            </p:spPr>
            <p:txBody>
              <a:bodyPr/>
              <a:lstStyle/>
              <a:p>
                <a:pPr algn="just" eaLnBrk="1" hangingPunct="1">
                  <a:lnSpc>
                    <a:spcPct val="110000"/>
                  </a:lnSpc>
                  <a:defRPr/>
                </a:pPr>
                <a:r>
                  <a:rPr lang="en-GB" sz="2400" dirty="0"/>
                  <a:t>If A and B are two mutually exclusive events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pPr algn="just" eaLnBrk="1" hangingPunct="1">
                  <a:lnSpc>
                    <a:spcPct val="110000"/>
                  </a:lnSpc>
                  <a:defRPr/>
                </a:pPr>
                <a:endParaRPr lang="en-GB" sz="2400" dirty="0"/>
              </a:p>
              <a:p>
                <a:pPr marL="0" indent="0" algn="just" eaLnBrk="1" hangingPunct="1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 algn="ctr" eaLnBrk="1" hangingPunct="1">
                  <a:lnSpc>
                    <a:spcPct val="110000"/>
                  </a:lnSpc>
                  <a:buNone/>
                  <a:defRPr/>
                </a:pPr>
                <a:r>
                  <a:rPr lang="en-GB" sz="2400" dirty="0"/>
                  <a:t>Or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∪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 algn="just" eaLnBrk="1" hangingPunct="1">
                  <a:lnSpc>
                    <a:spcPct val="110000"/>
                  </a:lnSpc>
                  <a:buNone/>
                  <a:defRPr/>
                </a:pPr>
                <a:endParaRPr lang="en-BD" sz="1500" dirty="0"/>
              </a:p>
              <a:p>
                <a:pPr algn="just" eaLnBrk="1" hangingPunct="1">
                  <a:lnSpc>
                    <a:spcPct val="110000"/>
                  </a:lnSpc>
                  <a:defRPr/>
                </a:pPr>
                <a:endParaRPr lang="en-BD" sz="1500" dirty="0"/>
              </a:p>
            </p:txBody>
          </p:sp>
        </mc:Choice>
        <mc:Fallback xmlns="">
          <p:sp>
            <p:nvSpPr>
              <p:cNvPr id="3379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006" y="3810000"/>
                <a:ext cx="7010399" cy="2514600"/>
              </a:xfrm>
              <a:blipFill>
                <a:blip r:embed="rId3"/>
                <a:stretch>
                  <a:fillRect l="-1268" t="-1005" r="-1449" b="-854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57034F07-C07E-9DD2-DEEA-69C6FA8A1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06" y="1104899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79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/>
              <a:t>Laws of Probability: Additive Rule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DF45-7B14-C48F-E2BC-F3450FA5E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1106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000" dirty="0"/>
                  <a:t>If you take out a single card from a regular pack of cards, what is probability that the card is either an ace or spade?</a:t>
                </a:r>
              </a:p>
              <a:p>
                <a:pPr marL="0" indent="0">
                  <a:buNone/>
                </a:pPr>
                <a:r>
                  <a:rPr lang="en-GB" sz="2000" b="1" dirty="0"/>
                  <a:t>Answer</a:t>
                </a:r>
              </a:p>
              <a:p>
                <a:pPr marL="0" indent="0">
                  <a:buNone/>
                </a:pPr>
                <a:r>
                  <a:rPr lang="en-GB" sz="2000" dirty="0"/>
                  <a:t>Let </a:t>
                </a:r>
                <a:r>
                  <a:rPr lang="en-GB" sz="2000" i="1" dirty="0"/>
                  <a:t>X</a:t>
                </a:r>
                <a:r>
                  <a:rPr lang="en-GB" sz="2000" dirty="0"/>
                  <a:t> be the event of picking an ace and </a:t>
                </a:r>
                <a:r>
                  <a:rPr lang="en-GB" sz="2000" i="1" dirty="0"/>
                  <a:t>Y</a:t>
                </a:r>
                <a:r>
                  <a:rPr lang="en-GB" sz="2000" dirty="0"/>
                  <a:t> be the event of picking a spade.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BD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DF45-7B14-C48F-E2BC-F3450FA5E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11066" cy="4525963"/>
              </a:xfrm>
              <a:blipFill>
                <a:blip r:embed="rId3"/>
                <a:stretch>
                  <a:fillRect l="-754" t="-84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720306-4BFF-9E8C-F09E-9039B8A315CA}"/>
              </a:ext>
            </a:extLst>
          </p:cNvPr>
          <p:cNvSpPr txBox="1"/>
          <p:nvPr/>
        </p:nvSpPr>
        <p:spPr>
          <a:xfrm>
            <a:off x="457200" y="4267200"/>
            <a:ext cx="8411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D" sz="2000" dirty="0">
                <a:latin typeface="Calibri" panose="020F0502020204030204" pitchFamily="34" charset="0"/>
                <a:cs typeface="Calibri" panose="020F0502020204030204" pitchFamily="34" charset="0"/>
              </a:rPr>
              <a:t>The two events are not mutually exclusive, as there is one favorable outcome in which the card can be both an ace and spade.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311F4-55BE-423E-86AB-E9D0EBF5B043}"/>
                  </a:ext>
                </a:extLst>
              </p:cNvPr>
              <p:cNvSpPr txBox="1"/>
              <p:nvPr/>
            </p:nvSpPr>
            <p:spPr>
              <a:xfrm>
                <a:off x="3657600" y="5008410"/>
                <a:ext cx="1682447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BD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311F4-55BE-423E-86AB-E9D0EBF5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008410"/>
                <a:ext cx="1682447" cy="578172"/>
              </a:xfrm>
              <a:prstGeom prst="rect">
                <a:avLst/>
              </a:prstGeom>
              <a:blipFill>
                <a:blip r:embed="rId4"/>
                <a:stretch>
                  <a:fillRect l="-3008" r="-3008" b="-1521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6C935C-4364-7257-344A-837FCB08A3C0}"/>
                  </a:ext>
                </a:extLst>
              </p:cNvPr>
              <p:cNvSpPr txBox="1"/>
              <p:nvPr/>
            </p:nvSpPr>
            <p:spPr>
              <a:xfrm>
                <a:off x="1311692" y="5817718"/>
                <a:ext cx="6519028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BD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6C935C-4364-7257-344A-837FCB08A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692" y="5817718"/>
                <a:ext cx="6519028" cy="578235"/>
              </a:xfrm>
              <a:prstGeom prst="rect">
                <a:avLst/>
              </a:prstGeom>
              <a:blipFill>
                <a:blip r:embed="rId5"/>
                <a:stretch>
                  <a:fillRect l="-389" r="-389" b="-1489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508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Complement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9A84-BF77-F6E0-5E1C-E05748C78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any event A, we have</a:t>
                </a:r>
              </a:p>
              <a:p>
                <a:endParaRPr lang="en-B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9A84-BF77-F6E0-5E1C-E05748C78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3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Complement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9A84-BF77-F6E0-5E1C-E05748C78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/>
                  <a:t>Suppose that we flip eight fair coins. What is the probability that we have at least one head showing?</a:t>
                </a:r>
              </a:p>
              <a:p>
                <a:pPr marL="0" indent="0">
                  <a:buNone/>
                </a:pPr>
                <a:r>
                  <a:rPr lang="en-GB" sz="2800" b="1" dirty="0"/>
                  <a:t>Answer:</a:t>
                </a:r>
              </a:p>
              <a:p>
                <a:pPr marL="0" indent="0">
                  <a:buNone/>
                </a:pPr>
                <a:r>
                  <a:rPr lang="en-GB" sz="2800" dirty="0"/>
                  <a:t>The complement of the event “we flip at least one head” is the event “there are no heads.”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least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 0.99609375</m:t>
                      </m:r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9A84-BF77-F6E0-5E1C-E05748C78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16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Complement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9A84-BF77-F6E0-5E1C-E05748C78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/>
                  <a:t>Suppose that we flip eight fair coins. What is the probability that we have at least one head showing?</a:t>
                </a:r>
              </a:p>
              <a:p>
                <a:pPr marL="0" indent="0">
                  <a:buNone/>
                </a:pPr>
                <a:r>
                  <a:rPr lang="en-GB" sz="2800" b="1" dirty="0"/>
                  <a:t>Answer:</a:t>
                </a:r>
              </a:p>
              <a:p>
                <a:pPr marL="0" indent="0">
                  <a:buNone/>
                </a:pPr>
                <a:r>
                  <a:rPr lang="en-GB" sz="2800" dirty="0"/>
                  <a:t>The complement of the event “we flip at least one head” is the event “there are no heads.”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least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 0.99609375</m:t>
                      </m:r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9A84-BF77-F6E0-5E1C-E05748C78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66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/>
              <a:t>Uncertainty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Say we have a rule: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/>
              <a:t>		</a:t>
            </a:r>
            <a:r>
              <a:rPr lang="en-US" sz="2400" b="1" i="1" dirty="0"/>
              <a:t>if</a:t>
            </a:r>
            <a:r>
              <a:rPr lang="en-US" sz="2400" i="1" dirty="0"/>
              <a:t> toothache </a:t>
            </a:r>
            <a:r>
              <a:rPr lang="en-US" sz="2400" b="1" i="1" dirty="0"/>
              <a:t>then</a:t>
            </a:r>
            <a:r>
              <a:rPr lang="en-US" sz="2400" i="1" dirty="0"/>
              <a:t> problem is cavity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But not all patients have toothaches due to cavities, so we could set up rules like: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i="1" dirty="0"/>
              <a:t>		</a:t>
            </a:r>
            <a:r>
              <a:rPr lang="en-US" sz="2600" b="1" i="1" dirty="0"/>
              <a:t>if</a:t>
            </a:r>
            <a:r>
              <a:rPr lang="en-US" sz="2600" i="1" dirty="0"/>
              <a:t> toothache and </a:t>
            </a:r>
            <a:r>
              <a:rPr lang="en-US" sz="3600" dirty="0">
                <a:sym typeface="Symbol"/>
              </a:rPr>
              <a:t>¬</a:t>
            </a:r>
            <a:r>
              <a:rPr lang="en-US" sz="2600" i="1" dirty="0"/>
              <a:t>gum-disease and </a:t>
            </a:r>
            <a:r>
              <a:rPr lang="en-US" sz="3600" dirty="0">
                <a:sym typeface="Symbol"/>
              </a:rPr>
              <a:t>¬</a:t>
            </a:r>
            <a:r>
              <a:rPr lang="en-US" sz="2600" i="1" dirty="0"/>
              <a:t>filling and ...</a:t>
            </a:r>
            <a:br>
              <a:rPr lang="en-US" sz="2600" i="1" dirty="0"/>
            </a:br>
            <a:r>
              <a:rPr lang="en-US" sz="2600" i="1" dirty="0"/>
              <a:t>	</a:t>
            </a:r>
            <a:r>
              <a:rPr lang="en-US" sz="2600" b="1" i="1" dirty="0"/>
              <a:t>then</a:t>
            </a:r>
            <a:r>
              <a:rPr lang="en-US" sz="2600" i="1" dirty="0"/>
              <a:t>  problem = cavity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gets complicated;  better method: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</a:rPr>
              <a:t>	</a:t>
            </a:r>
            <a:r>
              <a:rPr lang="en-US" sz="2600" b="1" i="1" dirty="0">
                <a:solidFill>
                  <a:srgbClr val="FF0000"/>
                </a:solidFill>
              </a:rPr>
              <a:t>if</a:t>
            </a:r>
            <a:r>
              <a:rPr lang="en-US" sz="2600" i="1" dirty="0">
                <a:solidFill>
                  <a:srgbClr val="FF0000"/>
                </a:solidFill>
              </a:rPr>
              <a:t> toothache </a:t>
            </a:r>
            <a:r>
              <a:rPr lang="en-US" sz="2600" b="1" i="1" dirty="0">
                <a:solidFill>
                  <a:srgbClr val="FF0000"/>
                </a:solidFill>
              </a:rPr>
              <a:t>then</a:t>
            </a:r>
            <a:r>
              <a:rPr lang="en-US" sz="2600" i="1" dirty="0">
                <a:solidFill>
                  <a:srgbClr val="FF0000"/>
                </a:solidFill>
              </a:rPr>
              <a:t> problem is cavity with 0.8 probability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/>
              <a:t>	</a:t>
            </a:r>
            <a:r>
              <a:rPr lang="en-US" dirty="0"/>
              <a:t>or  </a:t>
            </a:r>
            <a:r>
              <a:rPr lang="en-US" i="1" dirty="0"/>
              <a:t> 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cavity | toothache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)</a:t>
            </a:r>
            <a:r>
              <a:rPr lang="en-US" dirty="0">
                <a:latin typeface="Palatino" pitchFamily="18" charset="0"/>
              </a:rPr>
              <a:t> = 0.8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2"/>
                </a:solidFill>
              </a:rPr>
              <a:t>	</a:t>
            </a:r>
            <a:r>
              <a:rPr lang="en-US" sz="2200" i="1" dirty="0">
                <a:solidFill>
                  <a:schemeClr val="tx2"/>
                </a:solidFill>
              </a:rPr>
              <a:t>the probability of cavity is 0.8 given toothache is observed</a:t>
            </a:r>
            <a:endParaRPr lang="en-US" sz="2200" i="1" dirty="0">
              <a:latin typeface="Palatino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12192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ea typeface="宋体" pitchFamily="2" charset="-122"/>
              </a:rPr>
              <a:t>Random Variable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0813" cy="49514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/>
              <a:t>A variable, </a:t>
            </a:r>
            <a:r>
              <a:rPr lang="en-US" i="1" dirty="0"/>
              <a:t>X</a:t>
            </a:r>
            <a:r>
              <a:rPr lang="en-US" dirty="0"/>
              <a:t>, whose domain is a sample space, and whose value is (somewhat) uncertain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/>
              <a:t>Examples:</a:t>
            </a:r>
          </a:p>
          <a:p>
            <a:pPr marL="457200" lvl="1" indent="0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i="1" dirty="0"/>
              <a:t>X</a:t>
            </a:r>
            <a:r>
              <a:rPr lang="en-US" dirty="0"/>
              <a:t> = coin flip outcome</a:t>
            </a:r>
          </a:p>
          <a:p>
            <a:pPr marL="457200" lvl="1" indent="0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i="1" dirty="0"/>
              <a:t>X</a:t>
            </a:r>
            <a:r>
              <a:rPr lang="en-US" dirty="0"/>
              <a:t> = first word in tomorrow’s NYT newspaper</a:t>
            </a:r>
          </a:p>
          <a:p>
            <a:pPr marL="457200" lvl="1" indent="0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i="1" dirty="0"/>
              <a:t>X</a:t>
            </a:r>
            <a:r>
              <a:rPr lang="en-US" dirty="0"/>
              <a:t> = tomorrow’s high temperature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/>
              <a:t>Random Variable</a:t>
            </a:r>
          </a:p>
        </p:txBody>
      </p:sp>
      <p:sp>
        <p:nvSpPr>
          <p:cNvPr id="156057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CC3300"/>
                </a:solidFill>
              </a:rPr>
              <a:t>Random Variables</a:t>
            </a:r>
            <a:r>
              <a:rPr lang="en-US" b="1" dirty="0"/>
              <a:t> </a:t>
            </a:r>
            <a:r>
              <a:rPr lang="en-US" dirty="0"/>
              <a:t>(RV):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are capitalized (usually) e.g., </a:t>
            </a:r>
            <a:r>
              <a:rPr lang="en-US" sz="2400" i="1" dirty="0">
                <a:latin typeface="Palatino"/>
              </a:rPr>
              <a:t>Sky</a:t>
            </a:r>
            <a:r>
              <a:rPr lang="en-US" sz="2400" dirty="0"/>
              <a:t>, </a:t>
            </a:r>
            <a:r>
              <a:rPr lang="en-US" sz="2400" i="1" dirty="0">
                <a:latin typeface="Palatino" pitchFamily="18" charset="0"/>
              </a:rPr>
              <a:t>Weather</a:t>
            </a:r>
            <a:r>
              <a:rPr lang="en-US" sz="2400" dirty="0"/>
              <a:t>, </a:t>
            </a:r>
            <a:r>
              <a:rPr lang="en-US" sz="2400" i="1" dirty="0">
                <a:latin typeface="Palatino" pitchFamily="18" charset="0"/>
              </a:rPr>
              <a:t>Temperature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refer to attributes of the world whose "status" is </a:t>
            </a:r>
            <a:r>
              <a:rPr lang="en-US" sz="2400" i="1" dirty="0"/>
              <a:t>unknown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have one and only one value at a 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have a </a:t>
            </a:r>
            <a:r>
              <a:rPr lang="en-US" sz="2400" dirty="0">
                <a:solidFill>
                  <a:srgbClr val="CC3300"/>
                </a:solidFill>
              </a:rPr>
              <a:t>domain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C3300"/>
                </a:solidFill>
              </a:rPr>
              <a:t>values</a:t>
            </a:r>
            <a:r>
              <a:rPr lang="en-US" sz="2400" dirty="0"/>
              <a:t> that are possible states of the world: </a:t>
            </a:r>
            <a:endParaRPr lang="en-US" sz="2400" dirty="0">
              <a:solidFill>
                <a:srgbClr val="CC3300"/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C3300"/>
                </a:solidFill>
              </a:rPr>
              <a:t>Boolean</a:t>
            </a:r>
            <a:r>
              <a:rPr lang="en-US" sz="2600" dirty="0"/>
              <a:t>:</a:t>
            </a:r>
            <a:r>
              <a:rPr lang="en-US" sz="1900" dirty="0"/>
              <a:t>	</a:t>
            </a:r>
            <a:r>
              <a:rPr lang="en-US" sz="2200" dirty="0"/>
              <a:t>domain = </a:t>
            </a:r>
            <a:r>
              <a:rPr lang="en-US" sz="2200" dirty="0">
                <a:latin typeface="Palatino" pitchFamily="18" charset="0"/>
              </a:rPr>
              <a:t>&lt;</a:t>
            </a:r>
            <a:r>
              <a:rPr lang="en-US" sz="2200" i="1" dirty="0">
                <a:latin typeface="Palatino" pitchFamily="18" charset="0"/>
              </a:rPr>
              <a:t>true</a:t>
            </a:r>
            <a:r>
              <a:rPr lang="en-US" sz="2200" dirty="0">
                <a:latin typeface="Palatino" pitchFamily="18" charset="0"/>
              </a:rPr>
              <a:t>,  </a:t>
            </a:r>
            <a:r>
              <a:rPr lang="en-US" sz="2200" i="1" dirty="0">
                <a:latin typeface="Palatino" pitchFamily="18" charset="0"/>
              </a:rPr>
              <a:t>false</a:t>
            </a:r>
            <a:r>
              <a:rPr lang="en-US" sz="2200" dirty="0">
                <a:latin typeface="Palatino" pitchFamily="18" charset="0"/>
              </a:rPr>
              <a:t>&gt;</a:t>
            </a:r>
            <a:endParaRPr lang="en-US" sz="2200" dirty="0"/>
          </a:p>
          <a:p>
            <a:pPr lvl="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/>
              <a:t>			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Cavity = true</a:t>
            </a:r>
            <a:r>
              <a:rPr lang="en-US" sz="2200" dirty="0"/>
              <a:t>  (often abbreviated as  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cavity </a:t>
            </a:r>
            <a:r>
              <a:rPr lang="en-US" sz="2200" dirty="0">
                <a:solidFill>
                  <a:schemeClr val="tx2"/>
                </a:solidFill>
              </a:rPr>
              <a:t>)  		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Cavity = false</a:t>
            </a:r>
            <a:r>
              <a:rPr lang="en-US" sz="2200" dirty="0"/>
              <a:t>  (often abbreviated as</a:t>
            </a: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Symbol" pitchFamily="82" charset="2"/>
              </a:rPr>
              <a:t>¬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cavity </a:t>
            </a:r>
            <a:r>
              <a:rPr lang="en-US" sz="2200" dirty="0">
                <a:solidFill>
                  <a:schemeClr val="tx2"/>
                </a:solidFill>
                <a:latin typeface="Palatino" pitchFamily="18" charset="0"/>
              </a:rPr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C3300"/>
                </a:solidFill>
              </a:rPr>
              <a:t>Discrete</a:t>
            </a:r>
            <a:r>
              <a:rPr lang="en-US" sz="2600" dirty="0"/>
              <a:t>:</a:t>
            </a:r>
            <a:r>
              <a:rPr lang="en-US" sz="1900" dirty="0"/>
              <a:t>	</a:t>
            </a:r>
            <a:r>
              <a:rPr lang="en-US" sz="2200" dirty="0"/>
              <a:t>domain is countable (includes Boolean)</a:t>
            </a:r>
            <a:br>
              <a:rPr lang="en-US" sz="2200" dirty="0"/>
            </a:br>
            <a:r>
              <a:rPr lang="en-US" sz="1900" dirty="0"/>
              <a:t>		</a:t>
            </a:r>
            <a:r>
              <a:rPr lang="en-US" sz="2600" dirty="0"/>
              <a:t>values are </a:t>
            </a:r>
            <a:r>
              <a:rPr lang="en-US" sz="2600" b="1" i="1" dirty="0"/>
              <a:t>mutually exclusive and exhaustive</a:t>
            </a:r>
          </a:p>
          <a:p>
            <a:pPr lvl="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900" dirty="0"/>
              <a:t>	 		</a:t>
            </a:r>
            <a:r>
              <a:rPr lang="en-US" sz="2200" dirty="0"/>
              <a:t>e.g. </a:t>
            </a:r>
            <a:r>
              <a:rPr lang="en-US" sz="2200" i="1" dirty="0">
                <a:latin typeface="Palatino" pitchFamily="18" charset="0"/>
              </a:rPr>
              <a:t>Sky</a:t>
            </a:r>
            <a:r>
              <a:rPr lang="en-US" sz="2200" dirty="0"/>
              <a:t> domain = </a:t>
            </a:r>
            <a:r>
              <a:rPr lang="en-US" sz="2200" dirty="0">
                <a:latin typeface="Palatino" pitchFamily="18" charset="0"/>
              </a:rPr>
              <a:t>&lt;</a:t>
            </a:r>
            <a:r>
              <a:rPr lang="en-US" sz="2200" i="1" dirty="0">
                <a:latin typeface="Palatino" pitchFamily="18" charset="0"/>
              </a:rPr>
              <a:t>clear</a:t>
            </a:r>
            <a:r>
              <a:rPr lang="en-US" sz="2200" dirty="0">
                <a:latin typeface="Palatino" pitchFamily="18" charset="0"/>
              </a:rPr>
              <a:t>, </a:t>
            </a:r>
            <a:r>
              <a:rPr lang="en-US" sz="2200" i="1" dirty="0" err="1">
                <a:latin typeface="Palatino" pitchFamily="18" charset="0"/>
              </a:rPr>
              <a:t>partly_cloudy</a:t>
            </a:r>
            <a:r>
              <a:rPr lang="en-US" sz="2200" dirty="0">
                <a:latin typeface="Palatino" pitchFamily="18" charset="0"/>
              </a:rPr>
              <a:t>, </a:t>
            </a:r>
            <a:r>
              <a:rPr lang="en-US" sz="2200" i="1" dirty="0">
                <a:latin typeface="Palatino" pitchFamily="18" charset="0"/>
              </a:rPr>
              <a:t>overcast</a:t>
            </a:r>
            <a:r>
              <a:rPr lang="en-US" sz="2200" dirty="0">
                <a:latin typeface="Palatino" pitchFamily="18" charset="0"/>
              </a:rPr>
              <a:t>&gt;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Sky = clear</a:t>
            </a:r>
            <a:r>
              <a:rPr lang="en-US" sz="2200" dirty="0"/>
              <a:t> abbreviated as  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clear</a:t>
            </a:r>
            <a:br>
              <a:rPr lang="en-US" sz="2200" i="1" dirty="0">
                <a:solidFill>
                  <a:schemeClr val="tx2"/>
                </a:solidFill>
                <a:latin typeface="Palatino" pitchFamily="18" charset="0"/>
              </a:rPr>
            </a:br>
            <a:r>
              <a:rPr lang="en-US" sz="2200" dirty="0"/>
              <a:t>		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Sky ≠ clear</a:t>
            </a:r>
            <a:r>
              <a:rPr lang="en-US" sz="2200" dirty="0"/>
              <a:t> also abbreviated as  ¬</a:t>
            </a:r>
            <a:r>
              <a:rPr lang="en-US" sz="2200" i="1" dirty="0">
                <a:solidFill>
                  <a:schemeClr val="tx2"/>
                </a:solidFill>
                <a:latin typeface="Palatino" pitchFamily="18" charset="0"/>
              </a:rPr>
              <a:t>clear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Continuous:</a:t>
            </a:r>
            <a:r>
              <a:rPr lang="en-US" sz="1900" dirty="0"/>
              <a:t>	d</a:t>
            </a:r>
            <a:r>
              <a:rPr lang="en-US" sz="2200" dirty="0"/>
              <a:t>omain is </a:t>
            </a:r>
            <a:r>
              <a:rPr lang="en-US" sz="2200"/>
              <a:t>real numbers</a:t>
            </a:r>
            <a:endParaRPr lang="en-US" sz="1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579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Probability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C3300"/>
                </a:solidFill>
              </a:rPr>
              <a:t>Conditional probabilities</a:t>
            </a:r>
          </a:p>
          <a:p>
            <a:pPr lvl="1" eaLnBrk="1" hangingPunct="1"/>
            <a:r>
              <a:rPr lang="en-US" sz="2400" dirty="0"/>
              <a:t>formalizes the process of accumulating evidence</a:t>
            </a:r>
            <a:br>
              <a:rPr lang="en-US" sz="2400" dirty="0"/>
            </a:br>
            <a:r>
              <a:rPr lang="en-US" sz="2400" dirty="0"/>
              <a:t>and updating probabilities based on new evidence</a:t>
            </a:r>
          </a:p>
          <a:p>
            <a:pPr lvl="1" eaLnBrk="1" hangingPunct="1"/>
            <a:r>
              <a:rPr lang="en-US" sz="2400" dirty="0"/>
              <a:t>specifies the belief in a proposition (event, conclusion, diagnosis, etc.) that is </a:t>
            </a:r>
            <a:r>
              <a:rPr lang="en-US" sz="2400" i="1" dirty="0"/>
              <a:t>conditioned on </a:t>
            </a:r>
            <a:r>
              <a:rPr lang="en-US" sz="2400" dirty="0"/>
              <a:t>a proposition (evidence, feature, symptom, etc.) being true</a:t>
            </a:r>
          </a:p>
          <a:p>
            <a:pPr eaLnBrk="1" hangingPunct="1"/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a </a:t>
            </a:r>
            <a:r>
              <a:rPr lang="en-US" dirty="0">
                <a:latin typeface="Palatino" pitchFamily="18" charset="0"/>
              </a:rPr>
              <a:t>|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)</a:t>
            </a:r>
            <a:r>
              <a:rPr lang="en-US" dirty="0"/>
              <a:t>: </a:t>
            </a:r>
            <a:r>
              <a:rPr lang="en-US" dirty="0">
                <a:solidFill>
                  <a:srgbClr val="CC3300"/>
                </a:solidFill>
              </a:rPr>
              <a:t>conditional probability</a:t>
            </a:r>
            <a:r>
              <a:rPr lang="en-US" dirty="0"/>
              <a:t> of </a:t>
            </a:r>
            <a:r>
              <a:rPr lang="en-US" i="1" dirty="0">
                <a:latin typeface="Palatino" pitchFamily="18" charset="0"/>
              </a:rPr>
              <a:t>A=a</a:t>
            </a:r>
            <a:br>
              <a:rPr lang="en-US" dirty="0"/>
            </a:br>
            <a:r>
              <a:rPr lang="en-US" i="1" dirty="0"/>
              <a:t>given</a:t>
            </a:r>
            <a:r>
              <a:rPr lang="en-US" dirty="0"/>
              <a:t> </a:t>
            </a:r>
            <a:r>
              <a:rPr lang="en-US" i="1" dirty="0">
                <a:latin typeface="Palatino" pitchFamily="18" charset="0"/>
              </a:rPr>
              <a:t>E=e</a:t>
            </a:r>
            <a:r>
              <a:rPr lang="en-US" dirty="0"/>
              <a:t> evidence is </a:t>
            </a:r>
            <a:r>
              <a:rPr lang="en-US" i="1" dirty="0"/>
              <a:t>all that is known true</a:t>
            </a:r>
          </a:p>
          <a:p>
            <a:pPr lvl="1" eaLnBrk="1" hangingPunct="1"/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a 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|</a:t>
            </a:r>
            <a:r>
              <a:rPr lang="en-US" b="1" dirty="0">
                <a:solidFill>
                  <a:srgbClr val="CC3300"/>
                </a:solidFill>
                <a:latin typeface="Palatino" pitchFamily="18" charset="0"/>
              </a:rPr>
              <a:t> 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e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Palatino" pitchFamily="18" charset="0"/>
              </a:rPr>
              <a:t>   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Palatino" pitchFamily="18" charset="0"/>
              </a:rPr>
              <a:t>   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a</a:t>
            </a:r>
            <a:r>
              <a:rPr lang="en-US" b="1" dirty="0">
                <a:solidFill>
                  <a:srgbClr val="CC3300"/>
                </a:solidFill>
                <a:latin typeface="Palatino" pitchFamily="18" charset="0"/>
              </a:rPr>
              <a:t> ∧ 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e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Palatino" pitchFamily="18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/</a:t>
            </a:r>
            <a:r>
              <a:rPr lang="en-US" b="1" dirty="0">
                <a:solidFill>
                  <a:srgbClr val="CC3300"/>
                </a:solidFill>
                <a:latin typeface="Palatino" pitchFamily="18" charset="0"/>
              </a:rPr>
              <a:t> 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Palatino" pitchFamily="18" charset="0"/>
              </a:rPr>
              <a:t>e</a:t>
            </a:r>
            <a:r>
              <a:rPr lang="en-US" dirty="0">
                <a:solidFill>
                  <a:srgbClr val="CC3300"/>
                </a:solidFill>
                <a:latin typeface="Palatino" pitchFamily="18" charset="0"/>
              </a:rPr>
              <a:t>)</a:t>
            </a:r>
            <a:r>
              <a:rPr lang="en-US" b="1" dirty="0">
                <a:latin typeface="Palatino" pitchFamily="18" charset="0"/>
              </a:rPr>
              <a:t>   =   </a:t>
            </a: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a</a:t>
            </a:r>
            <a:r>
              <a:rPr lang="en-US" dirty="0">
                <a:latin typeface="Palatino" pitchFamily="18" charset="0"/>
              </a:rPr>
              <a:t>,</a:t>
            </a:r>
            <a:r>
              <a:rPr lang="en-US" dirty="0">
                <a:latin typeface="Symbol" pitchFamily="82" charset="2"/>
              </a:rPr>
              <a:t>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) </a:t>
            </a:r>
            <a:r>
              <a:rPr lang="en-US" b="1" dirty="0">
                <a:latin typeface="Palatino" pitchFamily="18" charset="0"/>
              </a:rPr>
              <a:t>/ </a:t>
            </a: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)</a:t>
            </a:r>
          </a:p>
          <a:p>
            <a:pPr lvl="1" eaLnBrk="1" hangingPunct="1"/>
            <a:r>
              <a:rPr lang="en-US" sz="2400" dirty="0"/>
              <a:t>conditional probability can viewed as the joint probability </a:t>
            </a:r>
            <a:r>
              <a:rPr lang="en-US" sz="2400" i="1" dirty="0">
                <a:latin typeface="Palatino" pitchFamily="18" charset="0"/>
              </a:rPr>
              <a:t>P</a:t>
            </a:r>
            <a:r>
              <a:rPr lang="en-US" sz="2400" dirty="0">
                <a:latin typeface="Palatino" pitchFamily="18" charset="0"/>
              </a:rPr>
              <a:t>(</a:t>
            </a:r>
            <a:r>
              <a:rPr lang="en-US" sz="2400" i="1" dirty="0">
                <a:latin typeface="Palatino" pitchFamily="18" charset="0"/>
              </a:rPr>
              <a:t>a</a:t>
            </a:r>
            <a:r>
              <a:rPr lang="en-US" sz="2400" dirty="0">
                <a:latin typeface="Palatino" pitchFamily="18" charset="0"/>
              </a:rPr>
              <a:t>,</a:t>
            </a:r>
            <a:r>
              <a:rPr lang="en-US" sz="2400" dirty="0">
                <a:latin typeface="Symbol" pitchFamily="82" charset="2"/>
              </a:rPr>
              <a:t> </a:t>
            </a:r>
            <a:r>
              <a:rPr lang="en-US" sz="2400" i="1" dirty="0">
                <a:latin typeface="Palatino" pitchFamily="18" charset="0"/>
              </a:rPr>
              <a:t>e</a:t>
            </a:r>
            <a:r>
              <a:rPr lang="en-US" sz="2400" dirty="0">
                <a:latin typeface="Palatino" pitchFamily="18" charset="0"/>
              </a:rPr>
              <a:t>) </a:t>
            </a:r>
            <a:r>
              <a:rPr lang="en-US" sz="2400" dirty="0"/>
              <a:t>normalized by the prior probability, </a:t>
            </a:r>
            <a:r>
              <a:rPr lang="en-US" sz="2400" i="1" dirty="0">
                <a:latin typeface="Palatino" pitchFamily="18" charset="0"/>
              </a:rPr>
              <a:t>P</a:t>
            </a:r>
            <a:r>
              <a:rPr lang="en-US" sz="2400" dirty="0">
                <a:latin typeface="Palatino" pitchFamily="18" charset="0"/>
              </a:rPr>
              <a:t>(</a:t>
            </a:r>
            <a:r>
              <a:rPr lang="en-US" sz="2400" i="1" dirty="0">
                <a:latin typeface="Palatino" pitchFamily="18" charset="0"/>
              </a:rPr>
              <a:t>e</a:t>
            </a:r>
            <a:r>
              <a:rPr lang="en-US" sz="2400" dirty="0">
                <a:latin typeface="Palatino" pitchFamily="18" charset="0"/>
              </a:rPr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Probability</a:t>
            </a:r>
          </a:p>
        </p:txBody>
      </p:sp>
      <p:sp>
        <p:nvSpPr>
          <p:cNvPr id="1579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76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Conditional probabilities behave exactly like standard probabilities; for example: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>
                <a:latin typeface="Palatino" pitchFamily="18" charset="0"/>
              </a:rPr>
              <a:t>	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0  ≤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  P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a | e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)  ≤  1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conditional probabilities are between 0 and 1 inclusive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900" i="1" dirty="0">
                <a:latin typeface="Palatino" pitchFamily="18" charset="0"/>
              </a:rPr>
              <a:t>	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a</a:t>
            </a:r>
            <a:r>
              <a:rPr lang="en-US" sz="2600" i="1" baseline="-25000" dirty="0">
                <a:solidFill>
                  <a:srgbClr val="CC3300"/>
                </a:solidFill>
                <a:latin typeface="Palatino" pitchFamily="18" charset="0"/>
              </a:rPr>
              <a:t>1 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| e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) +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 P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a</a:t>
            </a:r>
            <a:r>
              <a:rPr lang="en-US" sz="2600" i="1" baseline="-25000" dirty="0">
                <a:solidFill>
                  <a:srgbClr val="CC3300"/>
                </a:solidFill>
                <a:latin typeface="Palatino" pitchFamily="18" charset="0"/>
              </a:rPr>
              <a:t>2 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| e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) + ... +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 P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sz="2600" i="1" dirty="0" err="1">
                <a:solidFill>
                  <a:srgbClr val="CC3300"/>
                </a:solidFill>
                <a:latin typeface="Palatino" pitchFamily="18" charset="0"/>
              </a:rPr>
              <a:t>a</a:t>
            </a:r>
            <a:r>
              <a:rPr lang="en-US" sz="2600" i="1" baseline="-25000" dirty="0" err="1">
                <a:solidFill>
                  <a:srgbClr val="CC3300"/>
                </a:solidFill>
                <a:latin typeface="Palatino" pitchFamily="18" charset="0"/>
              </a:rPr>
              <a:t>k</a:t>
            </a:r>
            <a:r>
              <a:rPr lang="en-US" sz="2600" i="1" baseline="-25000" dirty="0">
                <a:solidFill>
                  <a:srgbClr val="CC3300"/>
                </a:solidFill>
                <a:latin typeface="Palatino" pitchFamily="18" charset="0"/>
              </a:rPr>
              <a:t> 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| e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)  = 1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conditional probabilities sum to 1 where </a:t>
            </a:r>
            <a:r>
              <a:rPr lang="en-US" sz="2800" i="1" dirty="0">
                <a:latin typeface="Palatino" pitchFamily="18" charset="0"/>
              </a:rPr>
              <a:t>a</a:t>
            </a:r>
            <a:r>
              <a:rPr lang="en-US" sz="2800" i="1" baseline="-25000" dirty="0">
                <a:latin typeface="Palatino" pitchFamily="18" charset="0"/>
              </a:rPr>
              <a:t>1</a:t>
            </a:r>
            <a:r>
              <a:rPr lang="en-US" sz="2800" dirty="0"/>
              <a:t>, …, </a:t>
            </a:r>
            <a:r>
              <a:rPr lang="en-US" sz="2800" i="1" dirty="0" err="1">
                <a:latin typeface="Palatino" pitchFamily="18" charset="0"/>
              </a:rPr>
              <a:t>a</a:t>
            </a:r>
            <a:r>
              <a:rPr lang="en-US" sz="2800" i="1" baseline="-25000" dirty="0" err="1">
                <a:latin typeface="Palatino" pitchFamily="18" charset="0"/>
              </a:rPr>
              <a:t>k</a:t>
            </a:r>
            <a:r>
              <a:rPr lang="en-US" sz="2800" dirty="0"/>
              <a:t> are all values in the domain of random variable </a:t>
            </a:r>
            <a:r>
              <a:rPr lang="en-US" sz="2800" i="1" dirty="0">
                <a:latin typeface="Palatino" pitchFamily="18" charset="0"/>
              </a:rPr>
              <a:t>A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	P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(¬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a 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| 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e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) = 1 − 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a 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| </a:t>
            </a:r>
            <a:r>
              <a:rPr lang="en-US" sz="2600" i="1" dirty="0">
                <a:solidFill>
                  <a:srgbClr val="CC3300"/>
                </a:solidFill>
                <a:latin typeface="Palatino" pitchFamily="18" charset="0"/>
              </a:rPr>
              <a:t>e</a:t>
            </a:r>
            <a:r>
              <a:rPr lang="en-US" sz="2600" dirty="0">
                <a:solidFill>
                  <a:srgbClr val="CC3300"/>
                </a:solidFill>
                <a:latin typeface="Palatino" pitchFamily="18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negation for conditional probabilities</a:t>
            </a:r>
            <a:endParaRPr lang="en-US" sz="2800" b="1" dirty="0">
              <a:solidFill>
                <a:srgbClr val="CC3300"/>
              </a:solidFill>
              <a:latin typeface="Palatino" pitchFamily="18" charset="0"/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600" i="1" dirty="0">
              <a:latin typeface="Palatin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Probability</a:t>
            </a:r>
          </a:p>
        </p:txBody>
      </p:sp>
      <p:sp>
        <p:nvSpPr>
          <p:cNvPr id="158105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000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sz="4000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sz="4000" i="1" dirty="0">
                <a:solidFill>
                  <a:srgbClr val="CC3300"/>
                </a:solidFill>
                <a:latin typeface="Palatino" pitchFamily="18" charset="0"/>
              </a:rPr>
              <a:t>conjunction of events </a:t>
            </a:r>
            <a:r>
              <a:rPr lang="en-US" sz="4000" dirty="0">
                <a:solidFill>
                  <a:srgbClr val="CC3300"/>
                </a:solidFill>
                <a:latin typeface="Palatino" pitchFamily="18" charset="0"/>
              </a:rPr>
              <a:t>| </a:t>
            </a:r>
            <a:r>
              <a:rPr lang="en-US" sz="4000" i="1" dirty="0">
                <a:solidFill>
                  <a:srgbClr val="CC3300"/>
                </a:solidFill>
                <a:latin typeface="Palatino" pitchFamily="18" charset="0"/>
              </a:rPr>
              <a:t>e</a:t>
            </a:r>
            <a:r>
              <a:rPr lang="en-US" sz="4000" dirty="0">
                <a:solidFill>
                  <a:srgbClr val="CC3300"/>
                </a:solidFill>
                <a:latin typeface="Palatino" pitchFamily="18" charset="0"/>
              </a:rPr>
              <a:t>)</a:t>
            </a:r>
            <a:r>
              <a:rPr lang="en-US" sz="4000" dirty="0"/>
              <a:t> </a:t>
            </a:r>
          </a:p>
          <a:p>
            <a:pPr lvl="1" eaLnBrk="1" hangingPunct="1">
              <a:buFontTx/>
              <a:buNone/>
            </a:pP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a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b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c</a:t>
            </a:r>
            <a:r>
              <a:rPr lang="en-US" dirty="0">
                <a:latin typeface="Palatino" pitchFamily="18" charset="0"/>
              </a:rPr>
              <a:t> |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)</a:t>
            </a:r>
            <a:r>
              <a:rPr lang="en-US" dirty="0"/>
              <a:t> or as </a:t>
            </a: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a</a:t>
            </a:r>
            <a:r>
              <a:rPr lang="en-US" dirty="0">
                <a:latin typeface="Palatino" pitchFamily="18" charset="0"/>
              </a:rPr>
              <a:t>, </a:t>
            </a:r>
            <a:r>
              <a:rPr lang="en-US" i="1" dirty="0">
                <a:latin typeface="Palatino" pitchFamily="18" charset="0"/>
              </a:rPr>
              <a:t>b</a:t>
            </a:r>
            <a:r>
              <a:rPr lang="en-US" dirty="0">
                <a:latin typeface="Palatino" pitchFamily="18" charset="0"/>
              </a:rPr>
              <a:t>, </a:t>
            </a:r>
            <a:r>
              <a:rPr lang="en-US" i="1" dirty="0">
                <a:latin typeface="Palatino" pitchFamily="18" charset="0"/>
              </a:rPr>
              <a:t>c</a:t>
            </a:r>
            <a:r>
              <a:rPr lang="en-US" dirty="0">
                <a:latin typeface="Palatino" pitchFamily="18" charset="0"/>
              </a:rPr>
              <a:t> |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)</a:t>
            </a:r>
            <a:br>
              <a:rPr lang="en-US" dirty="0"/>
            </a:br>
            <a:r>
              <a:rPr lang="en-US" dirty="0"/>
              <a:t>is the agent’s belief in the sentence </a:t>
            </a:r>
            <a:r>
              <a:rPr lang="en-US" i="1" dirty="0">
                <a:latin typeface="Palatino" pitchFamily="18" charset="0"/>
              </a:rPr>
              <a:t>a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b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c</a:t>
            </a:r>
            <a:r>
              <a:rPr lang="en-US" dirty="0"/>
              <a:t> conditioned on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/>
              <a:t> being true</a:t>
            </a:r>
          </a:p>
          <a:p>
            <a:pPr marL="0" indent="0" eaLnBrk="1" hangingPunct="1">
              <a:buNone/>
            </a:pPr>
            <a:r>
              <a:rPr lang="en-US" sz="4000" i="1" dirty="0">
                <a:solidFill>
                  <a:srgbClr val="CC3300"/>
                </a:solidFill>
                <a:latin typeface="Palatino" pitchFamily="18" charset="0"/>
              </a:rPr>
              <a:t>P</a:t>
            </a:r>
            <a:r>
              <a:rPr lang="en-US" sz="4000" dirty="0">
                <a:solidFill>
                  <a:srgbClr val="CC3300"/>
                </a:solidFill>
                <a:latin typeface="Palatino" pitchFamily="18" charset="0"/>
              </a:rPr>
              <a:t>(</a:t>
            </a:r>
            <a:r>
              <a:rPr lang="en-US" sz="4000" i="1" dirty="0">
                <a:solidFill>
                  <a:srgbClr val="CC3300"/>
                </a:solidFill>
                <a:latin typeface="Palatino" pitchFamily="18" charset="0"/>
              </a:rPr>
              <a:t>a </a:t>
            </a:r>
            <a:r>
              <a:rPr lang="en-US" sz="4000" dirty="0">
                <a:solidFill>
                  <a:srgbClr val="CC3300"/>
                </a:solidFill>
                <a:latin typeface="Palatino" pitchFamily="18" charset="0"/>
              </a:rPr>
              <a:t>| </a:t>
            </a:r>
            <a:r>
              <a:rPr lang="en-US" sz="4000" i="1" dirty="0">
                <a:solidFill>
                  <a:srgbClr val="CC3300"/>
                </a:solidFill>
                <a:latin typeface="Palatino" pitchFamily="18" charset="0"/>
              </a:rPr>
              <a:t>conjunction of evidence</a:t>
            </a:r>
            <a:r>
              <a:rPr lang="en-US" sz="4000" dirty="0">
                <a:solidFill>
                  <a:srgbClr val="CC3300"/>
                </a:solidFill>
                <a:latin typeface="Palatino" pitchFamily="18" charset="0"/>
              </a:rPr>
              <a:t>)</a:t>
            </a:r>
            <a:r>
              <a:rPr lang="en-US" sz="4000" dirty="0"/>
              <a:t> </a:t>
            </a:r>
          </a:p>
          <a:p>
            <a:pPr lvl="1" eaLnBrk="1" hangingPunct="1">
              <a:buFontTx/>
              <a:buNone/>
            </a:pP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a</a:t>
            </a:r>
            <a:r>
              <a:rPr lang="en-US" dirty="0">
                <a:latin typeface="Palatino" pitchFamily="18" charset="0"/>
              </a:rPr>
              <a:t> |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f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g)</a:t>
            </a:r>
            <a:r>
              <a:rPr lang="en-US" dirty="0">
                <a:latin typeface="Palatino" pitchFamily="18" charset="0"/>
              </a:rPr>
              <a:t> </a:t>
            </a:r>
            <a:r>
              <a:rPr lang="en-US" dirty="0"/>
              <a:t>or as </a:t>
            </a: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a </a:t>
            </a:r>
            <a:r>
              <a:rPr lang="en-US" dirty="0">
                <a:latin typeface="Palatino" pitchFamily="18" charset="0"/>
              </a:rPr>
              <a:t>|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, </a:t>
            </a:r>
            <a:r>
              <a:rPr lang="en-US" i="1" dirty="0">
                <a:latin typeface="Palatino" pitchFamily="18" charset="0"/>
              </a:rPr>
              <a:t>f</a:t>
            </a:r>
            <a:r>
              <a:rPr lang="en-US" dirty="0">
                <a:latin typeface="Palatino" pitchFamily="18" charset="0"/>
              </a:rPr>
              <a:t>, </a:t>
            </a:r>
            <a:r>
              <a:rPr lang="en-US" i="1" dirty="0">
                <a:latin typeface="Palatino" pitchFamily="18" charset="0"/>
              </a:rPr>
              <a:t>g</a:t>
            </a:r>
            <a:r>
              <a:rPr lang="en-US" dirty="0">
                <a:latin typeface="Palatino" pitchFamily="18" charset="0"/>
              </a:rPr>
              <a:t>)</a:t>
            </a:r>
            <a:br>
              <a:rPr lang="en-US" dirty="0"/>
            </a:br>
            <a:r>
              <a:rPr lang="en-US" dirty="0"/>
              <a:t>is the agent’s belief in the sentence </a:t>
            </a:r>
            <a:r>
              <a:rPr lang="en-US" i="1" dirty="0">
                <a:latin typeface="Palatino" pitchFamily="18" charset="0"/>
              </a:rPr>
              <a:t>a</a:t>
            </a:r>
            <a:r>
              <a:rPr lang="en-US" dirty="0"/>
              <a:t> conditioned on </a:t>
            </a:r>
            <a:r>
              <a:rPr lang="en-US" i="1" dirty="0">
                <a:latin typeface="Palatino" pitchFamily="18" charset="0"/>
              </a:rPr>
              <a:t>e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f</a:t>
            </a:r>
            <a:r>
              <a:rPr lang="en-US" dirty="0">
                <a:latin typeface="Palatino" pitchFamily="18" charset="0"/>
              </a:rPr>
              <a:t> ∧ </a:t>
            </a:r>
            <a:r>
              <a:rPr lang="en-US" i="1" dirty="0">
                <a:latin typeface="Palatino" pitchFamily="18" charset="0"/>
              </a:rPr>
              <a:t>g</a:t>
            </a:r>
            <a:r>
              <a:rPr lang="en-US" dirty="0"/>
              <a:t> being true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685800" y="0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buClr>
                <a:srgbClr val="000099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dirty="0">
                <a:latin typeface="+mj-lt"/>
              </a:rPr>
              <a:t>Conditional Probability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685800" y="1143000"/>
            <a:ext cx="77708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>
              <a:spcBef>
                <a:spcPts val="600"/>
              </a:spcBef>
              <a:buClr>
                <a:srgbClr val="33CC33"/>
              </a:buClr>
              <a:buSzPct val="15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conditional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probability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=a |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=b) is the fraction of time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=a,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within the region where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=b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33400" y="2876550"/>
            <a:ext cx="7696200" cy="352425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762000" y="3352800"/>
            <a:ext cx="538163" cy="1219200"/>
          </a:xfrm>
          <a:prstGeom prst="rect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914400" y="3505200"/>
            <a:ext cx="609600" cy="1143000"/>
          </a:xfrm>
          <a:prstGeom prst="rect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914400" y="3505200"/>
            <a:ext cx="381000" cy="1066800"/>
          </a:xfrm>
          <a:prstGeom prst="rect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1708150" y="3429000"/>
            <a:ext cx="66611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=b), e.g.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word = “Francisco”) = 0.0008</a:t>
            </a: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779463" y="2286000"/>
            <a:ext cx="8220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=a), e.g.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(1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word on a random page = “San”) = 0.001</a:t>
            </a: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914400" y="2667000"/>
            <a:ext cx="1588" cy="609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 flipH="1">
            <a:off x="1598613" y="3886200"/>
            <a:ext cx="688975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1066800" y="4419600"/>
            <a:ext cx="457200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858838" y="4800600"/>
            <a:ext cx="740838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Arial" charset="0"/>
              <a:buNone/>
            </a:pPr>
            <a:r>
              <a:rPr lang="en-US" i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Times New Roman" charset="0"/>
              </a:rPr>
              <a:t>(</a:t>
            </a:r>
            <a:r>
              <a:rPr lang="en-US" i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A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Times New Roman" charset="0"/>
              </a:rPr>
              <a:t>=a | </a:t>
            </a:r>
            <a:r>
              <a:rPr lang="en-US" i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B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Times New Roman" charset="0"/>
              </a:rPr>
              <a:t>=b)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, e.g.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(1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=“San” | 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=“Francisco”) = </a:t>
            </a:r>
            <a:r>
              <a:rPr lang="en-US" b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?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2803525" y="5119688"/>
            <a:ext cx="301588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Times New Roman" charset="0"/>
              </a:rPr>
              <a:t>(possibly: San, Don, Pablo …)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60801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Conditional Probability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0813" cy="5561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i="1" dirty="0"/>
              <a:t>P</a:t>
            </a:r>
            <a:r>
              <a:rPr lang="en-US" sz="2400" dirty="0"/>
              <a:t>(san | </a:t>
            </a:r>
            <a:r>
              <a:rPr lang="en-US" sz="2400" dirty="0" err="1"/>
              <a:t>francisco</a:t>
            </a:r>
            <a:r>
              <a:rPr lang="en-US" sz="2400" dirty="0"/>
              <a:t>) 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	= #(1</a:t>
            </a:r>
            <a:r>
              <a:rPr lang="en-US" sz="2400" baseline="30000" dirty="0"/>
              <a:t>st</a:t>
            </a:r>
            <a:r>
              <a:rPr lang="en-US" sz="2400" dirty="0"/>
              <a:t>=s and 2</a:t>
            </a:r>
            <a:r>
              <a:rPr lang="en-US" sz="2400" baseline="30000" dirty="0"/>
              <a:t>nd</a:t>
            </a:r>
            <a:r>
              <a:rPr lang="en-US" sz="2400" dirty="0"/>
              <a:t>=f) / #(2</a:t>
            </a:r>
            <a:r>
              <a:rPr lang="en-US" sz="2400" baseline="30000" dirty="0"/>
              <a:t>nd</a:t>
            </a:r>
            <a:r>
              <a:rPr lang="en-US" sz="2400" dirty="0"/>
              <a:t>=f)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	= </a:t>
            </a:r>
            <a:r>
              <a:rPr lang="en-US" sz="2400" i="1" dirty="0"/>
              <a:t>P</a:t>
            </a:r>
            <a:r>
              <a:rPr lang="en-US" sz="2400" dirty="0"/>
              <a:t>(san </a:t>
            </a:r>
            <a:r>
              <a:rPr lang="en-US" sz="2000" dirty="0"/>
              <a:t>∧</a:t>
            </a:r>
            <a:r>
              <a:rPr lang="en-US" sz="2400" dirty="0"/>
              <a:t> </a:t>
            </a:r>
            <a:r>
              <a:rPr lang="en-US" sz="2400" dirty="0" err="1"/>
              <a:t>francisco</a:t>
            </a:r>
            <a:r>
              <a:rPr lang="en-US" sz="2400" dirty="0"/>
              <a:t>) /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dirty="0" err="1"/>
              <a:t>francisco</a:t>
            </a:r>
            <a:r>
              <a:rPr lang="en-US" sz="2400" dirty="0"/>
              <a:t>)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	</a:t>
            </a:r>
            <a:r>
              <a:rPr lang="en-US" sz="2400" dirty="0"/>
              <a:t>= 0.0007 / 0.0008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	= 0.875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453188" y="990600"/>
            <a:ext cx="2038035" cy="120251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(s)=0.001</a:t>
            </a:r>
          </a:p>
          <a:p>
            <a:pPr eaLnBrk="1" hangingPunct="1">
              <a:buFont typeface="Arial" charset="0"/>
              <a:buNone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(f)=0.0008</a:t>
            </a:r>
          </a:p>
          <a:p>
            <a:pPr eaLnBrk="1" hangingPunct="1">
              <a:buFont typeface="Arial" charset="0"/>
              <a:buNone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Times New Roman" charset="0"/>
              </a:rPr>
              <a:t>s,f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)=0.0007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533400" y="3028950"/>
            <a:ext cx="7696200" cy="352425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62000" y="3505200"/>
            <a:ext cx="538163" cy="1219200"/>
          </a:xfrm>
          <a:prstGeom prst="rect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914400" y="3657600"/>
            <a:ext cx="609600" cy="1143000"/>
          </a:xfrm>
          <a:prstGeom prst="rect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14400" y="3657600"/>
            <a:ext cx="381000" cy="1066800"/>
          </a:xfrm>
          <a:prstGeom prst="rect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1708150" y="3581400"/>
            <a:ext cx="66611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=b), e.g.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word = “Francisco”) = 0.0008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H="1">
            <a:off x="1598613" y="4038600"/>
            <a:ext cx="688975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>
            <a:off x="1066800" y="4572000"/>
            <a:ext cx="457200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11"/>
          <p:cNvSpPr txBox="1">
            <a:spLocks noChangeArrowheads="1"/>
          </p:cNvSpPr>
          <p:nvPr/>
        </p:nvSpPr>
        <p:spPr bwMode="auto">
          <a:xfrm>
            <a:off x="858838" y="4953000"/>
            <a:ext cx="797235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Arial" charset="0"/>
              <a:buNone/>
            </a:pPr>
            <a:r>
              <a:rPr lang="en-US" i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Times New Roman" charset="0"/>
              </a:rPr>
              <a:t>(</a:t>
            </a:r>
            <a:r>
              <a:rPr lang="en-US" i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A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Times New Roman" charset="0"/>
              </a:rPr>
              <a:t>=a | </a:t>
            </a:r>
            <a:r>
              <a:rPr lang="en-US" i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B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Times New Roman" charset="0"/>
              </a:rPr>
              <a:t>=b)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, e.g.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(1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=“San” | 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=“Francisco”) = </a:t>
            </a:r>
            <a:r>
              <a:rPr lang="en-US" b="1" dirty="0">
                <a:solidFill>
                  <a:srgbClr val="FF3300"/>
                </a:solidFill>
                <a:latin typeface="Arial" charset="0"/>
                <a:cs typeface="Times New Roman" charset="0"/>
              </a:rPr>
              <a:t>0.875</a:t>
            </a: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2803525" y="5272088"/>
            <a:ext cx="2944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Times New Roman" charset="0"/>
              </a:rPr>
              <a:t>(possibly: San, Don, Pablo …)</a:t>
            </a:r>
            <a:r>
              <a:rPr lang="x-none" sz="1800">
                <a:solidFill>
                  <a:srgbClr val="000000"/>
                </a:solidFill>
                <a:cs typeface="Times New Roman" charset="0"/>
              </a:rPr>
              <a:t>‏</a:t>
            </a:r>
            <a:endParaRPr lang="en-US" sz="180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057400" y="5791200"/>
            <a:ext cx="58848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en-US" dirty="0">
                <a:solidFill>
                  <a:srgbClr val="FF3300"/>
                </a:solidFill>
                <a:cs typeface="Times New Roman" charset="0"/>
              </a:rPr>
              <a:t>Although “San” is rare and “Francisco” is rare, </a:t>
            </a:r>
          </a:p>
          <a:p>
            <a:pPr eaLnBrk="1" hangingPunct="1">
              <a:buClr>
                <a:srgbClr val="FF3300"/>
              </a:buClr>
            </a:pPr>
            <a:r>
              <a:rPr lang="en-US" dirty="0">
                <a:solidFill>
                  <a:srgbClr val="FF3300"/>
                </a:solidFill>
                <a:cs typeface="Times New Roman" charset="0"/>
              </a:rPr>
              <a:t>given “Francisco” then “San” is quite likely!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60801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Conditional Probability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0813" cy="411480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In general, the conditional probability is </a:t>
            </a:r>
          </a:p>
          <a:p>
            <a:pPr algn="ctr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algn="ctr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We can have everything </a:t>
            </a:r>
            <a:r>
              <a:rPr lang="en-US" i="1" dirty="0"/>
              <a:t>conditioned</a:t>
            </a:r>
            <a:r>
              <a:rPr lang="en-US" dirty="0"/>
              <a:t> on some other event(s), </a:t>
            </a:r>
            <a:r>
              <a:rPr lang="en-US" i="1" dirty="0"/>
              <a:t>C</a:t>
            </a:r>
            <a:r>
              <a:rPr lang="en-US" dirty="0"/>
              <a:t>, to get a </a:t>
            </a:r>
            <a:r>
              <a:rPr lang="en-US" dirty="0" err="1"/>
              <a:t>conditionalized</a:t>
            </a:r>
            <a:r>
              <a:rPr lang="en-US" dirty="0"/>
              <a:t> version of conditional probability: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algn="ctr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1600200" y="5715000"/>
            <a:ext cx="4419600" cy="838200"/>
          </a:xfrm>
          <a:prstGeom prst="wedgeRoundRectCallout">
            <a:avLst>
              <a:gd name="adj1" fmla="val -8407"/>
              <a:gd name="adj2" fmla="val -110606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‘|’ has low precedence.  </a:t>
            </a:r>
          </a:p>
          <a:p>
            <a:pPr algn="ct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This should read:  P(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| 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))  </a:t>
            </a:r>
          </a:p>
        </p:txBody>
      </p:sp>
      <p:graphicFrame>
        <p:nvGraphicFramePr>
          <p:cNvPr id="59397" name="Object 7"/>
          <p:cNvGraphicFramePr>
            <a:graphicFrameLocks noChangeAspect="1"/>
          </p:cNvGraphicFramePr>
          <p:nvPr/>
        </p:nvGraphicFramePr>
        <p:xfrm>
          <a:off x="1752600" y="1447800"/>
          <a:ext cx="6042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600" imgH="558800" progId="Equation.3">
                  <p:embed/>
                </p:oleObj>
              </mc:Choice>
              <mc:Fallback>
                <p:oleObj name="Equation" r:id="rId3" imgW="27686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60420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8"/>
          <p:cNvGraphicFramePr>
            <a:graphicFrameLocks noChangeAspect="1"/>
          </p:cNvGraphicFramePr>
          <p:nvPr/>
        </p:nvGraphicFramePr>
        <p:xfrm>
          <a:off x="3454400" y="4267200"/>
          <a:ext cx="4089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400" imgH="419100" progId="Equation.3">
                  <p:embed/>
                </p:oleObj>
              </mc:Choice>
              <mc:Fallback>
                <p:oleObj name="Equation" r:id="rId5" imgW="1549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267200"/>
                        <a:ext cx="40894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60801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The Chain Rule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2562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From the definition of conditional probability we have</a:t>
            </a:r>
          </a:p>
          <a:p>
            <a:pPr algn="ctr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) *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) = P(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) * P(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It also works the other way around:</a:t>
            </a:r>
          </a:p>
          <a:p>
            <a:pPr algn="ctr"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) *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 | </a:t>
            </a:r>
            <a:r>
              <a:rPr lang="en-US" sz="2800" i="1" dirty="0"/>
              <a:t>A</a:t>
            </a:r>
            <a:r>
              <a:rPr lang="en-US" sz="2800" dirty="0"/>
              <a:t>) = P(</a:t>
            </a:r>
            <a:r>
              <a:rPr lang="en-US" sz="2800" i="1" dirty="0"/>
              <a:t>B</a:t>
            </a:r>
            <a:r>
              <a:rPr lang="en-US" sz="2800" dirty="0"/>
              <a:t> | </a:t>
            </a:r>
            <a:r>
              <a:rPr lang="en-US" sz="2800" i="1" dirty="0"/>
              <a:t>A</a:t>
            </a:r>
            <a:r>
              <a:rPr lang="en-US" sz="2800" dirty="0"/>
              <a:t>) P(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It works with more than 2 events too: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) = 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) *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 |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) *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baseline="-25000" dirty="0"/>
              <a:t>3</a:t>
            </a:r>
            <a:r>
              <a:rPr lang="en-US" sz="2800" dirty="0"/>
              <a:t>|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) * … 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				*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 |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-1</a:t>
            </a:r>
            <a:r>
              <a:rPr lang="en-US" sz="2800" dirty="0"/>
              <a:t>)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543800" y="3657600"/>
            <a:ext cx="1479550" cy="1068388"/>
          </a:xfrm>
          <a:prstGeom prst="wedgeRoundRectCallout">
            <a:avLst>
              <a:gd name="adj1" fmla="val -55227"/>
              <a:gd name="adj2" fmla="val -144149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Called “</a:t>
            </a:r>
            <a:r>
              <a:rPr lang="en-US" b="1" dirty="0">
                <a:solidFill>
                  <a:srgbClr val="FF0000"/>
                </a:solidFill>
              </a:rPr>
              <a:t>Product Rule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5486400"/>
            <a:ext cx="2895600" cy="762000"/>
          </a:xfrm>
          <a:prstGeom prst="wedgeRoundRectCallout">
            <a:avLst>
              <a:gd name="adj1" fmla="val -68698"/>
              <a:gd name="adj2" fmla="val -46769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Called “</a:t>
            </a:r>
            <a:r>
              <a:rPr lang="en-US" b="1" dirty="0">
                <a:solidFill>
                  <a:srgbClr val="FF0000"/>
                </a:solidFill>
              </a:rPr>
              <a:t>Chain Rule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76041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Probabilistic  Reasoning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How do we use probabilities in AI?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You wake up with a headache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Do you have the flu?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i="1" dirty="0"/>
              <a:t>H</a:t>
            </a:r>
            <a:r>
              <a:rPr lang="en-US" sz="2800" dirty="0"/>
              <a:t> = headache, </a:t>
            </a:r>
            <a:r>
              <a:rPr lang="en-US" sz="2800" i="1" dirty="0"/>
              <a:t>F</a:t>
            </a:r>
            <a:r>
              <a:rPr lang="en-US" sz="2800" dirty="0"/>
              <a:t> = flu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FF3300"/>
                </a:solidFill>
              </a:rPr>
              <a:t>Logical</a:t>
            </a:r>
            <a:r>
              <a:rPr lang="en-US" sz="2800" dirty="0"/>
              <a:t> Inference:  if </a:t>
            </a:r>
            <a:r>
              <a:rPr lang="en-US" sz="2800" i="1" dirty="0"/>
              <a:t>H</a:t>
            </a:r>
            <a:r>
              <a:rPr lang="en-US" sz="2800" dirty="0"/>
              <a:t> then </a:t>
            </a:r>
            <a:r>
              <a:rPr lang="en-US" sz="2800" i="1" dirty="0"/>
              <a:t>F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	(but the world is usually not this simple)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FF3300"/>
                </a:solidFill>
              </a:rPr>
              <a:t>Statistical</a:t>
            </a:r>
            <a:r>
              <a:rPr lang="en-US" sz="2800" dirty="0"/>
              <a:t> Inference:  compute the probability of a query/diagnosis/decision given (i.e., conditioned on) evidence/symptom/observation, i.e.,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F </a:t>
            </a:r>
            <a:r>
              <a:rPr lang="en-US" sz="2800" dirty="0"/>
              <a:t>| </a:t>
            </a:r>
            <a:r>
              <a:rPr lang="en-US" sz="2800" i="1" dirty="0"/>
              <a:t>H</a:t>
            </a:r>
            <a:r>
              <a:rPr lang="en-US" sz="2800" dirty="0"/>
              <a:t>)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6383338" y="6467475"/>
            <a:ext cx="25892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Arial" charset="0"/>
                <a:cs typeface="Times New Roman" charset="0"/>
              </a:rPr>
              <a:t>[Example from Andrew Moore]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914400"/>
            <a:ext cx="2286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/>
              <a:t>Example of Uncertainty</a:t>
            </a:r>
          </a:p>
        </p:txBody>
      </p:sp>
      <p:sp>
        <p:nvSpPr>
          <p:cNvPr id="1519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Assume a camera and vision system is used</a:t>
            </a:r>
            <a:br>
              <a:rPr lang="en-US" dirty="0"/>
            </a:br>
            <a:r>
              <a:rPr lang="en-US" dirty="0"/>
              <a:t>to estimate the curvature of the road ahead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There's uncertainty about which way it curves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/>
              <a:t>limited pixel resolution, noise in image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/>
              <a:t>algorithm for “road detection” is not perfect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uncertainty can be represented with a simple probability model: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i="1" dirty="0">
                <a:latin typeface="Palatino" pitchFamily="18" charset="0"/>
              </a:rPr>
              <a:t>	</a:t>
            </a:r>
            <a:r>
              <a:rPr lang="en-US" sz="2200" i="1" dirty="0">
                <a:latin typeface="Palatino" pitchFamily="18" charset="0"/>
              </a:rPr>
              <a:t>P</a:t>
            </a:r>
            <a:r>
              <a:rPr lang="en-US" sz="2200" dirty="0">
                <a:latin typeface="Palatino" pitchFamily="18" charset="0"/>
              </a:rPr>
              <a:t>(</a:t>
            </a:r>
            <a:r>
              <a:rPr lang="en-US" sz="2200" i="1" dirty="0">
                <a:latin typeface="Palatino" pitchFamily="18" charset="0"/>
              </a:rPr>
              <a:t>road curves to left | E</a:t>
            </a:r>
            <a:r>
              <a:rPr lang="en-US" sz="2200" dirty="0">
                <a:latin typeface="Palatino" pitchFamily="18" charset="0"/>
              </a:rPr>
              <a:t>)    = 0.6</a:t>
            </a:r>
            <a:br>
              <a:rPr lang="en-US" sz="2200" dirty="0">
                <a:latin typeface="Palatino" pitchFamily="18" charset="0"/>
              </a:rPr>
            </a:br>
            <a:r>
              <a:rPr lang="en-US" sz="2200" i="1" dirty="0">
                <a:latin typeface="Palatino" pitchFamily="18" charset="0"/>
              </a:rPr>
              <a:t>P</a:t>
            </a:r>
            <a:r>
              <a:rPr lang="en-US" sz="2200" dirty="0">
                <a:latin typeface="Palatino" pitchFamily="18" charset="0"/>
              </a:rPr>
              <a:t>(</a:t>
            </a:r>
            <a:r>
              <a:rPr lang="en-US" sz="2200" i="1" dirty="0">
                <a:latin typeface="Palatino" pitchFamily="18" charset="0"/>
              </a:rPr>
              <a:t>road goes straight | E</a:t>
            </a:r>
            <a:r>
              <a:rPr lang="en-US" sz="2200" dirty="0">
                <a:latin typeface="Palatino" pitchFamily="18" charset="0"/>
              </a:rPr>
              <a:t>)    = 0.3</a:t>
            </a:r>
            <a:br>
              <a:rPr lang="en-US" sz="2200" dirty="0">
                <a:latin typeface="Palatino" pitchFamily="18" charset="0"/>
              </a:rPr>
            </a:br>
            <a:r>
              <a:rPr lang="en-US" sz="2200" i="1" dirty="0">
                <a:latin typeface="Palatino" pitchFamily="18" charset="0"/>
              </a:rPr>
              <a:t>P</a:t>
            </a:r>
            <a:r>
              <a:rPr lang="en-US" sz="2200" dirty="0">
                <a:latin typeface="Palatino" pitchFamily="18" charset="0"/>
              </a:rPr>
              <a:t>(</a:t>
            </a:r>
            <a:r>
              <a:rPr lang="en-US" sz="2200" i="1" dirty="0">
                <a:latin typeface="Palatino" pitchFamily="18" charset="0"/>
              </a:rPr>
              <a:t>road curves to right | E</a:t>
            </a:r>
            <a:r>
              <a:rPr lang="en-US" sz="2200" dirty="0">
                <a:latin typeface="Palatino" pitchFamily="18" charset="0"/>
              </a:rPr>
              <a:t>) = 0.1</a:t>
            </a:r>
            <a:endParaRPr lang="en-US" sz="22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where the probability of an event is a </a:t>
            </a:r>
            <a:r>
              <a:rPr lang="en-US" sz="2600" dirty="0">
                <a:solidFill>
                  <a:srgbClr val="CC3300"/>
                </a:solidFill>
              </a:rPr>
              <a:t>measure of observer’s belief</a:t>
            </a:r>
            <a:r>
              <a:rPr lang="en-US" sz="2600" dirty="0"/>
              <a:t> in the event given the evidence 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61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0" y="0"/>
            <a:ext cx="9144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buClr>
                <a:srgbClr val="000099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dirty="0">
                <a:latin typeface="+mj-lt"/>
              </a:rPr>
              <a:t>Example</a:t>
            </a: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609600" y="1143000"/>
            <a:ext cx="8153400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39725" indent="-339725">
              <a:spcBef>
                <a:spcPts val="600"/>
              </a:spcBef>
              <a:buClr>
                <a:srgbClr val="33CC33"/>
              </a:buClr>
              <a:buSzPct val="150000"/>
              <a:buFont typeface="Arial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Statistical Inference:  Compute the probability of a diagnosis,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given symptom,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where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= “has a headache” and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= “has flu”</a:t>
            </a:r>
          </a:p>
          <a:p>
            <a:pPr marL="339725" indent="-339725">
              <a:spcBef>
                <a:spcPts val="600"/>
              </a:spcBef>
              <a:buClr>
                <a:srgbClr val="33CC33"/>
              </a:buClr>
              <a:buSzPct val="150000"/>
              <a:buFont typeface="Arial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That is, compute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F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|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39725" indent="-339725">
              <a:spcBef>
                <a:spcPts val="600"/>
              </a:spcBef>
              <a:buClr>
                <a:srgbClr val="33CC33"/>
              </a:buClr>
              <a:buSzPct val="150000"/>
              <a:buFont typeface="Arial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39725" indent="-339725">
              <a:spcBef>
                <a:spcPts val="600"/>
              </a:spcBef>
              <a:buClr>
                <a:srgbClr val="33CC33"/>
              </a:buClr>
              <a:buSzPct val="150000"/>
              <a:buFont typeface="Arial" charset="0"/>
              <a:buNone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know that</a:t>
            </a:r>
          </a:p>
          <a:p>
            <a:pPr marL="339725" indent="-339725">
              <a:spcBef>
                <a:spcPts val="600"/>
              </a:spcBef>
              <a:buClr>
                <a:srgbClr val="33CC33"/>
              </a:buClr>
              <a:buSzPct val="150000"/>
              <a:buFont typeface="Arial" charset="0"/>
              <a:buChar char="•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= 0.1		“one in ten people has a headache”</a:t>
            </a:r>
          </a:p>
          <a:p>
            <a:pPr marL="339725" indent="-339725">
              <a:spcBef>
                <a:spcPts val="600"/>
              </a:spcBef>
              <a:buClr>
                <a:srgbClr val="33CC33"/>
              </a:buClr>
              <a:buSzPct val="150000"/>
              <a:buFont typeface="Arial" charset="0"/>
              <a:buChar char="•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= 0.01		“one in 100 people has flu”</a:t>
            </a:r>
          </a:p>
          <a:p>
            <a:pPr marL="339725" indent="-339725">
              <a:spcBef>
                <a:spcPts val="600"/>
              </a:spcBef>
              <a:buClr>
                <a:srgbClr val="33CC33"/>
              </a:buClr>
              <a:buSzPct val="150000"/>
              <a:buFont typeface="Arial" charset="0"/>
              <a:buChar char="•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H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|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= 0.9	“90% of people who have flu have a 			headache”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6402388" y="6399213"/>
            <a:ext cx="25892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Arial" charset="0"/>
                <a:cs typeface="Times New Roman" charset="0"/>
              </a:rPr>
              <a:t>[Example from Andrew Moore]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3"/>
          <p:cNvGrpSpPr>
            <a:grpSpLocks/>
          </p:cNvGrpSpPr>
          <p:nvPr/>
        </p:nvGrpSpPr>
        <p:grpSpPr bwMode="auto">
          <a:xfrm>
            <a:off x="7162800" y="457200"/>
            <a:ext cx="1981200" cy="2120900"/>
            <a:chOff x="4416" y="288"/>
            <a:chExt cx="1105" cy="1179"/>
          </a:xfrm>
        </p:grpSpPr>
        <p:pic>
          <p:nvPicPr>
            <p:cNvPr id="6554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88"/>
              <a:ext cx="1106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65546" name="Text Box 5"/>
            <p:cNvSpPr txBox="1">
              <a:spLocks noChangeArrowheads="1"/>
            </p:cNvSpPr>
            <p:nvPr/>
          </p:nvSpPr>
          <p:spPr bwMode="auto">
            <a:xfrm>
              <a:off x="4416" y="288"/>
              <a:ext cx="1106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>
                <a:solidFill>
                  <a:schemeClr val="bg1"/>
                </a:solidFill>
                <a:cs typeface="Times New Roman" charset="0"/>
              </a:endParaRPr>
            </a:p>
          </p:txBody>
        </p:sp>
      </p:grpSp>
      <p:sp>
        <p:nvSpPr>
          <p:cNvPr id="6553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60801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Inference with Bayes’s Rule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153400" cy="5561013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solidFill>
                <a:srgbClr val="3333CC"/>
              </a:solidFill>
            </a:endParaRP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solidFill>
                <a:srgbClr val="3333CC"/>
              </a:solidFill>
            </a:endParaRP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solidFill>
                <a:srgbClr val="3333CC"/>
              </a:solidFill>
            </a:endParaRP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) = 0.1	   “one in ten people has a headache”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) = 0.01     “one in 100 people has flu”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dirty="0"/>
              <a:t>) = 0.9   “90% of people who have flu have a headache”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|</a:t>
            </a:r>
            <a:r>
              <a:rPr lang="en-US" sz="2400" i="1" dirty="0"/>
              <a:t>H</a:t>
            </a:r>
            <a:r>
              <a:rPr lang="en-US" sz="2400" dirty="0"/>
              <a:t>) = 0.9 * 0.01 / 0.1 = 0.09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So, there’s a 9% chance you have flu – much less than 90%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But it’s higher than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) = 1%, since you have a headache</a:t>
            </a:r>
          </a:p>
        </p:txBody>
      </p:sp>
      <p:sp>
        <p:nvSpPr>
          <p:cNvPr id="65541" name="Text Box 8"/>
          <p:cNvSpPr txBox="1">
            <a:spLocks noChangeArrowheads="1"/>
          </p:cNvSpPr>
          <p:nvPr/>
        </p:nvSpPr>
        <p:spPr bwMode="auto">
          <a:xfrm>
            <a:off x="533400" y="838200"/>
            <a:ext cx="6705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Times New Roman" charset="0"/>
              </a:rPr>
              <a:t>Thomas Bayes, “Essay Towards Solving a Problem in the Doctrine of Chances,” 1764</a:t>
            </a:r>
          </a:p>
        </p:txBody>
      </p:sp>
      <p:graphicFrame>
        <p:nvGraphicFramePr>
          <p:cNvPr id="65542" name="Object 10"/>
          <p:cNvGraphicFramePr>
            <a:graphicFrameLocks noChangeAspect="1"/>
          </p:cNvGraphicFramePr>
          <p:nvPr/>
        </p:nvGraphicFramePr>
        <p:xfrm>
          <a:off x="1143000" y="1371600"/>
          <a:ext cx="5492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419100" progId="Equation.3">
                  <p:embed/>
                </p:oleObj>
              </mc:Choice>
              <mc:Fallback>
                <p:oleObj name="Equation" r:id="rId4" imgW="23241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54927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ular Callout 1"/>
          <p:cNvSpPr/>
          <p:nvPr/>
        </p:nvSpPr>
        <p:spPr>
          <a:xfrm>
            <a:off x="228600" y="2286000"/>
            <a:ext cx="2819400" cy="304800"/>
          </a:xfrm>
          <a:prstGeom prst="wedgeRoundRectCallout">
            <a:avLst>
              <a:gd name="adj1" fmla="val 43575"/>
              <a:gd name="adj2" fmla="val -177147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of cond. prob.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51613" y="2286000"/>
            <a:ext cx="1906588" cy="381000"/>
          </a:xfrm>
          <a:prstGeom prst="wedgeRoundRectCallout">
            <a:avLst>
              <a:gd name="adj1" fmla="val -48698"/>
              <a:gd name="adj2" fmla="val -213001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Product rule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Bayes’s Rule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1630" t="-1752" r="-222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60801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Inference with Bayes’s Rule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 marL="0" indent="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|</a:t>
            </a:r>
            <a:r>
              <a:rPr lang="en-US" b="1" i="1" dirty="0"/>
              <a:t>B</a:t>
            </a:r>
            <a:r>
              <a:rPr lang="en-US" b="1" dirty="0"/>
              <a:t>) =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B </a:t>
            </a:r>
            <a:r>
              <a:rPr lang="en-US" b="1" dirty="0"/>
              <a:t>| 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 /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B</a:t>
            </a:r>
            <a:r>
              <a:rPr lang="en-US" b="1" dirty="0"/>
              <a:t>)		</a:t>
            </a:r>
            <a:r>
              <a:rPr lang="en-US" sz="2800" b="1" dirty="0"/>
              <a:t>	</a:t>
            </a:r>
            <a:r>
              <a:rPr lang="en-US" sz="2800" b="1" dirty="0" err="1">
                <a:solidFill>
                  <a:srgbClr val="FF0000"/>
                </a:solidFill>
              </a:rPr>
              <a:t>Bayes’s</a:t>
            </a:r>
            <a:r>
              <a:rPr lang="en-US" sz="2800" b="1" dirty="0">
                <a:solidFill>
                  <a:srgbClr val="FF0000"/>
                </a:solidFill>
              </a:rPr>
              <a:t> rule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Why do we make things this complicated?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Often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dirty="0"/>
              <a:t>),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),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 are easier to get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Some names:</a:t>
            </a:r>
          </a:p>
          <a:p>
            <a:pPr lvl="2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>
                <a:solidFill>
                  <a:srgbClr val="FF0000"/>
                </a:solidFill>
              </a:rPr>
              <a:t>Prior</a:t>
            </a:r>
            <a:r>
              <a:rPr lang="en-US" b="1" dirty="0"/>
              <a:t>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dirty="0"/>
              <a:t>:  probability of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before</a:t>
            </a:r>
            <a:r>
              <a:rPr lang="en-US" dirty="0"/>
              <a:t> any evidence</a:t>
            </a:r>
          </a:p>
          <a:p>
            <a:pPr lvl="2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>
                <a:solidFill>
                  <a:srgbClr val="FF0000"/>
                </a:solidFill>
              </a:rPr>
              <a:t>Likelihood</a:t>
            </a:r>
            <a:r>
              <a:rPr lang="en-US" dirty="0"/>
              <a:t>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B</a:t>
            </a:r>
            <a:r>
              <a:rPr lang="en-US" b="1" dirty="0"/>
              <a:t>|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dirty="0"/>
              <a:t>:  assuming </a:t>
            </a:r>
            <a:r>
              <a:rPr lang="en-US" i="1" dirty="0"/>
              <a:t>A</a:t>
            </a:r>
            <a:r>
              <a:rPr lang="en-US" dirty="0"/>
              <a:t>, how likely is the evidence</a:t>
            </a:r>
          </a:p>
          <a:p>
            <a:pPr lvl="2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>
                <a:solidFill>
                  <a:srgbClr val="FF0000"/>
                </a:solidFill>
              </a:rPr>
              <a:t>Posterior</a:t>
            </a:r>
            <a:r>
              <a:rPr lang="en-US" b="1" dirty="0"/>
              <a:t>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|</a:t>
            </a:r>
            <a:r>
              <a:rPr lang="en-US" b="1" i="1" dirty="0"/>
              <a:t>B</a:t>
            </a:r>
            <a:r>
              <a:rPr lang="en-US" b="1" dirty="0"/>
              <a:t>)</a:t>
            </a:r>
            <a:r>
              <a:rPr lang="en-US" dirty="0"/>
              <a:t>:  probability of </a:t>
            </a:r>
            <a:r>
              <a:rPr lang="en-US" i="1" dirty="0"/>
              <a:t>A</a:t>
            </a:r>
            <a:r>
              <a:rPr lang="en-US" dirty="0"/>
              <a:t> after knowing evidence </a:t>
            </a:r>
            <a:r>
              <a:rPr lang="en-US" i="1" dirty="0"/>
              <a:t>B</a:t>
            </a:r>
          </a:p>
          <a:p>
            <a:pPr lvl="2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/>
              <a:t>(Deductive) Inference</a:t>
            </a:r>
            <a:r>
              <a:rPr lang="en-US" dirty="0"/>
              <a:t>:  deriving an unknown probability from known ones</a:t>
            </a:r>
            <a:endParaRPr lang="en-US" sz="2000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If we have the full joint probability table, we can simply compute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/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/>
              <a:t>Bayes’s Rule in Practice</a:t>
            </a:r>
          </a:p>
        </p:txBody>
      </p:sp>
      <p:pic>
        <p:nvPicPr>
          <p:cNvPr id="68611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088" y="762000"/>
            <a:ext cx="7289800" cy="60960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/>
              <a:t>Summary of Important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Conditional Probability</a:t>
            </a:r>
            <a:r>
              <a:rPr lang="en-US" sz="2800" dirty="0"/>
              <a:t>: 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</a:t>
            </a:r>
            <a:r>
              <a:rPr lang="en-US" sz="2800" i="1" dirty="0"/>
              <a:t>B</a:t>
            </a:r>
            <a:r>
              <a:rPr lang="en-US" sz="2800" dirty="0"/>
              <a:t>)/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b="1" dirty="0"/>
              <a:t>Product rule</a:t>
            </a:r>
            <a:r>
              <a:rPr lang="en-US" sz="2800" dirty="0"/>
              <a:t>: 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b="1" dirty="0"/>
              <a:t>Chain rule</a:t>
            </a:r>
            <a:r>
              <a:rPr lang="en-US" sz="2800" dirty="0"/>
              <a:t>: 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</a:t>
            </a:r>
            <a:r>
              <a:rPr lang="en-US" sz="2800" i="1" dirty="0"/>
              <a:t>B</a:t>
            </a:r>
            <a:r>
              <a:rPr lang="en-US" sz="2800" dirty="0"/>
              <a:t>,</a:t>
            </a:r>
            <a:r>
              <a:rPr lang="en-US" sz="2800" i="1" dirty="0"/>
              <a:t>C</a:t>
            </a:r>
            <a:r>
              <a:rPr lang="en-US" sz="2800" dirty="0"/>
              <a:t>,</a:t>
            </a:r>
            <a:r>
              <a:rPr lang="en-US" sz="2800" i="1" dirty="0"/>
              <a:t>D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B</a:t>
            </a:r>
            <a:r>
              <a:rPr lang="en-US" sz="2800" dirty="0"/>
              <a:t>,</a:t>
            </a:r>
            <a:r>
              <a:rPr lang="en-US" sz="2800" i="1" dirty="0"/>
              <a:t>C</a:t>
            </a:r>
            <a:r>
              <a:rPr lang="en-US" sz="2800" dirty="0"/>
              <a:t>,</a:t>
            </a:r>
            <a:r>
              <a:rPr lang="en-US" sz="2800" i="1" dirty="0"/>
              <a:t>D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|</a:t>
            </a:r>
            <a:r>
              <a:rPr lang="en-US" sz="2800" i="1" dirty="0"/>
              <a:t>C</a:t>
            </a:r>
            <a:r>
              <a:rPr lang="en-US" sz="2800" dirty="0"/>
              <a:t>,</a:t>
            </a:r>
            <a:r>
              <a:rPr lang="en-US" sz="2800" i="1" dirty="0"/>
              <a:t>D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C</a:t>
            </a:r>
            <a:r>
              <a:rPr lang="en-US" sz="2800" dirty="0"/>
              <a:t>|</a:t>
            </a:r>
            <a:r>
              <a:rPr lang="en-US" sz="2800" i="1" dirty="0"/>
              <a:t>D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D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b="1" dirty="0"/>
              <a:t>Conditionalized version of Chain rule</a:t>
            </a:r>
            <a:r>
              <a:rPr lang="en-US" sz="2800" dirty="0"/>
              <a:t>: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i="1" dirty="0"/>
              <a:t>		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</a:t>
            </a:r>
            <a:r>
              <a:rPr lang="en-US" sz="2800" i="1" dirty="0"/>
              <a:t>B</a:t>
            </a:r>
            <a:r>
              <a:rPr lang="en-US" sz="2800" dirty="0"/>
              <a:t>|</a:t>
            </a:r>
            <a:r>
              <a:rPr lang="en-US" sz="2800" i="1" dirty="0"/>
              <a:t>C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B</a:t>
            </a:r>
            <a:r>
              <a:rPr lang="en-US" sz="2800" dirty="0"/>
              <a:t>,</a:t>
            </a:r>
            <a:r>
              <a:rPr lang="en-US" sz="2800" i="1" dirty="0"/>
              <a:t>C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|</a:t>
            </a:r>
            <a:r>
              <a:rPr lang="en-US" sz="2800" i="1" dirty="0"/>
              <a:t>C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b="1" dirty="0" err="1"/>
              <a:t>Bayes’s</a:t>
            </a:r>
            <a:r>
              <a:rPr lang="en-US" sz="2800" b="1" dirty="0"/>
              <a:t> rule</a:t>
            </a:r>
            <a:r>
              <a:rPr lang="en-US" sz="2800" dirty="0"/>
              <a:t>: 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|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)/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b="1" dirty="0" err="1"/>
              <a:t>Conditionalized</a:t>
            </a:r>
            <a:r>
              <a:rPr lang="en-US" sz="2800" b="1" dirty="0"/>
              <a:t> version of </a:t>
            </a:r>
            <a:r>
              <a:rPr lang="en-US" sz="2800" b="1" dirty="0" err="1"/>
              <a:t>Bayes’s</a:t>
            </a:r>
            <a:r>
              <a:rPr lang="en-US" sz="2800" b="1" dirty="0"/>
              <a:t> rule</a:t>
            </a:r>
            <a:r>
              <a:rPr lang="en-US" sz="2800" dirty="0"/>
              <a:t>: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i="1" dirty="0"/>
              <a:t>		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B,C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|</a:t>
            </a:r>
            <a:r>
              <a:rPr lang="en-US" sz="2800" i="1" dirty="0"/>
              <a:t>A</a:t>
            </a:r>
            <a:r>
              <a:rPr lang="en-US" sz="2800" dirty="0"/>
              <a:t>,</a:t>
            </a:r>
            <a:r>
              <a:rPr lang="en-US" sz="2800" i="1" dirty="0"/>
              <a:t>C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C</a:t>
            </a:r>
            <a:r>
              <a:rPr lang="en-US" sz="2800" dirty="0"/>
              <a:t>)/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|</a:t>
            </a:r>
            <a:r>
              <a:rPr lang="en-US" sz="2800" i="1" dirty="0"/>
              <a:t>C</a:t>
            </a:r>
            <a:r>
              <a:rPr lang="en-US" sz="2800" dirty="0"/>
              <a:t>)</a:t>
            </a: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b="1" dirty="0"/>
              <a:t>Addition / Conditioning rule</a:t>
            </a:r>
            <a:r>
              <a:rPr lang="en-US" dirty="0"/>
              <a:t>: 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=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) +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,¬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) </a:t>
            </a:r>
            <a:endParaRPr lang="en-US" dirty="0"/>
          </a:p>
          <a:p>
            <a:pPr marL="457200" lvl="1" indent="0" algn="ctr">
              <a:buNone/>
              <a:defRPr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)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) +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|¬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)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(¬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306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01000" cy="4297363"/>
          </a:xfrm>
        </p:spPr>
        <p:txBody>
          <a:bodyPr/>
          <a:lstStyle/>
          <a:p>
            <a:r>
              <a:rPr lang="en-US" dirty="0"/>
              <a:t>P(A) = 0.3	so P(¬A) = 1 – P(A) = 0.7</a:t>
            </a:r>
          </a:p>
          <a:p>
            <a:endParaRPr lang="en-US" dirty="0"/>
          </a:p>
          <a:p>
            <a:r>
              <a:rPr lang="en-US" dirty="0"/>
              <a:t>P(A|B) = 0.4	so P(¬A|B) = 1 – P(A|B) = 0.6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3200" dirty="0"/>
              <a:t>because P(A|B) + P(¬A|B) = 1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but</a:t>
            </a:r>
            <a:r>
              <a:rPr lang="en-US" dirty="0"/>
              <a:t>  P(A|¬B) </a:t>
            </a:r>
            <a:r>
              <a:rPr lang="en-US" b="1" dirty="0"/>
              <a:t>≠</a:t>
            </a:r>
            <a:r>
              <a:rPr lang="en-US" dirty="0"/>
              <a:t> 0.6         (in general)</a:t>
            </a:r>
          </a:p>
          <a:p>
            <a:pPr marL="0" indent="0">
              <a:buNone/>
            </a:pPr>
            <a:r>
              <a:rPr lang="en-US" dirty="0"/>
              <a:t>	because P(A|B) + P(A|¬B) </a:t>
            </a:r>
            <a:r>
              <a:rPr lang="en-US" b="1" dirty="0"/>
              <a:t>≠</a:t>
            </a:r>
            <a:r>
              <a:rPr lang="en-US" dirty="0"/>
              <a:t> 1  in general</a:t>
            </a:r>
          </a:p>
        </p:txBody>
      </p:sp>
    </p:spTree>
    <p:extLst>
      <p:ext uri="{BB962C8B-B14F-4D97-AF65-F5344CB8AC3E}">
        <p14:creationId xmlns:p14="http://schemas.microsoft.com/office/powerpoint/2010/main" val="121837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doctor performs a test that has 99% reliability, i.e., 99% of people who are sick test positive, and 99% of people who are healthy test negative.  The doctor estimates that 1% of the population is sick.</a:t>
            </a:r>
          </a:p>
          <a:p>
            <a:r>
              <a:rPr lang="en-US" dirty="0"/>
              <a:t>Question:  A patient tests positive.  What is the chance that the patient is sick?</a:t>
            </a:r>
          </a:p>
          <a:p>
            <a:r>
              <a:rPr lang="en-US" dirty="0"/>
              <a:t>0-25%, 25-75%, 75-95%, or 95-100%?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A doctor performs a test that has 99% reliability, i.e., 99% of people who are sick test positive, and 99% of people who are healthy test negative.  The doctor estimates that 1% of the population is sick.</a:t>
            </a:r>
          </a:p>
          <a:p>
            <a:r>
              <a:rPr lang="en-US" dirty="0"/>
              <a:t>Question:  A patient tests positive.  What is the chance that the patient is sick?</a:t>
            </a:r>
          </a:p>
          <a:p>
            <a:r>
              <a:rPr lang="en-US" dirty="0"/>
              <a:t>0-25%, 25-75%, 75-95%, or 95-100%?</a:t>
            </a:r>
          </a:p>
          <a:p>
            <a:r>
              <a:rPr lang="en-US" dirty="0"/>
              <a:t>Common answer:  99%;   Correct answer:  50%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Given:  </a:t>
            </a:r>
          </a:p>
          <a:p>
            <a:pPr marL="0" indent="0">
              <a:buNone/>
            </a:pPr>
            <a:r>
              <a:rPr lang="en-US" i="1" dirty="0"/>
              <a:t>	P</a:t>
            </a:r>
            <a:r>
              <a:rPr lang="en-US" dirty="0"/>
              <a:t>(</a:t>
            </a:r>
            <a:r>
              <a:rPr lang="en-US" i="1" dirty="0"/>
              <a:t>TP</a:t>
            </a:r>
            <a:r>
              <a:rPr lang="en-US" dirty="0"/>
              <a:t> | </a:t>
            </a:r>
            <a:r>
              <a:rPr lang="en-US" i="1" dirty="0"/>
              <a:t>S</a:t>
            </a:r>
            <a:r>
              <a:rPr lang="en-US" dirty="0"/>
              <a:t>) = 0.99</a:t>
            </a:r>
          </a:p>
          <a:p>
            <a:pPr marL="457200" lvl="1" indent="0">
              <a:buNone/>
            </a:pPr>
            <a:r>
              <a:rPr lang="en-US" sz="3200" i="1" dirty="0"/>
              <a:t>	P</a:t>
            </a:r>
            <a:r>
              <a:rPr lang="en-US" sz="3200" dirty="0"/>
              <a:t>(</a:t>
            </a:r>
            <a:r>
              <a:rPr lang="en-US" sz="3200" dirty="0">
                <a:sym typeface="Symbol"/>
              </a:rPr>
              <a:t>¬</a:t>
            </a:r>
            <a:r>
              <a:rPr lang="en-US" sz="3200" i="1" dirty="0"/>
              <a:t>TP</a:t>
            </a:r>
            <a:r>
              <a:rPr lang="en-US" sz="3200" dirty="0"/>
              <a:t> | </a:t>
            </a:r>
            <a:r>
              <a:rPr lang="en-US" sz="3200" dirty="0">
                <a:sym typeface="Symbol"/>
              </a:rPr>
              <a:t>¬</a:t>
            </a:r>
            <a:r>
              <a:rPr lang="en-US" sz="3200" i="1" dirty="0"/>
              <a:t>S</a:t>
            </a:r>
            <a:r>
              <a:rPr lang="en-US" sz="3200" dirty="0"/>
              <a:t>) = 0.99</a:t>
            </a:r>
          </a:p>
          <a:p>
            <a:pPr marL="457200" lvl="1" indent="0">
              <a:buNone/>
            </a:pPr>
            <a:r>
              <a:rPr lang="en-US" sz="3200" i="1" dirty="0"/>
              <a:t>	P</a:t>
            </a:r>
            <a:r>
              <a:rPr lang="en-US" sz="3200" dirty="0"/>
              <a:t>(</a:t>
            </a:r>
            <a:r>
              <a:rPr lang="en-US" sz="3200" i="1" dirty="0"/>
              <a:t>S</a:t>
            </a:r>
            <a:r>
              <a:rPr lang="en-US" sz="3200" dirty="0"/>
              <a:t>) = 0.01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i="1" dirty="0"/>
              <a:t>	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| </a:t>
            </a:r>
            <a:r>
              <a:rPr lang="en-US" i="1" dirty="0"/>
              <a:t>TP</a:t>
            </a:r>
            <a:r>
              <a:rPr lang="en-US" dirty="0"/>
              <a:t>) =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1143000"/>
            <a:ext cx="2728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TP</a:t>
            </a:r>
            <a:r>
              <a:rPr lang="en-US" dirty="0">
                <a:latin typeface="+mn-lt"/>
              </a:rPr>
              <a:t> = “tests positive”</a:t>
            </a:r>
          </a:p>
          <a:p>
            <a:r>
              <a:rPr lang="en-US" i="1" dirty="0">
                <a:latin typeface="+mn-lt"/>
              </a:rPr>
              <a:t>S</a:t>
            </a:r>
            <a:r>
              <a:rPr lang="en-US" dirty="0">
                <a:latin typeface="+mn-lt"/>
              </a:rPr>
              <a:t> = “is sick”</a:t>
            </a:r>
          </a:p>
        </p:txBody>
      </p:sp>
    </p:spTree>
    <p:extLst>
      <p:ext uri="{BB962C8B-B14F-4D97-AF65-F5344CB8AC3E}">
        <p14:creationId xmlns:p14="http://schemas.microsoft.com/office/powerpoint/2010/main" val="132807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/>
              <a:t>Uncertainty</a:t>
            </a:r>
            <a:br>
              <a:rPr lang="en-US"/>
            </a:br>
            <a:r>
              <a:rPr lang="en-US"/>
              <a:t>in the World and our Models</a:t>
            </a:r>
          </a:p>
        </p:txBody>
      </p:sp>
      <p:sp>
        <p:nvSpPr>
          <p:cNvPr id="155853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7244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True uncertainty:  </a:t>
            </a:r>
            <a:r>
              <a:rPr lang="en-US" sz="2400" dirty="0">
                <a:solidFill>
                  <a:srgbClr val="CC3300"/>
                </a:solidFill>
              </a:rPr>
              <a:t>rules </a:t>
            </a:r>
            <a:r>
              <a:rPr lang="en-US" sz="2400" i="1" dirty="0">
                <a:solidFill>
                  <a:srgbClr val="CC3300"/>
                </a:solidFill>
              </a:rPr>
              <a:t>are</a:t>
            </a:r>
            <a:r>
              <a:rPr lang="en-US" sz="2400" dirty="0">
                <a:solidFill>
                  <a:srgbClr val="CC3300"/>
                </a:solidFill>
              </a:rPr>
              <a:t> probabilistic in nature</a:t>
            </a:r>
            <a:endParaRPr lang="en-US" sz="36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quantum mechanics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rolling dice, flipping a coin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Laziness:  </a:t>
            </a:r>
            <a:r>
              <a:rPr lang="en-US" sz="2400" dirty="0">
                <a:solidFill>
                  <a:srgbClr val="CC3300"/>
                </a:solidFill>
              </a:rPr>
              <a:t>too hard to determine exception-less rules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takes too much work to determine </a:t>
            </a:r>
            <a:r>
              <a:rPr lang="en-US" sz="2000" i="1" dirty="0"/>
              <a:t>all</a:t>
            </a:r>
            <a:r>
              <a:rPr lang="en-US" sz="2000" dirty="0"/>
              <a:t> of the relevant factors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too hard to use the enormous rules that result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Theoretical ignorance:  </a:t>
            </a:r>
            <a:r>
              <a:rPr lang="en-US" sz="2400" dirty="0">
                <a:solidFill>
                  <a:srgbClr val="CC3300"/>
                </a:solidFill>
              </a:rPr>
              <a:t>don't know all the rules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problem domain has no complete, consistent theory (e.g., medical diagnosis)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Practical ignorance:  </a:t>
            </a:r>
            <a:r>
              <a:rPr lang="en-US" sz="2400" dirty="0">
                <a:solidFill>
                  <a:srgbClr val="CC3300"/>
                </a:solidFill>
              </a:rPr>
              <a:t>do know all the rules BUT</a:t>
            </a:r>
            <a:endParaRPr lang="en-US" sz="36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haven't collected all relevant information for a particular 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3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305800" cy="5516563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 | </a:t>
            </a:r>
            <a:r>
              <a:rPr lang="en-US" sz="2800" i="1" dirty="0"/>
              <a:t>S</a:t>
            </a:r>
            <a:r>
              <a:rPr lang="en-US" sz="2800" dirty="0"/>
              <a:t>) = 0.99</a:t>
            </a:r>
          </a:p>
          <a:p>
            <a:pPr marL="0" indent="0">
              <a:buNone/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¬</a:t>
            </a:r>
            <a:r>
              <a:rPr lang="en-US" sz="2800" i="1" dirty="0"/>
              <a:t>TP</a:t>
            </a:r>
            <a:r>
              <a:rPr lang="en-US" sz="2800" dirty="0"/>
              <a:t> | </a:t>
            </a:r>
            <a:r>
              <a:rPr lang="en-US" sz="2800" dirty="0">
                <a:sym typeface="Symbol"/>
              </a:rPr>
              <a:t>¬</a:t>
            </a:r>
            <a:r>
              <a:rPr lang="en-US" sz="2800" i="1" dirty="0"/>
              <a:t>S</a:t>
            </a:r>
            <a:r>
              <a:rPr lang="en-US" sz="2800" dirty="0"/>
              <a:t>) = 0.99</a:t>
            </a:r>
          </a:p>
          <a:p>
            <a:pPr marL="0" indent="0">
              <a:buNone/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 = 0.01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 | </a:t>
            </a:r>
            <a:r>
              <a:rPr lang="en-US" sz="2800" i="1" dirty="0"/>
              <a:t>TP</a:t>
            </a:r>
            <a:r>
              <a:rPr lang="en-US" sz="2800" dirty="0"/>
              <a:t>) = </a:t>
            </a:r>
          </a:p>
          <a:p>
            <a:pPr marL="0" indent="0">
              <a:buNone/>
            </a:pPr>
            <a:r>
              <a:rPr lang="en-US" sz="2800" i="1" dirty="0"/>
              <a:t>		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 | </a:t>
            </a:r>
            <a:r>
              <a:rPr lang="en-US" sz="2800" i="1" dirty="0"/>
              <a:t>S</a:t>
            </a:r>
            <a:r>
              <a:rPr lang="en-US" sz="2800" dirty="0"/>
              <a:t>)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 /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	= (0.99)(0.01) /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) = 0.0099/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¬</a:t>
            </a:r>
            <a:r>
              <a:rPr lang="en-US" sz="2800" i="1" dirty="0">
                <a:sym typeface="Symbol"/>
              </a:rPr>
              <a:t>S</a:t>
            </a:r>
            <a:r>
              <a:rPr lang="en-US" sz="2800" dirty="0">
                <a:sym typeface="Symbol"/>
              </a:rPr>
              <a:t> | </a:t>
            </a:r>
            <a:r>
              <a:rPr lang="en-US" sz="2800" i="1" dirty="0">
                <a:sym typeface="Symbol"/>
              </a:rPr>
              <a:t>TP</a:t>
            </a:r>
            <a:r>
              <a:rPr lang="en-US" sz="2800" dirty="0">
                <a:sym typeface="Symbol"/>
              </a:rPr>
              <a:t>) = </a:t>
            </a:r>
            <a:r>
              <a:rPr lang="en-US" sz="2800" i="1" dirty="0">
                <a:sym typeface="Symbol"/>
              </a:rPr>
              <a:t>P</a:t>
            </a:r>
            <a:r>
              <a:rPr lang="en-US" sz="2800" dirty="0">
                <a:sym typeface="Symbol"/>
              </a:rPr>
              <a:t>(</a:t>
            </a:r>
            <a:r>
              <a:rPr lang="en-US" sz="2800" i="1" dirty="0">
                <a:sym typeface="Symbol"/>
              </a:rPr>
              <a:t>TP</a:t>
            </a:r>
            <a:r>
              <a:rPr lang="en-US" sz="2800" dirty="0">
                <a:sym typeface="Symbol"/>
              </a:rPr>
              <a:t> | ¬</a:t>
            </a:r>
            <a:r>
              <a:rPr lang="en-US" sz="2800" i="1" dirty="0">
                <a:sym typeface="Symbol"/>
              </a:rPr>
              <a:t>S</a:t>
            </a:r>
            <a:r>
              <a:rPr lang="en-US" sz="2800" dirty="0">
                <a:sym typeface="Symbol"/>
              </a:rPr>
              <a:t>)</a:t>
            </a:r>
            <a:r>
              <a:rPr lang="en-US" sz="2800" i="1" dirty="0">
                <a:sym typeface="Symbol"/>
              </a:rPr>
              <a:t>P</a:t>
            </a:r>
            <a:r>
              <a:rPr lang="en-US" sz="2800" dirty="0">
                <a:sym typeface="Symbol"/>
              </a:rPr>
              <a:t>(¬</a:t>
            </a:r>
            <a:r>
              <a:rPr lang="en-US" sz="2800" i="1" dirty="0">
                <a:sym typeface="Symbol"/>
              </a:rPr>
              <a:t>S</a:t>
            </a:r>
            <a:r>
              <a:rPr lang="en-US" sz="2800" dirty="0">
                <a:sym typeface="Symbol"/>
              </a:rPr>
              <a:t>) / </a:t>
            </a:r>
            <a:r>
              <a:rPr lang="en-US" sz="2800" i="1" dirty="0">
                <a:sym typeface="Symbol"/>
              </a:rPr>
              <a:t>P</a:t>
            </a:r>
            <a:r>
              <a:rPr lang="en-US" sz="2800" dirty="0">
                <a:sym typeface="Symbol"/>
              </a:rPr>
              <a:t>(</a:t>
            </a:r>
            <a:r>
              <a:rPr lang="en-US" sz="2800" i="1" dirty="0">
                <a:sym typeface="Symbol"/>
              </a:rPr>
              <a:t>TP</a:t>
            </a:r>
            <a:r>
              <a:rPr lang="en-US" sz="2800" dirty="0">
                <a:sym typeface="Symbol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ym typeface="Symbol"/>
              </a:rPr>
              <a:t>		= (1 – 0.99)(1 – 0.01) /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TP</a:t>
            </a:r>
            <a:r>
              <a:rPr lang="en-US" dirty="0">
                <a:sym typeface="Symbol"/>
              </a:rPr>
              <a:t>) = 0.0099/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TP</a:t>
            </a:r>
            <a:r>
              <a:rPr lang="en-US" dirty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sz="2800" dirty="0"/>
              <a:t>0.0099/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) + 0.0099/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) = 1, so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TP</a:t>
            </a:r>
            <a:r>
              <a:rPr lang="en-US" sz="2800" dirty="0"/>
              <a:t>) = 0.0198</a:t>
            </a:r>
          </a:p>
          <a:p>
            <a:pPr marL="0" indent="0">
              <a:buNone/>
            </a:pPr>
            <a:r>
              <a:rPr lang="en-US" sz="2800" dirty="0"/>
              <a:t>So,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 | </a:t>
            </a:r>
            <a:r>
              <a:rPr lang="en-US" sz="2800" i="1" dirty="0"/>
              <a:t>TP</a:t>
            </a:r>
            <a:r>
              <a:rPr lang="en-US" sz="2800" dirty="0"/>
              <a:t>) = 0.0099 / 0.0198 = 0.5</a:t>
            </a:r>
          </a:p>
        </p:txBody>
      </p:sp>
    </p:spTree>
    <p:extLst>
      <p:ext uri="{BB962C8B-B14F-4D97-AF65-F5344CB8AC3E}">
        <p14:creationId xmlns:p14="http://schemas.microsoft.com/office/powerpoint/2010/main" val="13920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041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/>
              <a:t>Inference with </a:t>
            </a:r>
            <a:r>
              <a:rPr lang="en-US" sz="4000" dirty="0" err="1"/>
              <a:t>Bayes’s</a:t>
            </a:r>
            <a:r>
              <a:rPr lang="en-US" sz="4000" dirty="0"/>
              <a:t> Rule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0813" cy="5561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In a bag there are two envelopes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one has a red ball (worth $100) and a black ball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one has two black balls.  Black balls are worth nothing</a:t>
            </a:r>
          </a:p>
          <a:p>
            <a:pPr lvl="1"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/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/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/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You randomly grab an envelope, and randomly take out one ball – it’s </a:t>
            </a:r>
            <a:r>
              <a:rPr lang="en-US" sz="2800" b="1" dirty="0"/>
              <a:t>black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At this point you’re given the option to switch envelopes.  </a:t>
            </a:r>
            <a:r>
              <a:rPr lang="en-US" sz="2800" dirty="0">
                <a:solidFill>
                  <a:srgbClr val="FF3300"/>
                </a:solidFill>
              </a:rPr>
              <a:t>Should you switch or not?</a:t>
            </a:r>
          </a:p>
          <a:p>
            <a:pPr eaLnBrk="1" hangingPunct="1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228917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2286000"/>
            <a:ext cx="228917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0662" name="Oval 5"/>
          <p:cNvSpPr>
            <a:spLocks noChangeArrowheads="1"/>
          </p:cNvSpPr>
          <p:nvPr/>
        </p:nvSpPr>
        <p:spPr bwMode="auto">
          <a:xfrm>
            <a:off x="5410200" y="32766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Oval 6"/>
          <p:cNvSpPr>
            <a:spLocks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7"/>
          <p:cNvSpPr>
            <a:spLocks noChangeArrowheads="1"/>
          </p:cNvSpPr>
          <p:nvPr/>
        </p:nvSpPr>
        <p:spPr bwMode="auto">
          <a:xfrm>
            <a:off x="2286000" y="3276600"/>
            <a:ext cx="304800" cy="3048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Oval 8"/>
          <p:cNvSpPr>
            <a:spLocks noChangeArrowheads="1"/>
          </p:cNvSpPr>
          <p:nvPr/>
        </p:nvSpPr>
        <p:spPr bwMode="auto">
          <a:xfrm>
            <a:off x="6172200" y="3276600"/>
            <a:ext cx="304800" cy="304800"/>
          </a:xfrm>
          <a:prstGeom prst="ellipse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1000" y="6248400"/>
            <a:ext cx="469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Similar to the “Monty Hall Problem”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Logics</a:t>
            </a:r>
          </a:p>
        </p:txBody>
      </p:sp>
      <p:sp>
        <p:nvSpPr>
          <p:cNvPr id="1556483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8382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Logics are characterized by what they commit to as "primitives"</a:t>
            </a:r>
          </a:p>
        </p:txBody>
      </p:sp>
      <p:graphicFrame>
        <p:nvGraphicFramePr>
          <p:cNvPr id="1556484" name="Group 1028"/>
          <p:cNvGraphicFramePr>
            <a:graphicFrameLocks noGrp="1"/>
          </p:cNvGraphicFramePr>
          <p:nvPr/>
        </p:nvGraphicFramePr>
        <p:xfrm>
          <a:off x="457200" y="2819400"/>
          <a:ext cx="8305800" cy="3352799"/>
        </p:xfrm>
        <a:graphic>
          <a:graphicData uri="http://schemas.openxmlformats.org/drawingml/2006/table">
            <a:tbl>
              <a:tblPr/>
              <a:tblGrid>
                <a:gridCol w="249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Logic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What Exists in World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Knowledge States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Propositional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facts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true/false/unknown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First-Order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facts, objects, relations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true/false/unknown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Temporal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facts, objects, relations, times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true/false/unknown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Probability Theory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facts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degree of belief 0..1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Fuzzy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degree of truth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degree of belief 0..1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Probability Theory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CC3300"/>
                </a:solidFill>
              </a:rPr>
              <a:t>Probability theory</a:t>
            </a:r>
            <a:r>
              <a:rPr lang="en-US" dirty="0"/>
              <a:t> serves as a formal means for</a:t>
            </a:r>
          </a:p>
          <a:p>
            <a:pPr lvl="1" eaLnBrk="1" hangingPunct="1"/>
            <a:r>
              <a:rPr lang="en-US" dirty="0"/>
              <a:t>Representing and reasoning with uncertain knowledge</a:t>
            </a:r>
          </a:p>
          <a:p>
            <a:pPr lvl="1" eaLnBrk="1" hangingPunct="1"/>
            <a:r>
              <a:rPr lang="en-US" dirty="0"/>
              <a:t>Modeling </a:t>
            </a:r>
            <a:r>
              <a:rPr lang="en-US" b="1" dirty="0"/>
              <a:t>degrees of belief </a:t>
            </a:r>
            <a:r>
              <a:rPr lang="en-US" dirty="0"/>
              <a:t>in a proposition (event, conclusion, diagnosis, etc.)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i="1" dirty="0"/>
              <a:t>Probability is the “language” of uncertainty</a:t>
            </a:r>
          </a:p>
          <a:p>
            <a:pPr lvl="1" eaLnBrk="1" hangingPunct="1"/>
            <a:r>
              <a:rPr lang="en-US" dirty="0"/>
              <a:t>A key modeling method in modern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/>
              <a:t>Source of Probabilities</a:t>
            </a:r>
          </a:p>
        </p:txBody>
      </p:sp>
      <p:sp>
        <p:nvSpPr>
          <p:cNvPr id="1576963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50292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Frequentists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probabilities come from experiments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if 10 of 100 people tested have a cavity, </a:t>
            </a:r>
            <a:r>
              <a:rPr lang="en-US" sz="2600" i="1" dirty="0"/>
              <a:t>P</a:t>
            </a:r>
            <a:r>
              <a:rPr lang="en-US" sz="2600" dirty="0"/>
              <a:t>(</a:t>
            </a:r>
            <a:r>
              <a:rPr lang="en-US" sz="2600" i="1" dirty="0"/>
              <a:t>cavity</a:t>
            </a:r>
            <a:r>
              <a:rPr lang="en-US" sz="2600" dirty="0"/>
              <a:t>) = 0.1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probability means the fraction that would be observed</a:t>
            </a:r>
            <a:br>
              <a:rPr lang="en-US" sz="2600" dirty="0"/>
            </a:br>
            <a:r>
              <a:rPr lang="en-US" sz="2600" dirty="0"/>
              <a:t>in the limit of infinitely many samples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Objectivists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probabilities are real aspects of the world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objects have a propensity to behave in certain ways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coin has propensity to come up heads with probability 0.5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Subjectivists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probabilities characterize an agent's belief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have no external physical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295627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0813" cy="8382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Sample Space/Outcome Space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33400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 dirty="0"/>
              <a:t>S</a:t>
            </a:r>
            <a:r>
              <a:rPr lang="en-US" dirty="0"/>
              <a:t> is a outcome space: collection of all possible outcome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Let, </a:t>
            </a:r>
            <a:r>
              <a:rPr lang="en-US" i="1" dirty="0"/>
              <a:t>A</a:t>
            </a:r>
            <a:r>
              <a:rPr lang="en-US" dirty="0"/>
              <a:t> be a part of the collection of outcomes in </a:t>
            </a:r>
            <a:r>
              <a:rPr lang="en-US" i="1" dirty="0"/>
              <a:t>S</a:t>
            </a:r>
            <a:r>
              <a:rPr lang="en-US" dirty="0"/>
              <a:t>; that is, </a:t>
            </a:r>
            <a:r>
              <a:rPr lang="en-US" i="1" dirty="0"/>
              <a:t>A ⊂ S</a:t>
            </a:r>
            <a:r>
              <a:rPr lang="en-US" dirty="0"/>
              <a:t>. Then A is called an event.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Events can be binary, multi-valued, or continuous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41254</TotalTime>
  <Words>3984</Words>
  <Application>Microsoft Macintosh PowerPoint</Application>
  <PresentationFormat>On-screen Show (4:3)</PresentationFormat>
  <Paragraphs>438</Paragraphs>
  <Slides>51</Slides>
  <Notes>41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 Math</vt:lpstr>
      <vt:lpstr>Palatino</vt:lpstr>
      <vt:lpstr>Symbol</vt:lpstr>
      <vt:lpstr>Times New Roman</vt:lpstr>
      <vt:lpstr>Wingdings</vt:lpstr>
      <vt:lpstr>Office Theme</vt:lpstr>
      <vt:lpstr>Equation</vt:lpstr>
      <vt:lpstr>Probability</vt:lpstr>
      <vt:lpstr>Uncertainty in the World</vt:lpstr>
      <vt:lpstr>Uncertainty</vt:lpstr>
      <vt:lpstr>Example of Uncertainty</vt:lpstr>
      <vt:lpstr>Uncertainty in the World and our Models</vt:lpstr>
      <vt:lpstr>Logics</vt:lpstr>
      <vt:lpstr>Probability Theory</vt:lpstr>
      <vt:lpstr>Source of Probabilities</vt:lpstr>
      <vt:lpstr>Sample Space/Outcome Space</vt:lpstr>
      <vt:lpstr>Outcome and Event</vt:lpstr>
      <vt:lpstr>Mutually Exclusive Event</vt:lpstr>
      <vt:lpstr>Mutually Exhaustive Event</vt:lpstr>
      <vt:lpstr>The Axioms of Probability</vt:lpstr>
      <vt:lpstr>Empirical Probablity</vt:lpstr>
      <vt:lpstr>Empirical Probablity</vt:lpstr>
      <vt:lpstr>Equiprobable Probability Space</vt:lpstr>
      <vt:lpstr>Theoritical Probablity</vt:lpstr>
      <vt:lpstr>Theoritical Probablity</vt:lpstr>
      <vt:lpstr>Simple vs Joint Probability</vt:lpstr>
      <vt:lpstr>Simple vs Joint Probability</vt:lpstr>
      <vt:lpstr>Example of Joint Probability</vt:lpstr>
      <vt:lpstr>Example of Marginal Probability</vt:lpstr>
      <vt:lpstr>Laws of Probability: Additive Rule</vt:lpstr>
      <vt:lpstr>Laws of Probability: Additive Rule (Example)</vt:lpstr>
      <vt:lpstr>Laws of Probability: Additive Rule</vt:lpstr>
      <vt:lpstr>Laws of Probability: Additive Rule (Example)</vt:lpstr>
      <vt:lpstr>Complement Rule</vt:lpstr>
      <vt:lpstr>Complement Rule</vt:lpstr>
      <vt:lpstr>Complement Rule</vt:lpstr>
      <vt:lpstr>Random Variable</vt:lpstr>
      <vt:lpstr>Random Variable</vt:lpstr>
      <vt:lpstr>Conditional Probability</vt:lpstr>
      <vt:lpstr>Conditional Probability</vt:lpstr>
      <vt:lpstr>Conditional Probability</vt:lpstr>
      <vt:lpstr>PowerPoint Presentation</vt:lpstr>
      <vt:lpstr>Conditional Probability</vt:lpstr>
      <vt:lpstr>Conditional Probability</vt:lpstr>
      <vt:lpstr>The Chain Rule</vt:lpstr>
      <vt:lpstr>Probabilistic  Reasoning</vt:lpstr>
      <vt:lpstr>PowerPoint Presentation</vt:lpstr>
      <vt:lpstr>Inference with Bayes’s Rule</vt:lpstr>
      <vt:lpstr>Bayes’s Rule</vt:lpstr>
      <vt:lpstr>Inference with Bayes’s Rule</vt:lpstr>
      <vt:lpstr>Bayes’s Rule in Practice</vt:lpstr>
      <vt:lpstr>Summary of Important Rules</vt:lpstr>
      <vt:lpstr>Common Mistake</vt:lpstr>
      <vt:lpstr>Quiz</vt:lpstr>
      <vt:lpstr>Quiz</vt:lpstr>
      <vt:lpstr>PowerPoint Presentation</vt:lpstr>
      <vt:lpstr>PowerPoint Presentation</vt:lpstr>
      <vt:lpstr>Inference with Bayes’s Rule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 Intro to Artificial Intelligence</dc:title>
  <dc:subject/>
  <dc:creator>Charles Dyer</dc:creator>
  <cp:keywords/>
  <dc:description/>
  <cp:lastModifiedBy>A. F. M. Minhazur Rahman</cp:lastModifiedBy>
  <cp:revision>1394</cp:revision>
  <cp:lastPrinted>2016-08-01T16:57:03Z</cp:lastPrinted>
  <dcterms:created xsi:type="dcterms:W3CDTF">2001-09-03T15:13:52Z</dcterms:created>
  <dcterms:modified xsi:type="dcterms:W3CDTF">2022-07-31T19:41:32Z</dcterms:modified>
  <cp:category/>
</cp:coreProperties>
</file>