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A1B"/>
    <a:srgbClr val="65A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43920-60BA-4E9D-9402-47E49B41F4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7C9BC-BFA5-4031-A8B9-E57CBAA9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3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A23-5A15-5037-BC5F-11DDAD861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F551F-61AE-4E04-3C24-8A2DA318D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320B-0508-59A5-CAC2-DE10E724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C87-D20C-4A5B-97A4-0771BC40C4D6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0F3D-0E8B-8964-7C0F-C0D1C276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7 - Intro33duction to Object-Oriented Programming (OOP), creating and using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9B0C-D8F3-3BC4-51B0-D8F8F0B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DFA5-3344-D7E0-C2EB-89474E85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7B3BC-8F31-A2DD-073C-179558272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3A7A2-C4BF-0FB8-63B2-F2EF2744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B781-38B5-4DD9-8209-061A249DFE57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61E0-B7B2-56AD-C9EF-C5ADC2BB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7 - Intro33duction to Object-Oriented Programming (OOP), creating and using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F121-C80C-5A10-79A8-D485EF9E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4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FBCEF-0594-D908-DD9D-9E9420687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820B2-0824-B287-65E4-B2E3F134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D134-0D6C-51AC-42F8-895EE68B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A1E2-0F17-40F4-8C89-63FA7D5F370B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B134-D564-F130-D294-342551EF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7 - Intro33duction to Object-Oriented Programming (OOP), creating and using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87F2-00C8-6F2F-A79E-844EC0EB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2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E24E-A2C7-1110-3DA3-3BB301A1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F10E-7559-3B42-0859-C1E382A3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978F-1531-4FEF-062E-91EA882E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E91C-7F7C-4966-BB9D-132D9D3B15E3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8A11-1F8E-3E89-46D0-04B1E433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7 - Intro33duction to Object-Oriented Programming (OOP), creating and using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03C4-E996-03B4-2226-0B8080FF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7D07-4EAE-340D-1DB7-A32566A7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9014D-6E04-95CC-BCB3-1DB53DC9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D5A6-147F-CB91-9DCC-9B35E184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F4F8-F8E5-40BA-BE50-AFD8CF09B624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A66C-76CD-BD13-C310-451F511F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7 - Intro33duction to Object-Oriented Programming (OOP), creating and using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BF51-33D2-C00A-5A7C-9473DD30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5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44BE-9D5B-26B5-1EE2-75A8E101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82F-CA08-A731-F74D-C543E3E2F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2CC5C-9854-9FC5-71D5-5AF14D68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F210B-E744-4C3C-8326-7EACD39C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0FF5-E731-4592-8867-B1B3E99A10BD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21C62-DC67-0A40-3F0D-777305E9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7 - Intro33duction to Object-Oriented Programming (OOP), creating and using classes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25EB2-DECD-3CF8-DE8E-31F2FD4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FF42-D85A-9457-565F-AFBA1014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4B18A-1BD6-D1D9-209D-A59518C2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AB3AC-1E0C-9A3E-3B9D-736EBDA5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E6AE3-9D6F-D88B-F252-1F40CE0AB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1105D-A9DA-C1F5-3B33-0181ADDFA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9E29C-18A2-CCDF-833B-85997E0C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19F4-DF84-4F7F-924A-91218BF42CD8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A1A3B-5921-E3E6-5460-C6030235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7 - Intro33duction to Object-Oriented Programming (OOP), creating and using classes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2AAE5-5FC8-9796-0582-772E6861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2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9F4-421F-5BF1-2F31-82A13897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22CF-24B7-4480-2F59-5C63A994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FF63-18E9-4A4D-8429-CFBD0EFBBF1B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C6ABA-0204-42C9-D686-02816051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7 - Intro33duction to Object-Oriented Programming (OOP), creating and using classes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3A3DF-2E53-0FB8-A451-6A0F6DA9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9AA42-6D11-99DE-728E-3DFA96FD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EED6-8483-4EEA-8D7B-627F4A1095F3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7A098-5EC4-E993-9734-991273EE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7 - Intro33duction to Object-Oriented Programming (OOP), creating and using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309CC-6EDB-FA01-4041-DA786D95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6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76A6-FB38-F6C4-74E8-3828BC89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8829-035E-3171-16BF-A851690F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1628A-16E0-29F3-1FBD-D9BED9711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2A9B9-E6B0-CA50-ECD0-C6426271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C22A-D681-4203-AD29-C306190A6CC7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A177D-6AC0-C7A0-EF7D-70BC279C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7 - Intro33duction to Object-Oriented Programming (OOP), creating and using classes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7DC14-9B5C-3B3A-BA25-86285B25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4750-A289-FD1C-B8DA-61D58461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A0E62-10C8-ADBC-F099-D4D9177B6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E20E2-9C4D-1829-7836-C4BC645B5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CA5CA-A4D1-7A83-49A2-343A4350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2958-B41A-4126-A926-E6A9BF389359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9681A-FF76-A8AB-D01D-ED75BF17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7 - Intro33duction to Object-Oriented Programming (OOP), creating and using classes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4A21B-E6AD-A001-A19F-87F21E20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0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B48A4-8A28-B126-E61B-67FABC3D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FEAF-4F89-0D2F-BDC7-ABE0511F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603A-8C6F-3649-61FA-DA4D9C717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C2E09-B869-4DC2-8B99-E5D01A5FFDCE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92C8C-3D56-ADBD-D0EF-A30C7479F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Module 7 - Intro33duction to Object-Oriented Programming (OOP), creating and using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0B779-70C2-6689-DD4A-D51A56A5D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62D1-853B-4E6D-BF7F-4B1EBB69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python/python_modules.as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kothosen/EDGE-RUET-CSE-RUETCSEB010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python/python_inheritance.asp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python/python_polymorphism.asp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24C1B-E0CE-C651-CBFD-E32DDFF8D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834E-88EE-0F40-D895-085A6F51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77382-8699-EDE8-0B64-03AB4D5ADC64}"/>
              </a:ext>
            </a:extLst>
          </p:cNvPr>
          <p:cNvSpPr txBox="1"/>
          <p:nvPr/>
        </p:nvSpPr>
        <p:spPr>
          <a:xfrm>
            <a:off x="1345224" y="2287223"/>
            <a:ext cx="9698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Module 7: Python Basics – OOP and Data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F7943-82BD-3131-B44D-F61926002F63}"/>
              </a:ext>
            </a:extLst>
          </p:cNvPr>
          <p:cNvSpPr txBox="1"/>
          <p:nvPr/>
        </p:nvSpPr>
        <p:spPr>
          <a:xfrm>
            <a:off x="1862192" y="3158199"/>
            <a:ext cx="8664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ind Siliguri" panose="02000000000000000000" pitchFamily="2" charset="0"/>
                <a:cs typeface="Hind Siliguri" panose="02000000000000000000" pitchFamily="2" charset="0"/>
              </a:rPr>
              <a:t>Introduction to Object-Oriented Programming (OOP), creating and using classes and</a:t>
            </a:r>
          </a:p>
          <a:p>
            <a:r>
              <a:rPr lang="en-US" dirty="0">
                <a:latin typeface="Hind Siliguri" panose="02000000000000000000" pitchFamily="2" charset="0"/>
                <a:cs typeface="Hind Siliguri" panose="02000000000000000000" pitchFamily="2" charset="0"/>
              </a:rPr>
              <a:t>objects, applying concepts like inheritance, polymorphism, and encapsulation, solving </a:t>
            </a:r>
          </a:p>
          <a:p>
            <a:pPr algn="ctr"/>
            <a:r>
              <a:rPr lang="en-US" dirty="0">
                <a:latin typeface="Hind Siliguri" panose="02000000000000000000" pitchFamily="2" charset="0"/>
                <a:cs typeface="Hind Siliguri" panose="02000000000000000000" pitchFamily="2" charset="0"/>
              </a:rPr>
              <a:t>data structure and algorithm problems.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8F877-3DD7-07C6-4D69-E85988C0C5FA}"/>
              </a:ext>
            </a:extLst>
          </p:cNvPr>
          <p:cNvSpPr txBox="1"/>
          <p:nvPr/>
        </p:nvSpPr>
        <p:spPr>
          <a:xfrm>
            <a:off x="2680642" y="4746709"/>
            <a:ext cx="6830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Hind Siliguri" panose="02000000000000000000" pitchFamily="2" charset="0"/>
                <a:cs typeface="Hind Siliguri" panose="02000000000000000000" pitchFamily="2" charset="0"/>
              </a:rPr>
              <a:t>Date: 27 November 2024 | Wednesday | 05:00 PM – 08:00 PM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C4D15-FEBC-0CD6-FBA2-611F13AFAE4B}"/>
              </a:ext>
            </a:extLst>
          </p:cNvPr>
          <p:cNvSpPr txBox="1"/>
          <p:nvPr/>
        </p:nvSpPr>
        <p:spPr>
          <a:xfrm>
            <a:off x="2939412" y="702580"/>
            <a:ext cx="6510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EDGE-RUET CSE Digital Skill Training Program</a:t>
            </a:r>
          </a:p>
          <a:p>
            <a:pPr algn="ctr"/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Training Track: Python (Django) </a:t>
            </a:r>
          </a:p>
          <a:p>
            <a:pPr algn="ctr"/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Batch No. RUETCSEB0107</a:t>
            </a:r>
            <a:endParaRPr lang="en-US" sz="2400" b="1" dirty="0">
              <a:latin typeface="Hind Siliguri" panose="02000000000000000000" pitchFamily="2" charset="0"/>
              <a:cs typeface="Hind Siliguri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4DC55-8217-9B23-498F-BE82312BFB25}"/>
              </a:ext>
            </a:extLst>
          </p:cNvPr>
          <p:cNvSpPr txBox="1"/>
          <p:nvPr/>
        </p:nvSpPr>
        <p:spPr>
          <a:xfrm>
            <a:off x="2587668" y="5291060"/>
            <a:ext cx="7016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Hind Siliguri" panose="02000000000000000000" pitchFamily="2" charset="0"/>
                <a:cs typeface="Hind Siliguri" panose="02000000000000000000" pitchFamily="2" charset="0"/>
              </a:rPr>
              <a:t>Venue: Software (SW) Lab, 1st Floor, Department of CSE, RUET </a:t>
            </a:r>
          </a:p>
        </p:txBody>
      </p:sp>
    </p:spTree>
    <p:extLst>
      <p:ext uri="{BB962C8B-B14F-4D97-AF65-F5344CB8AC3E}">
        <p14:creationId xmlns:p14="http://schemas.microsoft.com/office/powerpoint/2010/main" val="271168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D6A32-3BA9-CA85-7CF2-95193C700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A4FFD-FA3D-138E-321A-2D6AA06E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8CD18-268C-F901-25E7-9F3B0FECB93D}"/>
              </a:ext>
            </a:extLst>
          </p:cNvPr>
          <p:cNvSpPr txBox="1"/>
          <p:nvPr/>
        </p:nvSpPr>
        <p:spPr>
          <a:xfrm>
            <a:off x="4226742" y="1498211"/>
            <a:ext cx="3738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RUET</a:t>
            </a:r>
            <a:r>
              <a:rPr lang="en-US" sz="3200" b="1" dirty="0">
                <a:solidFill>
                  <a:srgbClr val="EB8A1B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.js</a:t>
            </a:r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9AAA2-D8A8-7B8C-A701-4B9CD885C9C7}"/>
              </a:ext>
            </a:extLst>
          </p:cNvPr>
          <p:cNvSpPr txBox="1"/>
          <p:nvPr/>
        </p:nvSpPr>
        <p:spPr>
          <a:xfrm>
            <a:off x="1766926" y="3041974"/>
            <a:ext cx="8658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 Link: </a:t>
            </a:r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  <a:hlinkClick r:id="rId2"/>
              </a:rPr>
              <a:t>https://www.w3schools.com/python/python_modules.asp</a:t>
            </a:r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0BA16-46C1-3355-DC26-E0FDD073ADA3}"/>
              </a:ext>
            </a:extLst>
          </p:cNvPr>
          <p:cNvSpPr txBox="1"/>
          <p:nvPr/>
        </p:nvSpPr>
        <p:spPr>
          <a:xfrm>
            <a:off x="5621347" y="2562480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Learn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DDDAF-C7BC-C2D0-E3CB-66A76E7C0044}"/>
              </a:ext>
            </a:extLst>
          </p:cNvPr>
          <p:cNvSpPr txBox="1"/>
          <p:nvPr/>
        </p:nvSpPr>
        <p:spPr>
          <a:xfrm>
            <a:off x="4830268" y="4576691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Make it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CF8B1-C06B-0C3D-9E28-5B13DA837CF3}"/>
              </a:ext>
            </a:extLst>
          </p:cNvPr>
          <p:cNvSpPr txBox="1"/>
          <p:nvPr/>
        </p:nvSpPr>
        <p:spPr>
          <a:xfrm>
            <a:off x="9655898" y="429139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0976AA-BA02-D929-0303-4BBDC3C92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429139"/>
            <a:ext cx="1761125" cy="3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02C40-8046-924C-C261-0405FD60E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9658E-4999-D841-4865-793E4C37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0B676-7D73-B645-E9C0-6FA009ED2F07}"/>
              </a:ext>
            </a:extLst>
          </p:cNvPr>
          <p:cNvSpPr txBox="1"/>
          <p:nvPr/>
        </p:nvSpPr>
        <p:spPr>
          <a:xfrm>
            <a:off x="4918434" y="3136612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B04E2-CE5B-ABCF-D09C-C77E2004B169}"/>
              </a:ext>
            </a:extLst>
          </p:cNvPr>
          <p:cNvSpPr txBox="1"/>
          <p:nvPr/>
        </p:nvSpPr>
        <p:spPr>
          <a:xfrm>
            <a:off x="9655898" y="429139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43CF1-911D-B500-9829-ED55A7292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429139"/>
            <a:ext cx="1761125" cy="3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5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D2E14-FB16-7CBD-F6AF-77E589224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80F5D-ADE4-71A3-CDFA-C762B500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CD44F-6E25-3D09-9FC5-F4EE01A141F2}"/>
              </a:ext>
            </a:extLst>
          </p:cNvPr>
          <p:cNvSpPr txBox="1"/>
          <p:nvPr/>
        </p:nvSpPr>
        <p:spPr>
          <a:xfrm>
            <a:off x="4704438" y="1498211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Encapsulation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1519D-7A38-1988-2EB2-C5794D1816D8}"/>
              </a:ext>
            </a:extLst>
          </p:cNvPr>
          <p:cNvSpPr txBox="1"/>
          <p:nvPr/>
        </p:nvSpPr>
        <p:spPr>
          <a:xfrm>
            <a:off x="3537835" y="3429411"/>
            <a:ext cx="13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Public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88587-35B5-FA07-7882-24B7968F645A}"/>
              </a:ext>
            </a:extLst>
          </p:cNvPr>
          <p:cNvSpPr txBox="1"/>
          <p:nvPr/>
        </p:nvSpPr>
        <p:spPr>
          <a:xfrm>
            <a:off x="9655898" y="429139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F4DA7F-1316-68C3-2513-2AD7A6E31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429139"/>
            <a:ext cx="1761125" cy="334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40B0DA-C56F-A47A-AB87-9D792DF79CAC}"/>
              </a:ext>
            </a:extLst>
          </p:cNvPr>
          <p:cNvSpPr txBox="1"/>
          <p:nvPr/>
        </p:nvSpPr>
        <p:spPr>
          <a:xfrm>
            <a:off x="5067371" y="3429000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Protected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FF7A5-F711-4BBB-9B03-6DEEC4E0B9D7}"/>
              </a:ext>
            </a:extLst>
          </p:cNvPr>
          <p:cNvSpPr txBox="1"/>
          <p:nvPr/>
        </p:nvSpPr>
        <p:spPr>
          <a:xfrm>
            <a:off x="7101853" y="3429000"/>
            <a:ext cx="150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Private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B72A8-20F7-666E-0B5E-F376DADB3BED}"/>
              </a:ext>
            </a:extLst>
          </p:cNvPr>
          <p:cNvSpPr txBox="1"/>
          <p:nvPr/>
        </p:nvSpPr>
        <p:spPr>
          <a:xfrm>
            <a:off x="982260" y="4792580"/>
            <a:ext cx="1022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Code Files: </a:t>
            </a:r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  <a:hlinkClick r:id="rId3"/>
              </a:rPr>
              <a:t>https://github.com/soykothosen/EDGE-RUET-CSE-RUETCSEB0107</a:t>
            </a:r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52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606B8-4339-25E8-3647-21657F864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35488E-6D8F-B097-5A97-C0F0BF74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2C694-D2FD-B39D-32D2-FEFEACD55348}"/>
              </a:ext>
            </a:extLst>
          </p:cNvPr>
          <p:cNvSpPr txBox="1"/>
          <p:nvPr/>
        </p:nvSpPr>
        <p:spPr>
          <a:xfrm>
            <a:off x="3380357" y="3136612"/>
            <a:ext cx="543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Questions &amp; Answer Session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ED6FF-E220-477E-D5D4-9CBC90CCB214}"/>
              </a:ext>
            </a:extLst>
          </p:cNvPr>
          <p:cNvSpPr txBox="1"/>
          <p:nvPr/>
        </p:nvSpPr>
        <p:spPr>
          <a:xfrm>
            <a:off x="9655898" y="429139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FB392-5DBE-04B7-F88F-E7C8EA6D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429139"/>
            <a:ext cx="1761125" cy="3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0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CA004-7AF1-E229-A05F-000A09D8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F160F-CF0E-01D5-1D14-A077222D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9584F-54D3-CA72-62F3-F4394438B9A2}"/>
              </a:ext>
            </a:extLst>
          </p:cNvPr>
          <p:cNvSpPr txBox="1"/>
          <p:nvPr/>
        </p:nvSpPr>
        <p:spPr>
          <a:xfrm>
            <a:off x="5018628" y="3136612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04374-E8D1-5520-27EE-E3C9F654CD19}"/>
              </a:ext>
            </a:extLst>
          </p:cNvPr>
          <p:cNvSpPr txBox="1"/>
          <p:nvPr/>
        </p:nvSpPr>
        <p:spPr>
          <a:xfrm>
            <a:off x="9655898" y="429139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1BECA-55F6-32D1-028F-36F5F09CD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429139"/>
            <a:ext cx="1761125" cy="3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6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5B52A-AAEB-6754-61CD-208AFFFFAF69}"/>
              </a:ext>
            </a:extLst>
          </p:cNvPr>
          <p:cNvSpPr txBox="1"/>
          <p:nvPr/>
        </p:nvSpPr>
        <p:spPr>
          <a:xfrm>
            <a:off x="1174652" y="3833447"/>
            <a:ext cx="63818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  <a:p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Founder &amp; CEO, Code Studio | CTO, </a:t>
            </a:r>
            <a:r>
              <a:rPr lang="en-US" sz="2400" dirty="0" err="1">
                <a:latin typeface="Hind Siliguri" panose="02000000000000000000" pitchFamily="2" charset="0"/>
                <a:cs typeface="Hind Siliguri" panose="02000000000000000000" pitchFamily="2" charset="0"/>
              </a:rPr>
              <a:t>Link&amp;Win</a:t>
            </a:r>
            <a:endParaRPr lang="en-US" sz="2400" dirty="0">
              <a:latin typeface="Hind Siliguri" panose="02000000000000000000" pitchFamily="2" charset="0"/>
              <a:cs typeface="Hind Siliguri" panose="02000000000000000000" pitchFamily="2" charset="0"/>
            </a:endParaRPr>
          </a:p>
          <a:p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soykot.ruet.cse@gmail.com | +8801784286885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FA36F-EF40-27E4-0A32-E310908E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96" y="995288"/>
            <a:ext cx="2711549" cy="2711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2535E0-8416-8C5A-094E-60A3997C1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728" y="995288"/>
            <a:ext cx="2260210" cy="428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091EC-262E-E91C-3451-E49C0526DED2}"/>
              </a:ext>
            </a:extLst>
          </p:cNvPr>
          <p:cNvSpPr txBox="1"/>
          <p:nvPr/>
        </p:nvSpPr>
        <p:spPr>
          <a:xfrm>
            <a:off x="8625573" y="1424245"/>
            <a:ext cx="24597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>
                <a:latin typeface="Hind Siliguri" panose="02000000000000000000" pitchFamily="2" charset="0"/>
                <a:cs typeface="Hind Siliguri" panose="02000000000000000000" pitchFamily="2" charset="0"/>
              </a:rPr>
              <a:t>Rajshahi</a:t>
            </a:r>
            <a:r>
              <a:rPr lang="en-US" sz="1900" dirty="0">
                <a:latin typeface="Hind Siliguri" panose="02000000000000000000" pitchFamily="2" charset="0"/>
                <a:cs typeface="Hind Siliguri" panose="02000000000000000000" pitchFamily="2" charset="0"/>
              </a:rPr>
              <a:t>, Bangladesh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4DFDC38-2A2C-DB98-D40F-2CE9884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3189C-65D6-216E-9286-B06B859E23FF}"/>
              </a:ext>
            </a:extLst>
          </p:cNvPr>
          <p:cNvSpPr txBox="1"/>
          <p:nvPr/>
        </p:nvSpPr>
        <p:spPr>
          <a:xfrm>
            <a:off x="1174652" y="5862712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ind Siliguri" panose="02000000000000000000" pitchFamily="2" charset="0"/>
                <a:cs typeface="Hind Siliguri" panose="02000000000000000000" pitchFamily="2" charset="0"/>
              </a:rPr>
              <a:t>#Trainer</a:t>
            </a:r>
          </a:p>
        </p:txBody>
      </p:sp>
    </p:spTree>
    <p:extLst>
      <p:ext uri="{BB962C8B-B14F-4D97-AF65-F5344CB8AC3E}">
        <p14:creationId xmlns:p14="http://schemas.microsoft.com/office/powerpoint/2010/main" val="312608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8AEA-E908-A6BF-ED4A-3E5A6A6E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E785B-22A3-3CAF-E617-DB68B78B6815}"/>
              </a:ext>
            </a:extLst>
          </p:cNvPr>
          <p:cNvSpPr txBox="1"/>
          <p:nvPr/>
        </p:nvSpPr>
        <p:spPr>
          <a:xfrm>
            <a:off x="763013" y="2297921"/>
            <a:ext cx="1066597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Object Oriented Programming, Class &amp; Object Creation, Parent Class, Child Class, Parameter, Attribute, Method, Argument, Encapsulation, Polymorphism, Inheritance, Abstraction, Public, Private, Protected, Python String Slicing, Binary Search Tree, Sorting, Data Structure &amp; Algorithm Problem Solving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79B117-B857-B24F-12F1-59F4ABCCB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429139"/>
            <a:ext cx="1761125" cy="3342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8B1C71-EB7E-9748-CC81-A54EC2590FFD}"/>
              </a:ext>
            </a:extLst>
          </p:cNvPr>
          <p:cNvSpPr txBox="1"/>
          <p:nvPr/>
        </p:nvSpPr>
        <p:spPr>
          <a:xfrm>
            <a:off x="9655898" y="429139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</p:txBody>
      </p:sp>
    </p:spTree>
    <p:extLst>
      <p:ext uri="{BB962C8B-B14F-4D97-AF65-F5344CB8AC3E}">
        <p14:creationId xmlns:p14="http://schemas.microsoft.com/office/powerpoint/2010/main" val="371077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6CD9-7665-531F-5B18-216447BB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EB74A-E432-2986-BC37-BB80585756F8}"/>
              </a:ext>
            </a:extLst>
          </p:cNvPr>
          <p:cNvSpPr txBox="1"/>
          <p:nvPr/>
        </p:nvSpPr>
        <p:spPr>
          <a:xfrm>
            <a:off x="1110499" y="1695159"/>
            <a:ext cx="997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Introduction to Object-Oriented Programming (OOP)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09DAF-7764-2722-29E5-D6332BF0EFDA}"/>
              </a:ext>
            </a:extLst>
          </p:cNvPr>
          <p:cNvSpPr txBox="1"/>
          <p:nvPr/>
        </p:nvSpPr>
        <p:spPr>
          <a:xfrm>
            <a:off x="3455692" y="2618751"/>
            <a:ext cx="5280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Modularity, Reusability, and Scalability.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B5624C-232A-A507-5E6B-9114B1C2B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7"/>
          <a:stretch/>
        </p:blipFill>
        <p:spPr bwMode="auto">
          <a:xfrm>
            <a:off x="4418360" y="3419233"/>
            <a:ext cx="1895621" cy="18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F314D0-2DC1-6F79-F0EF-33F1D0A912D1}"/>
              </a:ext>
            </a:extLst>
          </p:cNvPr>
          <p:cNvSpPr txBox="1"/>
          <p:nvPr/>
        </p:nvSpPr>
        <p:spPr>
          <a:xfrm>
            <a:off x="6313981" y="4103764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Using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CDCE3-8B4C-E348-C863-66C45ECD7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429139"/>
            <a:ext cx="1761125" cy="334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8F857-E1EA-078C-EA7A-64ACDAF43118}"/>
              </a:ext>
            </a:extLst>
          </p:cNvPr>
          <p:cNvSpPr txBox="1"/>
          <p:nvPr/>
        </p:nvSpPr>
        <p:spPr>
          <a:xfrm>
            <a:off x="9655898" y="429139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</p:txBody>
      </p:sp>
    </p:spTree>
    <p:extLst>
      <p:ext uri="{BB962C8B-B14F-4D97-AF65-F5344CB8AC3E}">
        <p14:creationId xmlns:p14="http://schemas.microsoft.com/office/powerpoint/2010/main" val="246693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F7039-384E-9182-5EA6-B2325AD6E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1C97D-DE59-C181-54F2-72B971AE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43FE8-A798-4BC0-5ACD-6E8079C228B7}"/>
              </a:ext>
            </a:extLst>
          </p:cNvPr>
          <p:cNvSpPr txBox="1"/>
          <p:nvPr/>
        </p:nvSpPr>
        <p:spPr>
          <a:xfrm>
            <a:off x="1914886" y="2644170"/>
            <a:ext cx="32447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Encapsulation</a:t>
            </a:r>
          </a:p>
          <a:p>
            <a:endParaRPr lang="en-US" sz="3200" b="1" dirty="0">
              <a:latin typeface="Hind Siliguri" panose="02000000000000000000" pitchFamily="2" charset="0"/>
              <a:cs typeface="Hind Siliguri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461B7-67E4-E0E3-B585-41EAB93801F1}"/>
              </a:ext>
            </a:extLst>
          </p:cNvPr>
          <p:cNvSpPr txBox="1"/>
          <p:nvPr/>
        </p:nvSpPr>
        <p:spPr>
          <a:xfrm>
            <a:off x="5159685" y="1296794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Key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39F9B-1532-64D0-BE91-728B9438251E}"/>
              </a:ext>
            </a:extLst>
          </p:cNvPr>
          <p:cNvSpPr txBox="1"/>
          <p:nvPr/>
        </p:nvSpPr>
        <p:spPr>
          <a:xfrm>
            <a:off x="6670075" y="2644170"/>
            <a:ext cx="33121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 rtl="0" eaLnBrk="1" latinLnBrk="0" hangingPunct="1">
              <a:buClrTx/>
              <a:buSzPts val="3200"/>
              <a:buFont typeface="Arial" panose="020B0604020202020204" pitchFamily="34" charset="0"/>
              <a:buChar char="•"/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Hind Siliguri" panose="02000000000000000000" pitchFamily="2" charset="0"/>
                <a:ea typeface="+mn-ea"/>
                <a:cs typeface="Hind Siliguri" panose="02000000000000000000" pitchFamily="2" charset="0"/>
              </a:rPr>
              <a:t>Polymorphism</a:t>
            </a:r>
          </a:p>
          <a:p>
            <a:pPr algn="l" rtl="0" eaLnBrk="1" latinLnBrk="0" hangingPunct="1">
              <a:buClrTx/>
              <a:buSzPts val="3200"/>
            </a:pPr>
            <a:endParaRPr lang="en-US" sz="3200" dirty="0">
              <a:effectLst/>
            </a:endParaRPr>
          </a:p>
          <a:p>
            <a:pPr marL="457200" indent="-4572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Hind Siliguri" panose="02000000000000000000" pitchFamily="2" charset="0"/>
                <a:ea typeface="+mn-ea"/>
                <a:cs typeface="Hind Siliguri" panose="02000000000000000000" pitchFamily="2" charset="0"/>
              </a:rPr>
              <a:t>Abstraction</a:t>
            </a:r>
            <a:endParaRPr lang="en-US" sz="320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36C25-25CB-F462-F091-AACE0D35DC8A}"/>
              </a:ext>
            </a:extLst>
          </p:cNvPr>
          <p:cNvSpPr txBox="1"/>
          <p:nvPr/>
        </p:nvSpPr>
        <p:spPr>
          <a:xfrm>
            <a:off x="9655898" y="429139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211E2-1FC5-9C48-62B4-5665FE409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429139"/>
            <a:ext cx="1761125" cy="3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51916-FEE5-D0E6-B335-ED2A8D9E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7A899-FDC2-ADBD-D836-85D828ABAFB4}"/>
              </a:ext>
            </a:extLst>
          </p:cNvPr>
          <p:cNvSpPr txBox="1"/>
          <p:nvPr/>
        </p:nvSpPr>
        <p:spPr>
          <a:xfrm>
            <a:off x="4007929" y="1498211"/>
            <a:ext cx="417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Create Class &amp;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54078-A84B-147B-BCE6-41A1F1C7AC4C}"/>
              </a:ext>
            </a:extLst>
          </p:cNvPr>
          <p:cNvSpPr txBox="1"/>
          <p:nvPr/>
        </p:nvSpPr>
        <p:spPr>
          <a:xfrm>
            <a:off x="1841467" y="3154516"/>
            <a:ext cx="8509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 Link: </a:t>
            </a:r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  <a:hlinkClick r:id="rId2"/>
              </a:rPr>
              <a:t>https://www.w3schools.com/python/python_classes.asp</a:t>
            </a:r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8B90F-5309-E346-30AF-BF931C814F23}"/>
              </a:ext>
            </a:extLst>
          </p:cNvPr>
          <p:cNvSpPr txBox="1"/>
          <p:nvPr/>
        </p:nvSpPr>
        <p:spPr>
          <a:xfrm>
            <a:off x="5621347" y="2562480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Learn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6B8BE-7854-E2C6-E9AA-89A9AA40FB40}"/>
              </a:ext>
            </a:extLst>
          </p:cNvPr>
          <p:cNvSpPr txBox="1"/>
          <p:nvPr/>
        </p:nvSpPr>
        <p:spPr>
          <a:xfrm>
            <a:off x="4799810" y="4576691"/>
            <a:ext cx="259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Practice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93928-4B6F-53EA-8E82-9941B8240EBC}"/>
              </a:ext>
            </a:extLst>
          </p:cNvPr>
          <p:cNvSpPr txBox="1"/>
          <p:nvPr/>
        </p:nvSpPr>
        <p:spPr>
          <a:xfrm>
            <a:off x="9655898" y="429139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83F12-329D-E69B-CD78-7CFCCB16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429139"/>
            <a:ext cx="1761125" cy="3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8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2A091-FC28-12E7-8B82-EF3C64C09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BD23F6-D477-7C24-A384-548195C1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7228-7C22-4484-E955-59C1183D768D}"/>
              </a:ext>
            </a:extLst>
          </p:cNvPr>
          <p:cNvSpPr txBox="1"/>
          <p:nvPr/>
        </p:nvSpPr>
        <p:spPr>
          <a:xfrm>
            <a:off x="4952900" y="1498211"/>
            <a:ext cx="228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0C824-1BAD-5705-1DCE-0906FEE94075}"/>
              </a:ext>
            </a:extLst>
          </p:cNvPr>
          <p:cNvSpPr txBox="1"/>
          <p:nvPr/>
        </p:nvSpPr>
        <p:spPr>
          <a:xfrm>
            <a:off x="1592199" y="3041974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 Link: </a:t>
            </a:r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  <a:hlinkClick r:id="rId2"/>
              </a:rPr>
              <a:t>https://www.w3schools.com/python/python_inheritance.asp</a:t>
            </a:r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CAE8D-A7A7-976A-DF24-C6F83B2C5CC6}"/>
              </a:ext>
            </a:extLst>
          </p:cNvPr>
          <p:cNvSpPr txBox="1"/>
          <p:nvPr/>
        </p:nvSpPr>
        <p:spPr>
          <a:xfrm>
            <a:off x="5621347" y="2562480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Learn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DB4FC-69E5-A931-C6F9-8D8DA37E6F43}"/>
              </a:ext>
            </a:extLst>
          </p:cNvPr>
          <p:cNvSpPr txBox="1"/>
          <p:nvPr/>
        </p:nvSpPr>
        <p:spPr>
          <a:xfrm>
            <a:off x="4799810" y="4576691"/>
            <a:ext cx="259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Practice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7BDCD-6A99-25DC-8202-CB35CF7C6B98}"/>
              </a:ext>
            </a:extLst>
          </p:cNvPr>
          <p:cNvSpPr txBox="1"/>
          <p:nvPr/>
        </p:nvSpPr>
        <p:spPr>
          <a:xfrm>
            <a:off x="9655898" y="429139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BAD583-A163-4714-E1CA-5EBFC4558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429139"/>
            <a:ext cx="1761125" cy="3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3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7FCE5-02CD-6C3A-5565-C264703A7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66843-EA56-5924-A593-7683C648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75CFA-AA4D-B7C0-AEE0-921A450CC120}"/>
              </a:ext>
            </a:extLst>
          </p:cNvPr>
          <p:cNvSpPr txBox="1"/>
          <p:nvPr/>
        </p:nvSpPr>
        <p:spPr>
          <a:xfrm>
            <a:off x="4619477" y="1498211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Polymorphism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D9414-E989-EFC8-10EF-B1F59BBA25EF}"/>
              </a:ext>
            </a:extLst>
          </p:cNvPr>
          <p:cNvSpPr txBox="1"/>
          <p:nvPr/>
        </p:nvSpPr>
        <p:spPr>
          <a:xfrm>
            <a:off x="1384610" y="3041974"/>
            <a:ext cx="942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 Link: </a:t>
            </a:r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  <a:hlinkClick r:id="rId2"/>
              </a:rPr>
              <a:t>https://www.w3schools.com/python/python_polymorphism.asp</a:t>
            </a:r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C0E23-527E-A403-2C2E-4839E62B2887}"/>
              </a:ext>
            </a:extLst>
          </p:cNvPr>
          <p:cNvSpPr txBox="1"/>
          <p:nvPr/>
        </p:nvSpPr>
        <p:spPr>
          <a:xfrm>
            <a:off x="5621347" y="2562480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Learn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3882C-CD71-FF5B-AB24-EDD9817F7DAD}"/>
              </a:ext>
            </a:extLst>
          </p:cNvPr>
          <p:cNvSpPr txBox="1"/>
          <p:nvPr/>
        </p:nvSpPr>
        <p:spPr>
          <a:xfrm>
            <a:off x="4799810" y="4576691"/>
            <a:ext cx="259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Practice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50B93-3D18-6443-CE02-DDB7BF49FFDE}"/>
              </a:ext>
            </a:extLst>
          </p:cNvPr>
          <p:cNvSpPr txBox="1"/>
          <p:nvPr/>
        </p:nvSpPr>
        <p:spPr>
          <a:xfrm>
            <a:off x="9655898" y="429139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8F831-A8C5-FCDD-1700-50E2C177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429139"/>
            <a:ext cx="1761125" cy="3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9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C28A-DE2A-41A5-7F38-4280259E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63387D-F05C-C58D-259A-9CC89617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62D1-853B-4E6D-BF7F-4B1EBB696ACD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DCC46-9289-0A3D-4BCC-01BDD0A589B3}"/>
              </a:ext>
            </a:extLst>
          </p:cNvPr>
          <p:cNvSpPr txBox="1"/>
          <p:nvPr/>
        </p:nvSpPr>
        <p:spPr>
          <a:xfrm>
            <a:off x="3180777" y="3850125"/>
            <a:ext cx="5830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Let’s Make </a:t>
            </a:r>
            <a:r>
              <a:rPr lang="en-US" sz="3200" b="1" dirty="0">
                <a:solidFill>
                  <a:schemeClr val="accent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RUET</a:t>
            </a:r>
            <a:r>
              <a:rPr lang="en-US" sz="3200" b="1" dirty="0">
                <a:solidFill>
                  <a:srgbClr val="EB8A1B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.js</a:t>
            </a:r>
            <a:r>
              <a:rPr lang="en-US" sz="32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 Framework</a:t>
            </a:r>
          </a:p>
        </p:txBody>
      </p:sp>
      <p:pic>
        <p:nvPicPr>
          <p:cNvPr id="2050" name="Picture 2" descr="Rajshahi University of Engineering &amp; Technology - Wikipedia">
            <a:extLst>
              <a:ext uri="{FF2B5EF4-FFF2-40B4-BE49-F238E27FC236}">
                <a16:creationId xmlns:a16="http://schemas.microsoft.com/office/drawing/2014/main" id="{D5A8F642-2F51-8831-38D4-EAB08A06C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38" y="1501157"/>
            <a:ext cx="1668119" cy="192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75E9C8-AC29-E6C9-4379-31D6AB9429F8}"/>
              </a:ext>
            </a:extLst>
          </p:cNvPr>
          <p:cNvSpPr txBox="1"/>
          <p:nvPr/>
        </p:nvSpPr>
        <p:spPr>
          <a:xfrm>
            <a:off x="9655898" y="429139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Soykot Hosen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1AFAE-818A-401D-1A64-C1D269BF9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429139"/>
            <a:ext cx="1761125" cy="3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355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Hind Siliguri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Soykot Hosen</dc:creator>
  <cp:lastModifiedBy>Soykot Hosen</cp:lastModifiedBy>
  <cp:revision>7</cp:revision>
  <dcterms:created xsi:type="dcterms:W3CDTF">2024-11-26T18:14:30Z</dcterms:created>
  <dcterms:modified xsi:type="dcterms:W3CDTF">2024-11-27T02:24:02Z</dcterms:modified>
</cp:coreProperties>
</file>