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7"/>
  </p:notesMasterIdLst>
  <p:handoutMasterIdLst>
    <p:handoutMasterId r:id="rId18"/>
  </p:handoutMasterIdLst>
  <p:sldIdLst>
    <p:sldId id="312" r:id="rId5"/>
    <p:sldId id="304" r:id="rId6"/>
    <p:sldId id="313" r:id="rId7"/>
    <p:sldId id="314" r:id="rId8"/>
    <p:sldId id="315" r:id="rId9"/>
    <p:sldId id="316" r:id="rId10"/>
    <p:sldId id="317" r:id="rId11"/>
    <p:sldId id="318" r:id="rId12"/>
    <p:sldId id="319" r:id="rId13"/>
    <p:sldId id="320" r:id="rId14"/>
    <p:sldId id="321" r:id="rId15"/>
    <p:sldId id="297" r:id="rId16"/>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p:cViewPr varScale="1">
        <p:scale>
          <a:sx n="59" d="100"/>
          <a:sy n="59" d="100"/>
        </p:scale>
        <p:origin x="964" y="28"/>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hyperlink" Target="https://opendata.arcgis.com/datasets/4063314923d74187be9596f10d034914_0.csv" TargetMode="External"/><Relationship Id="rId2" Type="http://schemas.openxmlformats.org/officeDocument/2006/relationships/hyperlink" Target="https://climatedata.imf.org/datasets/4063314923d74187be9596f10d034914/explore" TargetMode="External"/><Relationship Id="rId1" Type="http://schemas.openxmlformats.org/officeDocument/2006/relationships/slideLayout" Target="../slideLayouts/slideLayout10.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hyperlink" Target="https://opendata.arcgis.com/datasets/b13b69ee0dde43a99c811f592af4e821_0.csv" TargetMode="External"/><Relationship Id="rId2" Type="http://schemas.openxmlformats.org/officeDocument/2006/relationships/hyperlink" Target="https://climatedata.imf.org/datasets/b13b69ee0dde43a99c811f592af4e821/explore" TargetMode="External"/><Relationship Id="rId1" Type="http://schemas.openxmlformats.org/officeDocument/2006/relationships/slideLayout" Target="../slideLayouts/slideLayout10.xml"/><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hyperlink" Target="https://www.imf.org/external/terms.htm" TargetMode="Externa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667000" y="810227"/>
            <a:ext cx="6792686" cy="3831221"/>
          </a:xfrm>
        </p:spPr>
        <p:txBody>
          <a:bodyPr anchor="ctr"/>
          <a:lstStyle/>
          <a:p>
            <a:r>
              <a:rPr lang="en-US" sz="2400" dirty="0"/>
              <a:t>Effects of Surface Temperature Change on Climate-related Disaster</a:t>
            </a:r>
          </a:p>
        </p:txBody>
      </p:sp>
      <p:sp>
        <p:nvSpPr>
          <p:cNvPr id="3" name="TextBox 2">
            <a:extLst>
              <a:ext uri="{FF2B5EF4-FFF2-40B4-BE49-F238E27FC236}">
                <a16:creationId xmlns:a16="http://schemas.microsoft.com/office/drawing/2014/main" id="{586B8786-88BC-9834-EB87-96A476B56924}"/>
              </a:ext>
            </a:extLst>
          </p:cNvPr>
          <p:cNvSpPr txBox="1"/>
          <p:nvPr/>
        </p:nvSpPr>
        <p:spPr>
          <a:xfrm>
            <a:off x="3543300" y="4814611"/>
            <a:ext cx="5040086" cy="2062103"/>
          </a:xfrm>
          <a:prstGeom prst="rect">
            <a:avLst/>
          </a:prstGeom>
          <a:noFill/>
        </p:spPr>
        <p:txBody>
          <a:bodyPr wrap="square" rtlCol="0">
            <a:spAutoFit/>
          </a:bodyPr>
          <a:lstStyle/>
          <a:p>
            <a:pPr algn="ctr"/>
            <a:r>
              <a:rPr lang="en-US" sz="1600" b="1" i="1" dirty="0"/>
              <a:t>Prepared By-</a:t>
            </a:r>
          </a:p>
          <a:p>
            <a:pPr algn="ctr"/>
            <a:endParaRPr lang="en-US" sz="1600" b="1" dirty="0">
              <a:solidFill>
                <a:schemeClr val="bg1"/>
              </a:solidFill>
            </a:endParaRPr>
          </a:p>
          <a:p>
            <a:pPr algn="ctr"/>
            <a:r>
              <a:rPr lang="en-US" sz="1600" b="1" dirty="0">
                <a:solidFill>
                  <a:schemeClr val="bg1"/>
                </a:solidFill>
              </a:rPr>
              <a:t>Tanvir Tanjum Shourav</a:t>
            </a:r>
          </a:p>
          <a:p>
            <a:pPr algn="ctr"/>
            <a:r>
              <a:rPr lang="en-US" sz="1600" b="1" dirty="0">
                <a:solidFill>
                  <a:schemeClr val="bg1"/>
                </a:solidFill>
              </a:rPr>
              <a:t>Matriculation Id. 23392255 </a:t>
            </a:r>
          </a:p>
          <a:p>
            <a:pPr algn="ctr"/>
            <a:r>
              <a:rPr lang="en-US" sz="1600" b="1" dirty="0">
                <a:solidFill>
                  <a:schemeClr val="bg1"/>
                </a:solidFill>
              </a:rPr>
              <a:t>MSc. in Data Science</a:t>
            </a:r>
          </a:p>
          <a:p>
            <a:pPr algn="ctr"/>
            <a:r>
              <a:rPr lang="en-US" sz="1600" b="1" dirty="0">
                <a:solidFill>
                  <a:schemeClr val="bg1"/>
                </a:solidFill>
              </a:rPr>
              <a:t>Methods of Advanced Data Engineering</a:t>
            </a:r>
          </a:p>
          <a:p>
            <a:pPr algn="ctr"/>
            <a:r>
              <a:rPr lang="en-US" sz="1600" b="1">
                <a:solidFill>
                  <a:schemeClr val="bg1"/>
                </a:solidFill>
              </a:rPr>
              <a:t>Summer 2024</a:t>
            </a:r>
            <a:endParaRPr lang="en-US" sz="1600" b="1" dirty="0">
              <a:solidFill>
                <a:schemeClr val="bg1"/>
              </a:solidFill>
            </a:endParaRPr>
          </a:p>
          <a:p>
            <a:pPr algn="ctr"/>
            <a:r>
              <a:rPr lang="en-US" sz="1600" b="1" dirty="0">
                <a:solidFill>
                  <a:schemeClr val="bg1"/>
                </a:solidFill>
              </a:rPr>
              <a:t>Friedrich-Alexander-Universität Erlangen-Nürnberg</a:t>
            </a: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692F6-4F41-DBC7-D945-72C620BD5CF2}"/>
              </a:ext>
            </a:extLst>
          </p:cNvPr>
          <p:cNvSpPr>
            <a:spLocks noGrp="1"/>
          </p:cNvSpPr>
          <p:nvPr>
            <p:ph type="title"/>
          </p:nvPr>
        </p:nvSpPr>
        <p:spPr/>
        <p:txBody>
          <a:bodyPr/>
          <a:lstStyle/>
          <a:p>
            <a:r>
              <a:rPr lang="en-US" dirty="0"/>
              <a:t>Analysis</a:t>
            </a:r>
          </a:p>
        </p:txBody>
      </p:sp>
      <p:pic>
        <p:nvPicPr>
          <p:cNvPr id="9" name="Content Placeholder 8">
            <a:extLst>
              <a:ext uri="{FF2B5EF4-FFF2-40B4-BE49-F238E27FC236}">
                <a16:creationId xmlns:a16="http://schemas.microsoft.com/office/drawing/2014/main" id="{16B05DC2-5171-0A60-EEFC-CCCCB55DB2F0}"/>
              </a:ext>
            </a:extLst>
          </p:cNvPr>
          <p:cNvPicPr>
            <a:picLocks noGrp="1" noChangeAspect="1"/>
          </p:cNvPicPr>
          <p:nvPr>
            <p:ph sz="quarter" idx="4"/>
          </p:nvPr>
        </p:nvPicPr>
        <p:blipFill>
          <a:blip r:embed="rId2"/>
          <a:stretch>
            <a:fillRect/>
          </a:stretch>
        </p:blipFill>
        <p:spPr>
          <a:xfrm>
            <a:off x="503103" y="2666008"/>
            <a:ext cx="3617684" cy="2784872"/>
          </a:xfrm>
        </p:spPr>
      </p:pic>
      <p:sp>
        <p:nvSpPr>
          <p:cNvPr id="4" name="Slide Number Placeholder 3">
            <a:extLst>
              <a:ext uri="{FF2B5EF4-FFF2-40B4-BE49-F238E27FC236}">
                <a16:creationId xmlns:a16="http://schemas.microsoft.com/office/drawing/2014/main" id="{3678D09B-5394-779B-9935-C2C41774E116}"/>
              </a:ext>
            </a:extLst>
          </p:cNvPr>
          <p:cNvSpPr>
            <a:spLocks noGrp="1"/>
          </p:cNvSpPr>
          <p:nvPr>
            <p:ph type="sldNum" sz="quarter" idx="10"/>
          </p:nvPr>
        </p:nvSpPr>
        <p:spPr/>
        <p:txBody>
          <a:bodyPr/>
          <a:lstStyle/>
          <a:p>
            <a:fld id="{48F63A3B-78C7-47BE-AE5E-E10140E04643}" type="slidenum">
              <a:rPr lang="en-US" smtClean="0"/>
              <a:pPr/>
              <a:t>10</a:t>
            </a:fld>
            <a:endParaRPr lang="en-US" dirty="0"/>
          </a:p>
        </p:txBody>
      </p:sp>
      <p:sp>
        <p:nvSpPr>
          <p:cNvPr id="5" name="Content Placeholder 2">
            <a:extLst>
              <a:ext uri="{FF2B5EF4-FFF2-40B4-BE49-F238E27FC236}">
                <a16:creationId xmlns:a16="http://schemas.microsoft.com/office/drawing/2014/main" id="{98C4C32B-C2D2-AEBA-B9E8-804DF43A533A}"/>
              </a:ext>
            </a:extLst>
          </p:cNvPr>
          <p:cNvSpPr txBox="1">
            <a:spLocks/>
          </p:cNvSpPr>
          <p:nvPr/>
        </p:nvSpPr>
        <p:spPr>
          <a:xfrm>
            <a:off x="5464367" y="2316067"/>
            <a:ext cx="3712684" cy="3484659"/>
          </a:xfrm>
          <a:prstGeom prst="rect">
            <a:avLst/>
          </a:prstGeom>
        </p:spPr>
        <p:txBody>
          <a:bodyPr vert="horz" lIns="91440" tIns="91440" rIns="91440" bIns="91440" rtlCol="0">
            <a:normAutofit/>
          </a:bodyPr>
          <a:lstStyle>
            <a:lvl1pPr marL="347472"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2pPr>
            <a:lvl3pPr marL="11430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3pPr>
            <a:lvl4pPr marL="16002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10" name="Content Placeholder 8">
            <a:extLst>
              <a:ext uri="{FF2B5EF4-FFF2-40B4-BE49-F238E27FC236}">
                <a16:creationId xmlns:a16="http://schemas.microsoft.com/office/drawing/2014/main" id="{089FA8EB-71F2-3DF9-B15B-4811EDE7F683}"/>
              </a:ext>
            </a:extLst>
          </p:cNvPr>
          <p:cNvPicPr>
            <a:picLocks noChangeAspect="1"/>
          </p:cNvPicPr>
          <p:nvPr/>
        </p:nvPicPr>
        <p:blipFill>
          <a:blip r:embed="rId3"/>
          <a:srcRect/>
          <a:stretch/>
        </p:blipFill>
        <p:spPr>
          <a:xfrm>
            <a:off x="4230477" y="2666008"/>
            <a:ext cx="3713162" cy="2784872"/>
          </a:xfrm>
          <a:prstGeom prst="rect">
            <a:avLst/>
          </a:prstGeom>
        </p:spPr>
      </p:pic>
      <p:pic>
        <p:nvPicPr>
          <p:cNvPr id="11" name="Content Placeholder 8">
            <a:extLst>
              <a:ext uri="{FF2B5EF4-FFF2-40B4-BE49-F238E27FC236}">
                <a16:creationId xmlns:a16="http://schemas.microsoft.com/office/drawing/2014/main" id="{3220A6A0-5152-884D-CC79-B036A98C91CB}"/>
              </a:ext>
            </a:extLst>
          </p:cNvPr>
          <p:cNvPicPr>
            <a:picLocks noChangeAspect="1"/>
          </p:cNvPicPr>
          <p:nvPr/>
        </p:nvPicPr>
        <p:blipFill>
          <a:blip r:embed="rId4"/>
          <a:srcRect/>
          <a:stretch/>
        </p:blipFill>
        <p:spPr>
          <a:xfrm>
            <a:off x="8053331" y="2666008"/>
            <a:ext cx="3635566" cy="2784872"/>
          </a:xfrm>
          <a:prstGeom prst="rect">
            <a:avLst/>
          </a:prstGeom>
        </p:spPr>
      </p:pic>
    </p:spTree>
    <p:extLst>
      <p:ext uri="{BB962C8B-B14F-4D97-AF65-F5344CB8AC3E}">
        <p14:creationId xmlns:p14="http://schemas.microsoft.com/office/powerpoint/2010/main" val="261761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A553D-514C-CE2F-938E-13353AD3B44A}"/>
              </a:ext>
            </a:extLst>
          </p:cNvPr>
          <p:cNvSpPr>
            <a:spLocks noGrp="1"/>
          </p:cNvSpPr>
          <p:nvPr>
            <p:ph type="title"/>
          </p:nvPr>
        </p:nvSpPr>
        <p:spPr/>
        <p:txBody>
          <a:bodyPr/>
          <a:lstStyle/>
          <a:p>
            <a:r>
              <a:rPr lang="en-US" dirty="0"/>
              <a:t>Observation</a:t>
            </a:r>
          </a:p>
        </p:txBody>
      </p:sp>
      <p:sp>
        <p:nvSpPr>
          <p:cNvPr id="3" name="Content Placeholder 2">
            <a:extLst>
              <a:ext uri="{FF2B5EF4-FFF2-40B4-BE49-F238E27FC236}">
                <a16:creationId xmlns:a16="http://schemas.microsoft.com/office/drawing/2014/main" id="{A32A3B39-48DD-E42A-83A5-C8063C0EFE81}"/>
              </a:ext>
            </a:extLst>
          </p:cNvPr>
          <p:cNvSpPr>
            <a:spLocks noGrp="1"/>
          </p:cNvSpPr>
          <p:nvPr>
            <p:ph sz="quarter" idx="4"/>
          </p:nvPr>
        </p:nvSpPr>
        <p:spPr/>
        <p:txBody>
          <a:bodyPr>
            <a:normAutofit/>
          </a:bodyPr>
          <a:lstStyle/>
          <a:p>
            <a:pPr algn="just"/>
            <a:r>
              <a:rPr lang="en-US" sz="2800" dirty="0"/>
              <a:t>It is as well possible to believe that the temperature anomalies are increasing, and the incidents number is growing as well, especially in the </a:t>
            </a:r>
            <a:r>
              <a:rPr lang="en-US" sz="2800" b="1" i="1" dirty="0"/>
              <a:t>USA</a:t>
            </a:r>
            <a:r>
              <a:rPr lang="en-US" sz="2800" dirty="0"/>
              <a:t> and </a:t>
            </a:r>
            <a:r>
              <a:rPr lang="en-US" sz="2800" b="1" i="1" dirty="0"/>
              <a:t>Indonesia</a:t>
            </a:r>
            <a:r>
              <a:rPr lang="en-US" sz="2800" dirty="0"/>
              <a:t>. Be that as it may, this implies that there is likelihood that the cases of such incidents are linked with increase in temperature as well.</a:t>
            </a:r>
          </a:p>
        </p:txBody>
      </p:sp>
      <p:sp>
        <p:nvSpPr>
          <p:cNvPr id="4" name="Slide Number Placeholder 3">
            <a:extLst>
              <a:ext uri="{FF2B5EF4-FFF2-40B4-BE49-F238E27FC236}">
                <a16:creationId xmlns:a16="http://schemas.microsoft.com/office/drawing/2014/main" id="{4499FC05-3C70-3FAD-9035-87FA6EF34317}"/>
              </a:ext>
            </a:extLst>
          </p:cNvPr>
          <p:cNvSpPr>
            <a:spLocks noGrp="1"/>
          </p:cNvSpPr>
          <p:nvPr>
            <p:ph type="sldNum" sz="quarter" idx="10"/>
          </p:nvPr>
        </p:nvSpPr>
        <p:spPr/>
        <p:txBody>
          <a:bodyPr/>
          <a:lstStyle/>
          <a:p>
            <a:fld id="{48F63A3B-78C7-47BE-AE5E-E10140E04643}" type="slidenum">
              <a:rPr lang="en-US" smtClean="0"/>
              <a:pPr/>
              <a:t>11</a:t>
            </a:fld>
            <a:endParaRPr lang="en-US" dirty="0"/>
          </a:p>
        </p:txBody>
      </p:sp>
    </p:spTree>
    <p:extLst>
      <p:ext uri="{BB962C8B-B14F-4D97-AF65-F5344CB8AC3E}">
        <p14:creationId xmlns:p14="http://schemas.microsoft.com/office/powerpoint/2010/main" val="640915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782199" y="2902315"/>
            <a:ext cx="6973676" cy="1053369"/>
          </a:xfrm>
        </p:spPr>
        <p:txBody>
          <a:bodyPr/>
          <a:lstStyle/>
          <a:p>
            <a:r>
              <a:rPr lang="en-US" sz="6600" dirty="0"/>
              <a:t>Thank you</a:t>
            </a:r>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a:t>Topics</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lstStyle/>
          <a:p>
            <a:r>
              <a:rPr lang="en-US" i="1" dirty="0"/>
              <a:t>Main Question</a:t>
            </a:r>
          </a:p>
          <a:p>
            <a:r>
              <a:rPr lang="en-US" i="1" dirty="0"/>
              <a:t>Used Data</a:t>
            </a:r>
          </a:p>
          <a:p>
            <a:r>
              <a:rPr lang="en-US" i="1" dirty="0"/>
              <a:t>Pipeline</a:t>
            </a:r>
          </a:p>
          <a:p>
            <a:r>
              <a:rPr lang="en-US" i="1" dirty="0"/>
              <a:t>Analysis</a:t>
            </a:r>
          </a:p>
          <a:p>
            <a:r>
              <a:rPr lang="en-US" i="1" dirty="0"/>
              <a:t>Findings</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D5E47-2D24-D9BC-CD63-995D2A09B8EF}"/>
              </a:ext>
            </a:extLst>
          </p:cNvPr>
          <p:cNvSpPr>
            <a:spLocks noGrp="1"/>
          </p:cNvSpPr>
          <p:nvPr>
            <p:ph type="title"/>
          </p:nvPr>
        </p:nvSpPr>
        <p:spPr>
          <a:xfrm>
            <a:off x="760938" y="755372"/>
            <a:ext cx="3931920" cy="507371"/>
          </a:xfrm>
        </p:spPr>
        <p:txBody>
          <a:bodyPr/>
          <a:lstStyle/>
          <a:p>
            <a:r>
              <a:rPr lang="en-US" dirty="0"/>
              <a:t>Main Question</a:t>
            </a:r>
          </a:p>
        </p:txBody>
      </p:sp>
      <p:sp>
        <p:nvSpPr>
          <p:cNvPr id="3" name="Slide Number Placeholder 2">
            <a:extLst>
              <a:ext uri="{FF2B5EF4-FFF2-40B4-BE49-F238E27FC236}">
                <a16:creationId xmlns:a16="http://schemas.microsoft.com/office/drawing/2014/main" id="{C1E789C5-478E-4A56-5330-9462CA022C46}"/>
              </a:ext>
            </a:extLst>
          </p:cNvPr>
          <p:cNvSpPr>
            <a:spLocks noGrp="1"/>
          </p:cNvSpPr>
          <p:nvPr>
            <p:ph type="sldNum" sz="quarter" idx="12"/>
          </p:nvPr>
        </p:nvSpPr>
        <p:spPr/>
        <p:txBody>
          <a:bodyPr/>
          <a:lstStyle/>
          <a:p>
            <a:fld id="{48F63A3B-78C7-47BE-AE5E-E10140E04643}" type="slidenum">
              <a:rPr lang="en-US" smtClean="0"/>
              <a:pPr/>
              <a:t>3</a:t>
            </a:fld>
            <a:endParaRPr lang="en-US" dirty="0"/>
          </a:p>
        </p:txBody>
      </p:sp>
      <p:sp>
        <p:nvSpPr>
          <p:cNvPr id="4" name="Text Placeholder 3">
            <a:extLst>
              <a:ext uri="{FF2B5EF4-FFF2-40B4-BE49-F238E27FC236}">
                <a16:creationId xmlns:a16="http://schemas.microsoft.com/office/drawing/2014/main" id="{361853BD-B99E-9442-7355-9F1F6DB7DB2D}"/>
              </a:ext>
            </a:extLst>
          </p:cNvPr>
          <p:cNvSpPr>
            <a:spLocks noGrp="1"/>
          </p:cNvSpPr>
          <p:nvPr>
            <p:ph type="body" sz="half" idx="2"/>
          </p:nvPr>
        </p:nvSpPr>
        <p:spPr>
          <a:xfrm>
            <a:off x="760938" y="2354695"/>
            <a:ext cx="5335062" cy="1640362"/>
          </a:xfrm>
        </p:spPr>
        <p:txBody>
          <a:bodyPr>
            <a:normAutofit/>
          </a:bodyPr>
          <a:lstStyle/>
          <a:p>
            <a:pPr algn="just"/>
            <a:r>
              <a:rPr lang="en-US" sz="2400" i="1" dirty="0"/>
              <a:t>How have different regions around the world been affected by changes in surface temperature in terms of climate-related disasters?</a:t>
            </a:r>
          </a:p>
        </p:txBody>
      </p:sp>
      <p:pic>
        <p:nvPicPr>
          <p:cNvPr id="7" name="Picture Placeholder 6">
            <a:extLst>
              <a:ext uri="{FF2B5EF4-FFF2-40B4-BE49-F238E27FC236}">
                <a16:creationId xmlns:a16="http://schemas.microsoft.com/office/drawing/2014/main" id="{E769821B-F5E7-7E79-9EB8-06D8C21AD8FB}"/>
              </a:ext>
            </a:extLst>
          </p:cNvPr>
          <p:cNvPicPr>
            <a:picLocks noGrp="1" noChangeAspect="1"/>
          </p:cNvPicPr>
          <p:nvPr>
            <p:ph type="pic" idx="1"/>
          </p:nvPr>
        </p:nvPicPr>
        <p:blipFill>
          <a:blip r:embed="rId2"/>
          <a:srcRect l="7785" r="7785"/>
          <a:stretch>
            <a:fillRect/>
          </a:stretch>
        </p:blipFill>
        <p:spPr>
          <a:xfrm>
            <a:off x="6770914" y="1808719"/>
            <a:ext cx="4740186" cy="3742894"/>
          </a:xfrm>
        </p:spPr>
      </p:pic>
    </p:spTree>
    <p:extLst>
      <p:ext uri="{BB962C8B-B14F-4D97-AF65-F5344CB8AC3E}">
        <p14:creationId xmlns:p14="http://schemas.microsoft.com/office/powerpoint/2010/main" val="2515535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98506EB-1C5C-BBC8-C243-3F5B4C4CEFF4}"/>
              </a:ext>
            </a:extLst>
          </p:cNvPr>
          <p:cNvSpPr>
            <a:spLocks noGrp="1"/>
          </p:cNvSpPr>
          <p:nvPr>
            <p:ph type="title"/>
          </p:nvPr>
        </p:nvSpPr>
        <p:spPr>
          <a:xfrm>
            <a:off x="1156280" y="331354"/>
            <a:ext cx="9879437" cy="980844"/>
          </a:xfrm>
        </p:spPr>
        <p:txBody>
          <a:bodyPr/>
          <a:lstStyle/>
          <a:p>
            <a:r>
              <a:rPr lang="en-US" dirty="0"/>
              <a:t>Used Data</a:t>
            </a:r>
          </a:p>
        </p:txBody>
      </p:sp>
      <p:sp>
        <p:nvSpPr>
          <p:cNvPr id="8" name="Text Placeholder 7">
            <a:extLst>
              <a:ext uri="{FF2B5EF4-FFF2-40B4-BE49-F238E27FC236}">
                <a16:creationId xmlns:a16="http://schemas.microsoft.com/office/drawing/2014/main" id="{8B631F04-8E21-0E2E-261A-76978DC061D2}"/>
              </a:ext>
            </a:extLst>
          </p:cNvPr>
          <p:cNvSpPr>
            <a:spLocks noGrp="1"/>
          </p:cNvSpPr>
          <p:nvPr>
            <p:ph type="body" sz="quarter" idx="13"/>
          </p:nvPr>
        </p:nvSpPr>
        <p:spPr>
          <a:xfrm>
            <a:off x="374571" y="1576866"/>
            <a:ext cx="5721427" cy="4724781"/>
          </a:xfrm>
        </p:spPr>
        <p:txBody>
          <a:bodyPr/>
          <a:lstStyle/>
          <a:p>
            <a:r>
              <a:rPr lang="en-US" b="1" i="1" dirty="0"/>
              <a:t>Annual Surface Temperature Change</a:t>
            </a:r>
          </a:p>
          <a:p>
            <a:r>
              <a:rPr lang="en-US" dirty="0"/>
              <a:t>Metadata URL: </a:t>
            </a:r>
            <a:r>
              <a:rPr lang="en-US" dirty="0">
                <a:hlinkClick r:id="rId2"/>
              </a:rPr>
              <a:t>https://climatedata.imf.org/datasets/4063314923d74187be9596f10d034914/explore</a:t>
            </a:r>
            <a:r>
              <a:rPr lang="en-US" dirty="0"/>
              <a:t> </a:t>
            </a:r>
          </a:p>
          <a:p>
            <a:r>
              <a:rPr lang="en-US" dirty="0"/>
              <a:t>Data URL: </a:t>
            </a:r>
            <a:r>
              <a:rPr lang="en-US" dirty="0">
                <a:hlinkClick r:id="rId3"/>
              </a:rPr>
              <a:t>https://opendata.arcgis.com/datasets/4063314923d74187be9596f10d034914_0.csv</a:t>
            </a:r>
            <a:r>
              <a:rPr lang="en-US" dirty="0"/>
              <a:t> </a:t>
            </a:r>
          </a:p>
          <a:p>
            <a:r>
              <a:rPr lang="en-US" dirty="0"/>
              <a:t>Data Type: CSV</a:t>
            </a:r>
          </a:p>
          <a:p>
            <a:pPr algn="just"/>
            <a:r>
              <a:rPr lang="en-US" dirty="0"/>
              <a:t>Description: This dataset shows annual estimates of mean surface temperature change measured with respect to a baseline climatology, corresponding to the period 1961-2022.</a:t>
            </a:r>
          </a:p>
          <a:p>
            <a:r>
              <a:rPr lang="en-US" dirty="0"/>
              <a:t>Data Structure: Semi-structured Data</a:t>
            </a:r>
          </a:p>
        </p:txBody>
      </p:sp>
      <p:pic>
        <p:nvPicPr>
          <p:cNvPr id="10" name="Content Placeholder 9">
            <a:extLst>
              <a:ext uri="{FF2B5EF4-FFF2-40B4-BE49-F238E27FC236}">
                <a16:creationId xmlns:a16="http://schemas.microsoft.com/office/drawing/2014/main" id="{B338D294-DBEB-7DC3-0CFC-7C5BFDFA5607}"/>
              </a:ext>
            </a:extLst>
          </p:cNvPr>
          <p:cNvPicPr>
            <a:picLocks noGrp="1" noChangeAspect="1"/>
          </p:cNvPicPr>
          <p:nvPr>
            <p:ph sz="half" idx="1"/>
          </p:nvPr>
        </p:nvPicPr>
        <p:blipFill>
          <a:blip r:embed="rId4"/>
          <a:stretch>
            <a:fillRect/>
          </a:stretch>
        </p:blipFill>
        <p:spPr>
          <a:xfrm>
            <a:off x="6205538" y="2710829"/>
            <a:ext cx="5337175" cy="2457104"/>
          </a:xfrm>
        </p:spPr>
      </p:pic>
      <p:sp>
        <p:nvSpPr>
          <p:cNvPr id="3" name="Slide Number Placeholder 2">
            <a:extLst>
              <a:ext uri="{FF2B5EF4-FFF2-40B4-BE49-F238E27FC236}">
                <a16:creationId xmlns:a16="http://schemas.microsoft.com/office/drawing/2014/main" id="{23A5C015-8579-5E73-00EB-9A2C8AE476CD}"/>
              </a:ext>
            </a:extLst>
          </p:cNvPr>
          <p:cNvSpPr>
            <a:spLocks noGrp="1"/>
          </p:cNvSpPr>
          <p:nvPr>
            <p:ph type="sldNum" sz="quarter" idx="10"/>
          </p:nvPr>
        </p:nvSpPr>
        <p:spPr/>
        <p:txBody>
          <a:bodyPr/>
          <a:lstStyle/>
          <a:p>
            <a:fld id="{48F63A3B-78C7-47BE-AE5E-E10140E04643}" type="slidenum">
              <a:rPr lang="en-US" smtClean="0"/>
              <a:pPr/>
              <a:t>4</a:t>
            </a:fld>
            <a:endParaRPr lang="en-US" dirty="0"/>
          </a:p>
        </p:txBody>
      </p:sp>
    </p:spTree>
    <p:extLst>
      <p:ext uri="{BB962C8B-B14F-4D97-AF65-F5344CB8AC3E}">
        <p14:creationId xmlns:p14="http://schemas.microsoft.com/office/powerpoint/2010/main" val="1640105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98506EB-1C5C-BBC8-C243-3F5B4C4CEFF4}"/>
              </a:ext>
            </a:extLst>
          </p:cNvPr>
          <p:cNvSpPr>
            <a:spLocks noGrp="1"/>
          </p:cNvSpPr>
          <p:nvPr>
            <p:ph type="title"/>
          </p:nvPr>
        </p:nvSpPr>
        <p:spPr>
          <a:xfrm>
            <a:off x="1156280" y="331354"/>
            <a:ext cx="9879437" cy="980844"/>
          </a:xfrm>
        </p:spPr>
        <p:txBody>
          <a:bodyPr/>
          <a:lstStyle/>
          <a:p>
            <a:r>
              <a:rPr lang="en-US" dirty="0"/>
              <a:t>Used Data</a:t>
            </a:r>
          </a:p>
        </p:txBody>
      </p:sp>
      <p:sp>
        <p:nvSpPr>
          <p:cNvPr id="8" name="Text Placeholder 7">
            <a:extLst>
              <a:ext uri="{FF2B5EF4-FFF2-40B4-BE49-F238E27FC236}">
                <a16:creationId xmlns:a16="http://schemas.microsoft.com/office/drawing/2014/main" id="{8B631F04-8E21-0E2E-261A-76978DC061D2}"/>
              </a:ext>
            </a:extLst>
          </p:cNvPr>
          <p:cNvSpPr>
            <a:spLocks noGrp="1"/>
          </p:cNvSpPr>
          <p:nvPr>
            <p:ph type="body" sz="quarter" idx="13"/>
          </p:nvPr>
        </p:nvSpPr>
        <p:spPr>
          <a:xfrm>
            <a:off x="374571" y="1576866"/>
            <a:ext cx="5721427" cy="4724781"/>
          </a:xfrm>
        </p:spPr>
        <p:txBody>
          <a:bodyPr/>
          <a:lstStyle/>
          <a:p>
            <a:r>
              <a:rPr lang="en-US" b="1" i="1" dirty="0"/>
              <a:t>Climate-related Disasters Frequency</a:t>
            </a:r>
          </a:p>
          <a:p>
            <a:r>
              <a:rPr lang="en-US" dirty="0"/>
              <a:t>Metadata URL: </a:t>
            </a:r>
            <a:r>
              <a:rPr lang="en-US" dirty="0">
                <a:hlinkClick r:id="rId2"/>
              </a:rPr>
              <a:t>https://climatedata.imf.org/datasets/b13b69ee0dde43a99c811f592af4e821/explore</a:t>
            </a:r>
            <a:r>
              <a:rPr lang="en-US" dirty="0"/>
              <a:t> </a:t>
            </a:r>
          </a:p>
          <a:p>
            <a:r>
              <a:rPr lang="en-US" dirty="0"/>
              <a:t>Data URL: </a:t>
            </a:r>
            <a:r>
              <a:rPr lang="en-US" dirty="0">
                <a:hlinkClick r:id="rId3"/>
              </a:rPr>
              <a:t>https://opendata.arcgis.com/datasets/b13b69ee0dde43a99c811f592af4e821_0.csv</a:t>
            </a:r>
            <a:endParaRPr lang="en-US" dirty="0"/>
          </a:p>
          <a:p>
            <a:r>
              <a:rPr lang="en-US" dirty="0"/>
              <a:t>Data Type: CSV</a:t>
            </a:r>
          </a:p>
          <a:p>
            <a:pPr algn="just"/>
            <a:r>
              <a:rPr lang="en-US" dirty="0"/>
              <a:t>Description: This dataset shows number of climate related natural disasters between 1980-2022.</a:t>
            </a:r>
          </a:p>
          <a:p>
            <a:r>
              <a:rPr lang="en-US" dirty="0"/>
              <a:t>Data Structure: Semi-structured Data</a:t>
            </a:r>
          </a:p>
        </p:txBody>
      </p:sp>
      <p:pic>
        <p:nvPicPr>
          <p:cNvPr id="10" name="Content Placeholder 9">
            <a:extLst>
              <a:ext uri="{FF2B5EF4-FFF2-40B4-BE49-F238E27FC236}">
                <a16:creationId xmlns:a16="http://schemas.microsoft.com/office/drawing/2014/main" id="{B338D294-DBEB-7DC3-0CFC-7C5BFDFA5607}"/>
              </a:ext>
            </a:extLst>
          </p:cNvPr>
          <p:cNvPicPr>
            <a:picLocks noGrp="1" noChangeAspect="1"/>
          </p:cNvPicPr>
          <p:nvPr>
            <p:ph sz="half" idx="1"/>
          </p:nvPr>
        </p:nvPicPr>
        <p:blipFill>
          <a:blip r:embed="rId4"/>
          <a:stretch>
            <a:fillRect/>
          </a:stretch>
        </p:blipFill>
        <p:spPr>
          <a:xfrm>
            <a:off x="6205538" y="2710829"/>
            <a:ext cx="5337175" cy="2457104"/>
          </a:xfrm>
        </p:spPr>
      </p:pic>
      <p:sp>
        <p:nvSpPr>
          <p:cNvPr id="3" name="Slide Number Placeholder 2">
            <a:extLst>
              <a:ext uri="{FF2B5EF4-FFF2-40B4-BE49-F238E27FC236}">
                <a16:creationId xmlns:a16="http://schemas.microsoft.com/office/drawing/2014/main" id="{23A5C015-8579-5E73-00EB-9A2C8AE476CD}"/>
              </a:ext>
            </a:extLst>
          </p:cNvPr>
          <p:cNvSpPr>
            <a:spLocks noGrp="1"/>
          </p:cNvSpPr>
          <p:nvPr>
            <p:ph type="sldNum" sz="quarter" idx="10"/>
          </p:nvPr>
        </p:nvSpPr>
        <p:spPr/>
        <p:txBody>
          <a:bodyPr/>
          <a:lstStyle/>
          <a:p>
            <a:fld id="{48F63A3B-78C7-47BE-AE5E-E10140E04643}" type="slidenum">
              <a:rPr lang="en-US" smtClean="0"/>
              <a:pPr/>
              <a:t>5</a:t>
            </a:fld>
            <a:endParaRPr lang="en-US" dirty="0"/>
          </a:p>
        </p:txBody>
      </p:sp>
      <p:pic>
        <p:nvPicPr>
          <p:cNvPr id="7" name="Picture 6">
            <a:extLst>
              <a:ext uri="{FF2B5EF4-FFF2-40B4-BE49-F238E27FC236}">
                <a16:creationId xmlns:a16="http://schemas.microsoft.com/office/drawing/2014/main" id="{73F17617-C9F3-3E93-9B1B-4BDD41643E87}"/>
              </a:ext>
            </a:extLst>
          </p:cNvPr>
          <p:cNvPicPr>
            <a:picLocks noChangeAspect="1"/>
          </p:cNvPicPr>
          <p:nvPr/>
        </p:nvPicPr>
        <p:blipFill>
          <a:blip r:embed="rId5"/>
          <a:stretch>
            <a:fillRect/>
          </a:stretch>
        </p:blipFill>
        <p:spPr>
          <a:xfrm>
            <a:off x="6205538" y="2710830"/>
            <a:ext cx="5337175" cy="2457104"/>
          </a:xfrm>
          <a:prstGeom prst="rect">
            <a:avLst/>
          </a:prstGeom>
        </p:spPr>
      </p:pic>
    </p:spTree>
    <p:extLst>
      <p:ext uri="{BB962C8B-B14F-4D97-AF65-F5344CB8AC3E}">
        <p14:creationId xmlns:p14="http://schemas.microsoft.com/office/powerpoint/2010/main" val="181938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40BABB4-A623-E2DB-8DC6-BFC3F6C51729}"/>
              </a:ext>
            </a:extLst>
          </p:cNvPr>
          <p:cNvSpPr>
            <a:spLocks noGrp="1"/>
          </p:cNvSpPr>
          <p:nvPr>
            <p:ph type="title"/>
          </p:nvPr>
        </p:nvSpPr>
        <p:spPr/>
        <p:txBody>
          <a:bodyPr/>
          <a:lstStyle/>
          <a:p>
            <a:r>
              <a:rPr lang="en-US" dirty="0"/>
              <a:t>Used Data</a:t>
            </a:r>
          </a:p>
        </p:txBody>
      </p:sp>
      <p:sp>
        <p:nvSpPr>
          <p:cNvPr id="7" name="Content Placeholder 6">
            <a:extLst>
              <a:ext uri="{FF2B5EF4-FFF2-40B4-BE49-F238E27FC236}">
                <a16:creationId xmlns:a16="http://schemas.microsoft.com/office/drawing/2014/main" id="{91B29B1F-C108-FDD7-7834-1020499B1E04}"/>
              </a:ext>
            </a:extLst>
          </p:cNvPr>
          <p:cNvSpPr>
            <a:spLocks noGrp="1"/>
          </p:cNvSpPr>
          <p:nvPr>
            <p:ph sz="quarter" idx="4"/>
          </p:nvPr>
        </p:nvSpPr>
        <p:spPr/>
        <p:txBody>
          <a:bodyPr>
            <a:normAutofit/>
          </a:bodyPr>
          <a:lstStyle/>
          <a:p>
            <a:r>
              <a:rPr lang="en-US" sz="3200" b="1" dirty="0"/>
              <a:t>License</a:t>
            </a:r>
          </a:p>
          <a:p>
            <a:pPr marL="0" indent="0" algn="just">
              <a:buNone/>
            </a:pPr>
            <a:r>
              <a:rPr lang="en-US" sz="2000" dirty="0"/>
              <a:t>“Fair use” of IMF published content is considered the non-systematic excerption or quoting of IMF content by individuals (e.g., academics, journalists, students, IMF country authorities, etc.) for non-commercial purposes such as criticism, comment, news reporting, teaching, scholarship, or research. Such “fair use” is authorized for up to 2,500 words from any one source. The IMF requests in such cases that individuals provide a complete citation to clearly identify the source(s) of the excerpted/quoted IMF material to their readers.</a:t>
            </a:r>
          </a:p>
          <a:p>
            <a:pPr marL="0" indent="0" algn="just">
              <a:buNone/>
            </a:pPr>
            <a:endParaRPr lang="en-US" sz="2000" dirty="0"/>
          </a:p>
          <a:p>
            <a:pPr marL="0" indent="0" algn="just">
              <a:buNone/>
            </a:pPr>
            <a:r>
              <a:rPr lang="en-US" sz="2000" dirty="0"/>
              <a:t>Visit - </a:t>
            </a:r>
            <a:r>
              <a:rPr lang="en-US" sz="2000" b="1" i="1" dirty="0">
                <a:hlinkClick r:id="rId2"/>
              </a:rPr>
              <a:t>https://www.imf.org/external/terms.htm</a:t>
            </a:r>
            <a:r>
              <a:rPr lang="en-US" sz="2000" b="1" i="1" dirty="0"/>
              <a:t> </a:t>
            </a:r>
          </a:p>
        </p:txBody>
      </p:sp>
      <p:sp>
        <p:nvSpPr>
          <p:cNvPr id="5" name="Slide Number Placeholder 4">
            <a:extLst>
              <a:ext uri="{FF2B5EF4-FFF2-40B4-BE49-F238E27FC236}">
                <a16:creationId xmlns:a16="http://schemas.microsoft.com/office/drawing/2014/main" id="{F3E92425-A04B-D46C-85CC-CF997BBC8BCA}"/>
              </a:ext>
            </a:extLst>
          </p:cNvPr>
          <p:cNvSpPr>
            <a:spLocks noGrp="1"/>
          </p:cNvSpPr>
          <p:nvPr>
            <p:ph type="sldNum" sz="quarter" idx="10"/>
          </p:nvPr>
        </p:nvSpPr>
        <p:spPr/>
        <p:txBody>
          <a:bodyPr/>
          <a:lstStyle/>
          <a:p>
            <a:fld id="{48F63A3B-78C7-47BE-AE5E-E10140E04643}" type="slidenum">
              <a:rPr lang="en-US" smtClean="0"/>
              <a:pPr/>
              <a:t>6</a:t>
            </a:fld>
            <a:endParaRPr lang="en-US" dirty="0"/>
          </a:p>
        </p:txBody>
      </p:sp>
    </p:spTree>
    <p:extLst>
      <p:ext uri="{BB962C8B-B14F-4D97-AF65-F5344CB8AC3E}">
        <p14:creationId xmlns:p14="http://schemas.microsoft.com/office/powerpoint/2010/main" val="4220226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783D688-E27A-448B-11C1-5A088949C299}"/>
              </a:ext>
            </a:extLst>
          </p:cNvPr>
          <p:cNvSpPr>
            <a:spLocks noGrp="1"/>
          </p:cNvSpPr>
          <p:nvPr>
            <p:ph type="title"/>
          </p:nvPr>
        </p:nvSpPr>
        <p:spPr/>
        <p:txBody>
          <a:bodyPr/>
          <a:lstStyle/>
          <a:p>
            <a:r>
              <a:rPr lang="en-US" dirty="0"/>
              <a:t>Pipeline</a:t>
            </a:r>
          </a:p>
        </p:txBody>
      </p:sp>
      <p:sp>
        <p:nvSpPr>
          <p:cNvPr id="8" name="Content Placeholder 7">
            <a:extLst>
              <a:ext uri="{FF2B5EF4-FFF2-40B4-BE49-F238E27FC236}">
                <a16:creationId xmlns:a16="http://schemas.microsoft.com/office/drawing/2014/main" id="{E120C68E-A846-1C6F-6F45-9F903D563ADB}"/>
              </a:ext>
            </a:extLst>
          </p:cNvPr>
          <p:cNvSpPr>
            <a:spLocks noGrp="1"/>
          </p:cNvSpPr>
          <p:nvPr>
            <p:ph sz="half" idx="15"/>
          </p:nvPr>
        </p:nvSpPr>
        <p:spPr/>
        <p:txBody>
          <a:bodyPr>
            <a:normAutofit/>
          </a:bodyPr>
          <a:lstStyle/>
          <a:p>
            <a:r>
              <a:rPr lang="en-US" sz="2000" dirty="0"/>
              <a:t>ETL Pipeline.</a:t>
            </a:r>
          </a:p>
          <a:p>
            <a:r>
              <a:rPr lang="en-US" sz="2000" dirty="0"/>
              <a:t>E – Extract</a:t>
            </a:r>
          </a:p>
          <a:p>
            <a:r>
              <a:rPr lang="en-US" sz="2000" dirty="0"/>
              <a:t>T – Transform</a:t>
            </a:r>
          </a:p>
          <a:p>
            <a:r>
              <a:rPr lang="en-US" sz="2000" dirty="0"/>
              <a:t>L – Load </a:t>
            </a:r>
          </a:p>
        </p:txBody>
      </p:sp>
      <p:pic>
        <p:nvPicPr>
          <p:cNvPr id="12" name="Content Placeholder 11">
            <a:extLst>
              <a:ext uri="{FF2B5EF4-FFF2-40B4-BE49-F238E27FC236}">
                <a16:creationId xmlns:a16="http://schemas.microsoft.com/office/drawing/2014/main" id="{0AFFEF10-2EF3-AEA1-3BB9-1A6F98775436}"/>
              </a:ext>
            </a:extLst>
          </p:cNvPr>
          <p:cNvPicPr>
            <a:picLocks noGrp="1" noChangeAspect="1"/>
          </p:cNvPicPr>
          <p:nvPr>
            <p:ph sz="half" idx="1"/>
          </p:nvPr>
        </p:nvPicPr>
        <p:blipFill>
          <a:blip r:embed="rId2"/>
          <a:stretch>
            <a:fillRect/>
          </a:stretch>
        </p:blipFill>
        <p:spPr>
          <a:xfrm>
            <a:off x="3313383" y="2490150"/>
            <a:ext cx="5565234" cy="1877700"/>
          </a:xfrm>
        </p:spPr>
      </p:pic>
      <p:sp>
        <p:nvSpPr>
          <p:cNvPr id="7" name="Picture Placeholder 6">
            <a:extLst>
              <a:ext uri="{FF2B5EF4-FFF2-40B4-BE49-F238E27FC236}">
                <a16:creationId xmlns:a16="http://schemas.microsoft.com/office/drawing/2014/main" id="{6CD89D21-88EC-D67A-83FB-C05DD08BBEDA}"/>
              </a:ext>
            </a:extLst>
          </p:cNvPr>
          <p:cNvSpPr>
            <a:spLocks noGrp="1"/>
          </p:cNvSpPr>
          <p:nvPr>
            <p:ph type="pic" sz="quarter" idx="14"/>
          </p:nvPr>
        </p:nvSpPr>
        <p:spPr/>
      </p:sp>
      <p:sp>
        <p:nvSpPr>
          <p:cNvPr id="4" name="Slide Number Placeholder 3">
            <a:extLst>
              <a:ext uri="{FF2B5EF4-FFF2-40B4-BE49-F238E27FC236}">
                <a16:creationId xmlns:a16="http://schemas.microsoft.com/office/drawing/2014/main" id="{666B7EC7-DE2D-3AD7-D2E8-9DB28634501B}"/>
              </a:ext>
            </a:extLst>
          </p:cNvPr>
          <p:cNvSpPr>
            <a:spLocks noGrp="1"/>
          </p:cNvSpPr>
          <p:nvPr>
            <p:ph type="sldNum" sz="quarter" idx="10"/>
          </p:nvPr>
        </p:nvSpPr>
        <p:spPr/>
        <p:txBody>
          <a:bodyPr/>
          <a:lstStyle/>
          <a:p>
            <a:fld id="{48F63A3B-78C7-47BE-AE5E-E10140E04643}" type="slidenum">
              <a:rPr lang="en-US" smtClean="0"/>
              <a:pPr/>
              <a:t>7</a:t>
            </a:fld>
            <a:endParaRPr lang="en-US" dirty="0"/>
          </a:p>
        </p:txBody>
      </p:sp>
      <p:sp>
        <p:nvSpPr>
          <p:cNvPr id="13" name="TextBox 12">
            <a:extLst>
              <a:ext uri="{FF2B5EF4-FFF2-40B4-BE49-F238E27FC236}">
                <a16:creationId xmlns:a16="http://schemas.microsoft.com/office/drawing/2014/main" id="{A7C1EC17-3C59-7463-481F-A510717D394E}"/>
              </a:ext>
            </a:extLst>
          </p:cNvPr>
          <p:cNvSpPr txBox="1"/>
          <p:nvPr/>
        </p:nvSpPr>
        <p:spPr>
          <a:xfrm>
            <a:off x="9039184" y="1472031"/>
            <a:ext cx="3103083" cy="3046988"/>
          </a:xfrm>
          <a:prstGeom prst="rect">
            <a:avLst/>
          </a:prstGeom>
          <a:noFill/>
        </p:spPr>
        <p:txBody>
          <a:bodyPr wrap="square" rtlCol="0">
            <a:spAutoFit/>
          </a:bodyPr>
          <a:lstStyle/>
          <a:p>
            <a:r>
              <a:rPr lang="en-US" sz="2400" i="1" dirty="0">
                <a:solidFill>
                  <a:schemeClr val="accent6"/>
                </a:solidFill>
              </a:rPr>
              <a:t>Used Techs-</a:t>
            </a:r>
          </a:p>
          <a:p>
            <a:pPr marL="457200" indent="-457200">
              <a:buAutoNum type="arabicPeriod"/>
            </a:pPr>
            <a:r>
              <a:rPr lang="en-US" sz="2400" i="1" dirty="0">
                <a:solidFill>
                  <a:schemeClr val="accent6"/>
                </a:solidFill>
              </a:rPr>
              <a:t>Python 3</a:t>
            </a:r>
          </a:p>
          <a:p>
            <a:r>
              <a:rPr lang="en-US" sz="2400" i="1" dirty="0">
                <a:solidFill>
                  <a:schemeClr val="accent6"/>
                </a:solidFill>
              </a:rPr>
              <a:t>	a. Pandas</a:t>
            </a:r>
          </a:p>
          <a:p>
            <a:r>
              <a:rPr lang="en-US" sz="2400" i="1" dirty="0">
                <a:solidFill>
                  <a:schemeClr val="accent6"/>
                </a:solidFill>
              </a:rPr>
              <a:t>	b. sqlite3</a:t>
            </a:r>
          </a:p>
          <a:p>
            <a:r>
              <a:rPr lang="en-US" sz="2400" i="1" dirty="0">
                <a:solidFill>
                  <a:schemeClr val="accent6"/>
                </a:solidFill>
              </a:rPr>
              <a:t>	c. colormap</a:t>
            </a:r>
          </a:p>
          <a:p>
            <a:r>
              <a:rPr lang="en-US" sz="2400" i="1" dirty="0">
                <a:solidFill>
                  <a:schemeClr val="accent6"/>
                </a:solidFill>
              </a:rPr>
              <a:t>	d. matplotlib</a:t>
            </a:r>
          </a:p>
          <a:p>
            <a:r>
              <a:rPr lang="en-US" sz="2400" i="1" dirty="0">
                <a:solidFill>
                  <a:schemeClr val="accent6"/>
                </a:solidFill>
              </a:rPr>
              <a:t> </a:t>
            </a:r>
          </a:p>
          <a:p>
            <a:endParaRPr lang="en-US" sz="2400" i="1" dirty="0">
              <a:solidFill>
                <a:schemeClr val="accent6"/>
              </a:solidFill>
            </a:endParaRPr>
          </a:p>
        </p:txBody>
      </p:sp>
    </p:spTree>
    <p:extLst>
      <p:ext uri="{BB962C8B-B14F-4D97-AF65-F5344CB8AC3E}">
        <p14:creationId xmlns:p14="http://schemas.microsoft.com/office/powerpoint/2010/main" val="16439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4D2ED47-622F-3CD0-75D1-9AB9776BA790}"/>
              </a:ext>
            </a:extLst>
          </p:cNvPr>
          <p:cNvSpPr>
            <a:spLocks noGrp="1"/>
          </p:cNvSpPr>
          <p:nvPr>
            <p:ph type="ctrTitle"/>
          </p:nvPr>
        </p:nvSpPr>
        <p:spPr>
          <a:xfrm>
            <a:off x="914401" y="110533"/>
            <a:ext cx="5715000" cy="582411"/>
          </a:xfrm>
        </p:spPr>
        <p:txBody>
          <a:bodyPr/>
          <a:lstStyle/>
          <a:p>
            <a:r>
              <a:rPr lang="en-US" dirty="0"/>
              <a:t>Pipeline </a:t>
            </a:r>
          </a:p>
        </p:txBody>
      </p:sp>
      <p:sp>
        <p:nvSpPr>
          <p:cNvPr id="6" name="Slide Number Placeholder 5">
            <a:extLst>
              <a:ext uri="{FF2B5EF4-FFF2-40B4-BE49-F238E27FC236}">
                <a16:creationId xmlns:a16="http://schemas.microsoft.com/office/drawing/2014/main" id="{A7495752-D7AC-5452-DEA9-C6E109CBF75C}"/>
              </a:ext>
            </a:extLst>
          </p:cNvPr>
          <p:cNvSpPr>
            <a:spLocks noGrp="1"/>
          </p:cNvSpPr>
          <p:nvPr>
            <p:ph type="sldNum" sz="quarter" idx="4294967295"/>
          </p:nvPr>
        </p:nvSpPr>
        <p:spPr>
          <a:xfrm>
            <a:off x="11125200" y="457200"/>
            <a:ext cx="1066800" cy="471488"/>
          </a:xfrm>
        </p:spPr>
        <p:txBody>
          <a:bodyPr/>
          <a:lstStyle/>
          <a:p>
            <a:fld id="{48F63A3B-78C7-47BE-AE5E-E10140E04643}" type="slidenum">
              <a:rPr lang="en-US" smtClean="0"/>
              <a:pPr/>
              <a:t>8</a:t>
            </a:fld>
            <a:endParaRPr lang="en-US" dirty="0"/>
          </a:p>
        </p:txBody>
      </p:sp>
      <p:pic>
        <p:nvPicPr>
          <p:cNvPr id="13" name="Picture 12">
            <a:extLst>
              <a:ext uri="{FF2B5EF4-FFF2-40B4-BE49-F238E27FC236}">
                <a16:creationId xmlns:a16="http://schemas.microsoft.com/office/drawing/2014/main" id="{86CCE5C1-6F04-8DEB-6F4E-8B6D0C7D4BC5}"/>
              </a:ext>
            </a:extLst>
          </p:cNvPr>
          <p:cNvPicPr>
            <a:picLocks noChangeAspect="1"/>
          </p:cNvPicPr>
          <p:nvPr/>
        </p:nvPicPr>
        <p:blipFill>
          <a:blip r:embed="rId2"/>
          <a:stretch>
            <a:fillRect/>
          </a:stretch>
        </p:blipFill>
        <p:spPr>
          <a:xfrm>
            <a:off x="301588" y="692944"/>
            <a:ext cx="6121246" cy="5994201"/>
          </a:xfrm>
          <a:prstGeom prst="rect">
            <a:avLst/>
          </a:prstGeom>
        </p:spPr>
      </p:pic>
    </p:spTree>
    <p:extLst>
      <p:ext uri="{BB962C8B-B14F-4D97-AF65-F5344CB8AC3E}">
        <p14:creationId xmlns:p14="http://schemas.microsoft.com/office/powerpoint/2010/main" val="2303731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4D2ED47-622F-3CD0-75D1-9AB9776BA790}"/>
              </a:ext>
            </a:extLst>
          </p:cNvPr>
          <p:cNvSpPr>
            <a:spLocks noGrp="1"/>
          </p:cNvSpPr>
          <p:nvPr>
            <p:ph type="ctrTitle"/>
          </p:nvPr>
        </p:nvSpPr>
        <p:spPr>
          <a:xfrm>
            <a:off x="914401" y="110533"/>
            <a:ext cx="5715000" cy="582411"/>
          </a:xfrm>
        </p:spPr>
        <p:txBody>
          <a:bodyPr/>
          <a:lstStyle/>
          <a:p>
            <a:r>
              <a:rPr lang="en-US" dirty="0"/>
              <a:t>Pipeline </a:t>
            </a:r>
          </a:p>
        </p:txBody>
      </p:sp>
      <p:sp>
        <p:nvSpPr>
          <p:cNvPr id="6" name="Slide Number Placeholder 5">
            <a:extLst>
              <a:ext uri="{FF2B5EF4-FFF2-40B4-BE49-F238E27FC236}">
                <a16:creationId xmlns:a16="http://schemas.microsoft.com/office/drawing/2014/main" id="{A7495752-D7AC-5452-DEA9-C6E109CBF75C}"/>
              </a:ext>
            </a:extLst>
          </p:cNvPr>
          <p:cNvSpPr>
            <a:spLocks noGrp="1"/>
          </p:cNvSpPr>
          <p:nvPr>
            <p:ph type="sldNum" sz="quarter" idx="4294967295"/>
          </p:nvPr>
        </p:nvSpPr>
        <p:spPr>
          <a:xfrm>
            <a:off x="11125200" y="457200"/>
            <a:ext cx="1066800" cy="471488"/>
          </a:xfrm>
        </p:spPr>
        <p:txBody>
          <a:bodyPr/>
          <a:lstStyle/>
          <a:p>
            <a:fld id="{48F63A3B-78C7-47BE-AE5E-E10140E04643}" type="slidenum">
              <a:rPr lang="en-US" smtClean="0"/>
              <a:pPr/>
              <a:t>9</a:t>
            </a:fld>
            <a:endParaRPr lang="en-US" dirty="0"/>
          </a:p>
        </p:txBody>
      </p:sp>
      <p:pic>
        <p:nvPicPr>
          <p:cNvPr id="13" name="Picture 12">
            <a:extLst>
              <a:ext uri="{FF2B5EF4-FFF2-40B4-BE49-F238E27FC236}">
                <a16:creationId xmlns:a16="http://schemas.microsoft.com/office/drawing/2014/main" id="{86CCE5C1-6F04-8DEB-6F4E-8B6D0C7D4BC5}"/>
              </a:ext>
            </a:extLst>
          </p:cNvPr>
          <p:cNvPicPr>
            <a:picLocks noChangeAspect="1"/>
          </p:cNvPicPr>
          <p:nvPr/>
        </p:nvPicPr>
        <p:blipFill>
          <a:blip r:embed="rId2"/>
          <a:stretch>
            <a:fillRect/>
          </a:stretch>
        </p:blipFill>
        <p:spPr>
          <a:xfrm>
            <a:off x="301588" y="692944"/>
            <a:ext cx="6121246" cy="5994201"/>
          </a:xfrm>
          <a:prstGeom prst="rect">
            <a:avLst/>
          </a:prstGeom>
        </p:spPr>
      </p:pic>
      <p:pic>
        <p:nvPicPr>
          <p:cNvPr id="3" name="Picture 2">
            <a:extLst>
              <a:ext uri="{FF2B5EF4-FFF2-40B4-BE49-F238E27FC236}">
                <a16:creationId xmlns:a16="http://schemas.microsoft.com/office/drawing/2014/main" id="{B1B76512-7051-9AFA-7907-4A2AFBD81EF2}"/>
              </a:ext>
            </a:extLst>
          </p:cNvPr>
          <p:cNvPicPr>
            <a:picLocks noChangeAspect="1"/>
          </p:cNvPicPr>
          <p:nvPr/>
        </p:nvPicPr>
        <p:blipFill>
          <a:blip r:embed="rId3"/>
          <a:stretch>
            <a:fillRect/>
          </a:stretch>
        </p:blipFill>
        <p:spPr>
          <a:xfrm>
            <a:off x="301588" y="692943"/>
            <a:ext cx="6121246" cy="5994201"/>
          </a:xfrm>
          <a:prstGeom prst="rect">
            <a:avLst/>
          </a:prstGeom>
        </p:spPr>
      </p:pic>
    </p:spTree>
    <p:extLst>
      <p:ext uri="{BB962C8B-B14F-4D97-AF65-F5344CB8AC3E}">
        <p14:creationId xmlns:p14="http://schemas.microsoft.com/office/powerpoint/2010/main" val="1944654643"/>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2.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{903DF817-D3FC-4FDF-BA31-08FFC22602AD}tf78438558_win32</Template>
  <TotalTime>117</TotalTime>
  <Words>423</Words>
  <Application>Microsoft Office PowerPoint</Application>
  <PresentationFormat>Widescreen</PresentationFormat>
  <Paragraphs>64</Paragraphs>
  <Slides>12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Arial Black</vt:lpstr>
      <vt:lpstr>Calibri</vt:lpstr>
      <vt:lpstr>Sabon Next LT</vt:lpstr>
      <vt:lpstr>Custom</vt:lpstr>
      <vt:lpstr>Effects of Surface Temperature Change on Climate-related Disaster</vt:lpstr>
      <vt:lpstr>Topics</vt:lpstr>
      <vt:lpstr>Main Question</vt:lpstr>
      <vt:lpstr>Used Data</vt:lpstr>
      <vt:lpstr>Used Data</vt:lpstr>
      <vt:lpstr>Used Data</vt:lpstr>
      <vt:lpstr>Pipeline</vt:lpstr>
      <vt:lpstr>Pipeline </vt:lpstr>
      <vt:lpstr>Pipeline </vt:lpstr>
      <vt:lpstr>Analysis</vt:lpstr>
      <vt:lpstr>Observation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Tanvir Tanjum Shourav</dc:creator>
  <cp:lastModifiedBy>Tanvir Tanjum Shourav</cp:lastModifiedBy>
  <cp:revision>22</cp:revision>
  <dcterms:created xsi:type="dcterms:W3CDTF">2024-07-08T12:40:07Z</dcterms:created>
  <dcterms:modified xsi:type="dcterms:W3CDTF">2024-07-09T02:08:22Z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