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9" r:id="rId5"/>
    <p:sldMasterId id="2147483668" r:id="rId6"/>
  </p:sldMasterIdLst>
  <p:notesMasterIdLst>
    <p:notesMasterId r:id="rId24"/>
  </p:notesMasterIdLst>
  <p:sldIdLst>
    <p:sldId id="270" r:id="rId7"/>
    <p:sldId id="271" r:id="rId8"/>
    <p:sldId id="273" r:id="rId9"/>
    <p:sldId id="275" r:id="rId10"/>
    <p:sldId id="272" r:id="rId11"/>
    <p:sldId id="276" r:id="rId12"/>
    <p:sldId id="287" r:id="rId13"/>
    <p:sldId id="280" r:id="rId14"/>
    <p:sldId id="284" r:id="rId15"/>
    <p:sldId id="279" r:id="rId16"/>
    <p:sldId id="288" r:id="rId17"/>
    <p:sldId id="281" r:id="rId18"/>
    <p:sldId id="282" r:id="rId19"/>
    <p:sldId id="285" r:id="rId20"/>
    <p:sldId id="274" r:id="rId21"/>
    <p:sldId id="283" r:id="rId22"/>
    <p:sldId id="286" r:id="rId2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1AD9D"/>
    <a:srgbClr val="B6B2A4"/>
    <a:srgbClr val="B7B3A5"/>
    <a:srgbClr val="9F9A87"/>
    <a:srgbClr val="D2D0D0"/>
    <a:srgbClr val="96BE00"/>
    <a:srgbClr val="575756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85369"/>
  </p:normalViewPr>
  <p:slideViewPr>
    <p:cSldViewPr snapToGrid="0" showGuides="1">
      <p:cViewPr varScale="1">
        <p:scale>
          <a:sx n="63" d="100"/>
          <a:sy n="63" d="100"/>
        </p:scale>
        <p:origin x="808" y="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5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5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39E342-F6A9-4F29-9B27-B9C233E73F2C}" type="datetimeFigureOut">
              <a:rPr lang="de-DE" smtClean="0"/>
              <a:t>22.07.2025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6CFAF-25DC-4335-BB6F-0DF8AAA92CE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55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r>
              <a:rPr lang="de-DE" dirty="0"/>
              <a:t>Date</a:t>
            </a:r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97956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0"/>
            <a:ext cx="5402103" cy="16099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23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3541926"/>
            <a:ext cx="5401253" cy="296948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6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5EDBF-F42E-4A47-ACDB-0E72DDFC05E8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62015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elfolie"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955220B0-981B-4B91-8046-7C7E0856ABD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096000" y="3372107"/>
            <a:ext cx="5368925" cy="1654772"/>
          </a:xfrm>
          <a:prstGeom prst="rect">
            <a:avLst/>
          </a:prstGeom>
        </p:spPr>
        <p:txBody>
          <a:bodyPr lIns="0" tIns="0" rIns="0">
            <a:normAutofit/>
          </a:bodyPr>
          <a:lstStyle>
            <a:lvl1pPr marL="0" indent="0" algn="r">
              <a:lnSpc>
                <a:spcPct val="80000"/>
              </a:lnSpc>
              <a:buNone/>
              <a:defRPr sz="3600" i="1">
                <a:solidFill>
                  <a:srgbClr val="00599C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dirty="0"/>
              <a:t>Titel durch Klicken bearbeiten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DFEA872E-0143-412F-8A3E-399C96D85C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21725" y="6231025"/>
            <a:ext cx="2743200" cy="365125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1600">
                <a:solidFill>
                  <a:srgbClr val="00599C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99ABBF9E-483A-49E3-B63F-F34D49842CF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5160963"/>
            <a:ext cx="5368925" cy="55245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r">
              <a:buFontTx/>
              <a:buNone/>
              <a:defRPr sz="1600" b="1" i="1" baseline="0">
                <a:solidFill>
                  <a:srgbClr val="575756"/>
                </a:solidFill>
                <a:latin typeface="Arial" panose="020B0604020202020204" pitchFamily="34" charset="0"/>
              </a:defRPr>
            </a:lvl1pPr>
            <a:lvl2pPr marL="4572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2pPr>
            <a:lvl3pPr marL="9144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3pPr>
            <a:lvl4pPr marL="13716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4pPr>
            <a:lvl5pPr marL="1828800" indent="0">
              <a:buFontTx/>
              <a:buNone/>
              <a:defRPr sz="1600" b="1" i="0" baseline="0">
                <a:solidFill>
                  <a:srgbClr val="575756"/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de-DE" dirty="0"/>
              <a:t>Untertitel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4071224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092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31">
          <p15:clr>
            <a:srgbClr val="FBAE40"/>
          </p15:clr>
        </p15:guide>
        <p15:guide id="4" orient="horz" pos="4085">
          <p15:clr>
            <a:srgbClr val="FBAE40"/>
          </p15:clr>
        </p15:guide>
        <p15:guide id="5" pos="234">
          <p15:clr>
            <a:srgbClr val="FBAE40"/>
          </p15:clr>
        </p15:guide>
        <p15:guide id="6" pos="7222">
          <p15:clr>
            <a:srgbClr val="FBAE40"/>
          </p15:clr>
        </p15:guide>
        <p15:guide id="7" orient="horz" pos="325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Foliennummernplatzhalter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8FB2E-9454-CC40-B155-B924620EFC86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224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4"/>
            <a:ext cx="11064000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7125-F287-674A-B4D8-FED3251FDE2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336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3" y="1770960"/>
            <a:ext cx="11064000" cy="10643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20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2978941"/>
            <a:ext cx="11063816" cy="3528000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6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4D81EC-8C31-054F-B717-4ACEB33BE349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45916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platzhalter 15"/>
          <p:cNvSpPr>
            <a:spLocks noGrp="1"/>
          </p:cNvSpPr>
          <p:nvPr>
            <p:ph type="body" sz="quarter" idx="19"/>
          </p:nvPr>
        </p:nvSpPr>
        <p:spPr>
          <a:xfrm>
            <a:off x="632884" y="1766888"/>
            <a:ext cx="11063816" cy="47412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8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8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8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8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8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E9E765-94CE-0941-BE99-F43834E80C33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01100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3604" y="1767840"/>
            <a:ext cx="11055617" cy="47412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 dirty="0"/>
          </a:p>
        </p:txBody>
      </p:sp>
      <p:sp>
        <p:nvSpPr>
          <p:cNvPr id="14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5" name="Foliennummernplatzhalt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A4BB87-D65B-B741-90D0-3BFE1FF2D19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01989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22"/>
          <p:cNvSpPr>
            <a:spLocks noGrp="1"/>
          </p:cNvSpPr>
          <p:nvPr>
            <p:ph type="body" sz="quarter" idx="15"/>
          </p:nvPr>
        </p:nvSpPr>
        <p:spPr>
          <a:xfrm>
            <a:off x="632038" y="1770964"/>
            <a:ext cx="5402103" cy="47404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</a:defRPr>
            </a:lvl1pPr>
            <a:lvl2pPr marL="742950" indent="-28575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2pPr>
            <a:lvl3pPr marL="11430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3pPr>
            <a:lvl4pPr marL="16002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4pPr>
            <a:lvl5pPr marL="2057400" indent="-228600"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</a:defRPr>
            </a:lvl5pPr>
          </a:lstStyle>
          <a:p>
            <a:pPr lvl="0"/>
            <a:endParaRPr lang="ro-RO" dirty="0"/>
          </a:p>
        </p:txBody>
      </p:sp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549947-ECEE-CD4E-8E00-25DB9EFCD1C0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1670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ld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5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0" name="Bildplatzhalter 13"/>
          <p:cNvSpPr>
            <a:spLocks noGrp="1"/>
          </p:cNvSpPr>
          <p:nvPr>
            <p:ph type="pic" sz="quarter" idx="18"/>
          </p:nvPr>
        </p:nvSpPr>
        <p:spPr>
          <a:xfrm>
            <a:off x="632368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1" name="Textplatzhalter 16"/>
          <p:cNvSpPr>
            <a:spLocks noGrp="1"/>
          </p:cNvSpPr>
          <p:nvPr>
            <p:ph type="body" sz="quarter" idx="19"/>
          </p:nvPr>
        </p:nvSpPr>
        <p:spPr>
          <a:xfrm>
            <a:off x="632369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Foliennummernplatzhalter 10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C90C2B-DDFC-DE4D-9708-9CA1E81D3CA7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585141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ufz.+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Bildplatzhalter 13"/>
          <p:cNvSpPr>
            <a:spLocks noGrp="1"/>
          </p:cNvSpPr>
          <p:nvPr>
            <p:ph type="pic" sz="quarter" idx="16"/>
          </p:nvPr>
        </p:nvSpPr>
        <p:spPr>
          <a:xfrm>
            <a:off x="6308421" y="1771651"/>
            <a:ext cx="5380801" cy="446850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FontTx/>
              <a:buNone/>
              <a:defRPr/>
            </a:lvl1pPr>
          </a:lstStyle>
          <a:p>
            <a:pPr lvl="0"/>
            <a:endParaRPr lang="de-DE" noProof="0"/>
          </a:p>
        </p:txBody>
      </p:sp>
      <p:sp>
        <p:nvSpPr>
          <p:cNvPr id="18" name="Textplatzhalter 15"/>
          <p:cNvSpPr>
            <a:spLocks noGrp="1"/>
          </p:cNvSpPr>
          <p:nvPr>
            <p:ph type="body" sz="quarter" idx="20"/>
          </p:nvPr>
        </p:nvSpPr>
        <p:spPr>
          <a:xfrm>
            <a:off x="632884" y="1771655"/>
            <a:ext cx="5401253" cy="4739759"/>
          </a:xfrm>
          <a:prstGeom prst="rect">
            <a:avLst/>
          </a:prstGeom>
        </p:spPr>
        <p:txBody>
          <a:bodyPr/>
          <a:lstStyle>
            <a:lvl1pPr marL="0" indent="360000">
              <a:lnSpc>
                <a:spcPct val="150000"/>
              </a:lnSpc>
              <a:spcBef>
                <a:spcPts val="0"/>
              </a:spcBef>
              <a:defRPr sz="1600" b="1" kern="0"/>
            </a:lvl1pPr>
            <a:lvl2pPr marL="360000" indent="360000">
              <a:lnSpc>
                <a:spcPct val="150000"/>
              </a:lnSpc>
              <a:spcBef>
                <a:spcPts val="0"/>
              </a:spcBef>
              <a:defRPr sz="1600" kern="0"/>
            </a:lvl2pPr>
            <a:lvl3pPr marL="720000" indent="360000">
              <a:lnSpc>
                <a:spcPct val="150000"/>
              </a:lnSpc>
              <a:spcBef>
                <a:spcPts val="0"/>
              </a:spcBef>
              <a:defRPr sz="1600" kern="0"/>
            </a:lvl3pPr>
            <a:lvl4pPr marL="1080000" indent="360000">
              <a:lnSpc>
                <a:spcPct val="150000"/>
              </a:lnSpc>
              <a:spcBef>
                <a:spcPts val="0"/>
              </a:spcBef>
              <a:defRPr sz="1600" kern="0"/>
            </a:lvl4pPr>
            <a:lvl5pPr marL="1440000" indent="360000">
              <a:lnSpc>
                <a:spcPct val="150000"/>
              </a:lnSpc>
              <a:spcBef>
                <a:spcPts val="0"/>
              </a:spcBef>
              <a:defRPr sz="1600" kern="0"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9" name="Titelplatzhalter 16"/>
          <p:cNvSpPr>
            <a:spLocks noGrp="1"/>
          </p:cNvSpPr>
          <p:nvPr>
            <p:ph type="title"/>
          </p:nvPr>
        </p:nvSpPr>
        <p:spPr>
          <a:xfrm>
            <a:off x="393600" y="406800"/>
            <a:ext cx="9753600" cy="327600"/>
          </a:xfrm>
          <a:prstGeom prst="rect">
            <a:avLst/>
          </a:prstGeom>
        </p:spPr>
        <p:txBody>
          <a:bodyPr rtlCol="0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393600" y="745067"/>
            <a:ext cx="9753600" cy="342054"/>
          </a:xfrm>
        </p:spPr>
        <p:txBody>
          <a:bodyPr>
            <a:normAutofit/>
          </a:bodyPr>
          <a:lstStyle>
            <a:lvl1pPr marL="0" indent="0" algn="l">
              <a:buNone/>
              <a:defRPr sz="1600" b="0" i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12" name="Textplatzhalter 16"/>
          <p:cNvSpPr>
            <a:spLocks noGrp="1"/>
          </p:cNvSpPr>
          <p:nvPr>
            <p:ph type="body" sz="quarter" idx="17"/>
          </p:nvPr>
        </p:nvSpPr>
        <p:spPr>
          <a:xfrm>
            <a:off x="6308422" y="6398644"/>
            <a:ext cx="5380801" cy="11276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1" baseline="0">
                <a:solidFill>
                  <a:schemeClr val="tx1"/>
                </a:solidFill>
                <a:latin typeface="Arial"/>
              </a:defRPr>
            </a:lvl1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Foliennummernplatzhalter 10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5DF636-10E3-C843-BAEB-4F17E52BCE01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30628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image" Target="../media/image7.emf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image" Target="../media/image6.emf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5">
            <a:extLst>
              <a:ext uri="{FF2B5EF4-FFF2-40B4-BE49-F238E27FC236}">
                <a16:creationId xmlns:a16="http://schemas.microsoft.com/office/drawing/2014/main" id="{6E7A9329-7E62-4F42-8118-2D9049F407D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716" y="720000"/>
            <a:ext cx="2706000" cy="1188000"/>
          </a:xfrm>
          <a:prstGeom prst="rect">
            <a:avLst/>
          </a:prstGeom>
        </p:spPr>
      </p:pic>
      <p:pic>
        <p:nvPicPr>
          <p:cNvPr id="5" name="Bildplatzhalter 11">
            <a:extLst>
              <a:ext uri="{FF2B5EF4-FFF2-40B4-BE49-F238E27FC236}">
                <a16:creationId xmlns:a16="http://schemas.microsoft.com/office/drawing/2014/main" id="{DA82FC99-46B5-458A-8A60-A73145F6611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55" r="984"/>
          <a:stretch/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pic>
        <p:nvPicPr>
          <p:cNvPr id="6" name="Grafik 13">
            <a:extLst>
              <a:ext uri="{FF2B5EF4-FFF2-40B4-BE49-F238E27FC236}">
                <a16:creationId xmlns:a16="http://schemas.microsoft.com/office/drawing/2014/main" id="{DDBD8EDB-F6BF-46C2-A48B-112205C0E366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7295" y="0"/>
            <a:ext cx="7034705" cy="68580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EEE730A-EB95-483A-B918-FD0E2375165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027" y="639551"/>
            <a:ext cx="3284608" cy="169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879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i="1" kern="1200" baseline="0">
          <a:solidFill>
            <a:srgbClr val="00599C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31">
          <p15:clr>
            <a:srgbClr val="F26B43"/>
          </p15:clr>
        </p15:guide>
        <p15:guide id="4" orient="horz" pos="4088">
          <p15:clr>
            <a:srgbClr val="F26B43"/>
          </p15:clr>
        </p15:guide>
        <p15:guide id="5" pos="7222">
          <p15:clr>
            <a:srgbClr val="F26B43"/>
          </p15:clr>
        </p15:guide>
        <p15:guide id="6" pos="23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ußzeilenplatzhalter 8"/>
          <p:cNvSpPr txBox="1">
            <a:spLocks/>
          </p:cNvSpPr>
          <p:nvPr/>
        </p:nvSpPr>
        <p:spPr>
          <a:xfrm>
            <a:off x="504825" y="6583363"/>
            <a:ext cx="1096963" cy="207962"/>
          </a:xfrm>
          <a:prstGeom prst="rect">
            <a:avLst/>
          </a:prstGeom>
        </p:spPr>
        <p:txBody>
          <a:bodyPr lIns="0" tIns="0" rIns="0" bIns="0"/>
          <a:lstStyle>
            <a:defPPr>
              <a:defRPr lang="de-DE"/>
            </a:defPPr>
            <a:lvl1pPr marL="0" algn="l" defTabSz="457200" rtl="0" eaLnBrk="1" latinLnBrk="0" hangingPunct="1">
              <a:defRPr sz="800" kern="120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/>
          </a:p>
        </p:txBody>
      </p:sp>
      <p:sp>
        <p:nvSpPr>
          <p:cNvPr id="2052" name="Titelplatzhalter 16"/>
          <p:cNvSpPr>
            <a:spLocks noGrp="1"/>
          </p:cNvSpPr>
          <p:nvPr>
            <p:ph type="title"/>
          </p:nvPr>
        </p:nvSpPr>
        <p:spPr bwMode="auto">
          <a:xfrm>
            <a:off x="393700" y="406400"/>
            <a:ext cx="9753600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Mastertitelformat bearbeiten</a:t>
            </a:r>
          </a:p>
        </p:txBody>
      </p:sp>
      <p:sp>
        <p:nvSpPr>
          <p:cNvPr id="2053" name="Textplatzhalter 17"/>
          <p:cNvSpPr>
            <a:spLocks noGrp="1"/>
          </p:cNvSpPr>
          <p:nvPr>
            <p:ph type="body" idx="1"/>
          </p:nvPr>
        </p:nvSpPr>
        <p:spPr bwMode="auto">
          <a:xfrm>
            <a:off x="633413" y="1766888"/>
            <a:ext cx="11064875" cy="4741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0" name="Foliennummernplatzhalter 10"/>
          <p:cNvSpPr>
            <a:spLocks noGrp="1"/>
          </p:cNvSpPr>
          <p:nvPr>
            <p:ph type="sldNum" sz="quarter" idx="4"/>
          </p:nvPr>
        </p:nvSpPr>
        <p:spPr>
          <a:xfrm>
            <a:off x="393700" y="6627813"/>
            <a:ext cx="255588" cy="207962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800" baseline="0" smtClean="0">
                <a:solidFill>
                  <a:srgbClr val="005A9B"/>
                </a:solidFill>
                <a:latin typeface="Arial"/>
                <a:ea typeface="+mn-ea"/>
                <a:cs typeface="+mn-cs"/>
              </a:defRPr>
            </a:lvl1pPr>
          </a:lstStyle>
          <a:p>
            <a:pPr>
              <a:defRPr/>
            </a:pPr>
            <a:fld id="{F4603CEF-B396-964A-9571-AA9A38748142}" type="slidenum">
              <a:rPr lang="de-DE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2056" name="Textfeld 13"/>
          <p:cNvSpPr txBox="1">
            <a:spLocks noChangeArrowheads="1"/>
          </p:cNvSpPr>
          <p:nvPr userDrawn="1"/>
        </p:nvSpPr>
        <p:spPr bwMode="auto">
          <a:xfrm>
            <a:off x="633413" y="6627813"/>
            <a:ext cx="8224837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de-DE" sz="800" dirty="0"/>
              <a:t> Technische Hochschule Ingolstadt   |   Tanvir Tanjum Shourav</a:t>
            </a:r>
          </a:p>
          <a:p>
            <a:endParaRPr lang="de-DE" sz="800" dirty="0"/>
          </a:p>
        </p:txBody>
      </p:sp>
      <p:pic>
        <p:nvPicPr>
          <p:cNvPr id="9" name="Bild 6"/>
          <p:cNvPicPr>
            <a:picLocks noChangeAspect="1"/>
          </p:cNvPicPr>
          <p:nvPr userDrawn="1"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78" t="3003" b="83303"/>
          <a:stretch/>
        </p:blipFill>
        <p:spPr>
          <a:xfrm>
            <a:off x="10963703" y="101149"/>
            <a:ext cx="1062681" cy="939113"/>
          </a:xfrm>
          <a:prstGeom prst="rect">
            <a:avLst/>
          </a:prstGeom>
        </p:spPr>
      </p:pic>
      <p:sp>
        <p:nvSpPr>
          <p:cNvPr id="21" name="Freihandform: Form 20">
            <a:extLst>
              <a:ext uri="{FF2B5EF4-FFF2-40B4-BE49-F238E27FC236}">
                <a16:creationId xmlns:a16="http://schemas.microsoft.com/office/drawing/2014/main" id="{F3C3619B-8E3A-4880-AA84-997960032844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1" y="1584325"/>
            <a:ext cx="288925" cy="4997450"/>
          </a:xfrm>
          <a:custGeom>
            <a:avLst/>
            <a:gdLst>
              <a:gd name="connsiteX0" fmla="*/ 0 w 288925"/>
              <a:gd name="connsiteY0" fmla="*/ 0 h 4997450"/>
              <a:gd name="connsiteX1" fmla="*/ 72124 w 288925"/>
              <a:gd name="connsiteY1" fmla="*/ 0 h 4997450"/>
              <a:gd name="connsiteX2" fmla="*/ 288925 w 288925"/>
              <a:gd name="connsiteY2" fmla="*/ 216575 h 4997450"/>
              <a:gd name="connsiteX3" fmla="*/ 288925 w 288925"/>
              <a:gd name="connsiteY3" fmla="*/ 4961195 h 4997450"/>
              <a:gd name="connsiteX4" fmla="*/ 252632 w 288925"/>
              <a:gd name="connsiteY4" fmla="*/ 4997450 h 4997450"/>
              <a:gd name="connsiteX5" fmla="*/ 0 w 288925"/>
              <a:gd name="connsiteY5" fmla="*/ 4997450 h 4997450"/>
              <a:gd name="connsiteX6" fmla="*/ 0 w 28892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88925" h="4997450">
                <a:moveTo>
                  <a:pt x="0" y="0"/>
                </a:moveTo>
                <a:lnTo>
                  <a:pt x="72124" y="0"/>
                </a:lnTo>
                <a:cubicBezTo>
                  <a:pt x="288925" y="0"/>
                  <a:pt x="288925" y="216575"/>
                  <a:pt x="288925" y="216575"/>
                </a:cubicBezTo>
                <a:lnTo>
                  <a:pt x="288925" y="4961195"/>
                </a:lnTo>
                <a:cubicBezTo>
                  <a:pt x="288925" y="4997450"/>
                  <a:pt x="252632" y="4997450"/>
                  <a:pt x="252632" y="4997450"/>
                </a:cubicBezTo>
                <a:lnTo>
                  <a:pt x="0" y="4997450"/>
                </a:lnTo>
                <a:lnTo>
                  <a:pt x="0" y="0"/>
                </a:lnTo>
                <a:close/>
              </a:path>
            </a:pathLst>
          </a:custGeom>
          <a:solidFill>
            <a:srgbClr val="96BE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9" name="Freihandform: Form 18">
            <a:extLst>
              <a:ext uri="{FF2B5EF4-FFF2-40B4-BE49-F238E27FC236}">
                <a16:creationId xmlns:a16="http://schemas.microsoft.com/office/drawing/2014/main" id="{9D0B0EBB-775D-4097-A177-D1AF562ABEB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438150" cy="6858000"/>
          </a:xfrm>
          <a:custGeom>
            <a:avLst/>
            <a:gdLst>
              <a:gd name="connsiteX0" fmla="*/ 0 w 438150"/>
              <a:gd name="connsiteY0" fmla="*/ 0 h 6858000"/>
              <a:gd name="connsiteX1" fmla="*/ 438150 w 438150"/>
              <a:gd name="connsiteY1" fmla="*/ 0 h 6858000"/>
              <a:gd name="connsiteX2" fmla="*/ 438150 w 438150"/>
              <a:gd name="connsiteY2" fmla="*/ 6858000 h 6858000"/>
              <a:gd name="connsiteX3" fmla="*/ 0 w 438150"/>
              <a:gd name="connsiteY3" fmla="*/ 6858000 h 6858000"/>
              <a:gd name="connsiteX4" fmla="*/ 0 w 438150"/>
              <a:gd name="connsiteY4" fmla="*/ 6581775 h 6858000"/>
              <a:gd name="connsiteX5" fmla="*/ 252632 w 438150"/>
              <a:gd name="connsiteY5" fmla="*/ 6581775 h 6858000"/>
              <a:gd name="connsiteX6" fmla="*/ 288925 w 438150"/>
              <a:gd name="connsiteY6" fmla="*/ 6545520 h 6858000"/>
              <a:gd name="connsiteX7" fmla="*/ 288925 w 438150"/>
              <a:gd name="connsiteY7" fmla="*/ 1800900 h 6858000"/>
              <a:gd name="connsiteX8" fmla="*/ 72124 w 438150"/>
              <a:gd name="connsiteY8" fmla="*/ 1584325 h 6858000"/>
              <a:gd name="connsiteX9" fmla="*/ 0 w 438150"/>
              <a:gd name="connsiteY9" fmla="*/ 1584325 h 6858000"/>
              <a:gd name="connsiteX10" fmla="*/ 0 w 438150"/>
              <a:gd name="connsiteY10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8150" h="6858000">
                <a:moveTo>
                  <a:pt x="0" y="0"/>
                </a:moveTo>
                <a:lnTo>
                  <a:pt x="438150" y="0"/>
                </a:lnTo>
                <a:lnTo>
                  <a:pt x="438150" y="6858000"/>
                </a:lnTo>
                <a:lnTo>
                  <a:pt x="0" y="6858000"/>
                </a:lnTo>
                <a:lnTo>
                  <a:pt x="0" y="6581775"/>
                </a:lnTo>
                <a:lnTo>
                  <a:pt x="252632" y="6581775"/>
                </a:lnTo>
                <a:cubicBezTo>
                  <a:pt x="252632" y="6581775"/>
                  <a:pt x="288925" y="6581775"/>
                  <a:pt x="288925" y="6545520"/>
                </a:cubicBezTo>
                <a:lnTo>
                  <a:pt x="288925" y="1800900"/>
                </a:lnTo>
                <a:cubicBezTo>
                  <a:pt x="288925" y="1800900"/>
                  <a:pt x="288925" y="1584325"/>
                  <a:pt x="72124" y="1584325"/>
                </a:cubicBezTo>
                <a:lnTo>
                  <a:pt x="0" y="158432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  <p:sp>
        <p:nvSpPr>
          <p:cNvPr id="18" name="Freihandform: Form 17">
            <a:extLst>
              <a:ext uri="{FF2B5EF4-FFF2-40B4-BE49-F238E27FC236}">
                <a16:creationId xmlns:a16="http://schemas.microsoft.com/office/drawing/2014/main" id="{D5106201-AEB6-46A7-8D17-1F7442B47DEB}"/>
              </a:ext>
            </a:extLst>
          </p:cNvPr>
          <p:cNvSpPr>
            <a:spLocks noChangeAspect="1" noChangeArrowheads="1" noTextEdit="1"/>
          </p:cNvSpPr>
          <p:nvPr userDrawn="1"/>
        </p:nvSpPr>
        <p:spPr bwMode="auto">
          <a:xfrm>
            <a:off x="-1717675" y="1584325"/>
            <a:ext cx="1717675" cy="4997450"/>
          </a:xfrm>
          <a:custGeom>
            <a:avLst/>
            <a:gdLst>
              <a:gd name="connsiteX0" fmla="*/ 36293 w 1717675"/>
              <a:gd name="connsiteY0" fmla="*/ 0 h 4997450"/>
              <a:gd name="connsiteX1" fmla="*/ 1717675 w 1717675"/>
              <a:gd name="connsiteY1" fmla="*/ 0 h 4997450"/>
              <a:gd name="connsiteX2" fmla="*/ 1717675 w 1717675"/>
              <a:gd name="connsiteY2" fmla="*/ 4997450 h 4997450"/>
              <a:gd name="connsiteX3" fmla="*/ 216801 w 1717675"/>
              <a:gd name="connsiteY3" fmla="*/ 4997450 h 4997450"/>
              <a:gd name="connsiteX4" fmla="*/ 0 w 1717675"/>
              <a:gd name="connsiteY4" fmla="*/ 4781829 h 4997450"/>
              <a:gd name="connsiteX5" fmla="*/ 0 w 1717675"/>
              <a:gd name="connsiteY5" fmla="*/ 36255 h 4997450"/>
              <a:gd name="connsiteX6" fmla="*/ 36293 w 1717675"/>
              <a:gd name="connsiteY6" fmla="*/ 0 h 4997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7675" h="4997450">
                <a:moveTo>
                  <a:pt x="36293" y="0"/>
                </a:moveTo>
                <a:lnTo>
                  <a:pt x="1717675" y="0"/>
                </a:lnTo>
                <a:lnTo>
                  <a:pt x="1717675" y="4997450"/>
                </a:lnTo>
                <a:lnTo>
                  <a:pt x="216801" y="4997450"/>
                </a:lnTo>
                <a:cubicBezTo>
                  <a:pt x="0" y="4997450"/>
                  <a:pt x="0" y="4781829"/>
                  <a:pt x="0" y="4781829"/>
                </a:cubicBezTo>
                <a:lnTo>
                  <a:pt x="0" y="36255"/>
                </a:lnTo>
                <a:cubicBezTo>
                  <a:pt x="0" y="0"/>
                  <a:pt x="36293" y="0"/>
                  <a:pt x="36293" y="0"/>
                </a:cubicBez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5726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86" r:id="rId10"/>
  </p:sldLayoutIdLst>
  <p:hf hdr="0" dt="0"/>
  <p:txStyles>
    <p:titleStyle>
      <a:lvl1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2200" i="1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 b="1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358775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719138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079500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439863" indent="358775" algn="l" defTabSz="457200" rtl="0" fontAlgn="base">
        <a:lnSpc>
          <a:spcPct val="150000"/>
        </a:lnSpc>
        <a:spcBef>
          <a:spcPct val="0"/>
        </a:spcBef>
        <a:spcAft>
          <a:spcPct val="0"/>
        </a:spcAft>
        <a:buSzPct val="100000"/>
        <a:buBlip>
          <a:blip r:embed="rId13"/>
        </a:buBlip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2.mp4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anvirtanjum/THI_SS2025_PADM_PROJECT.git" TargetMode="External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microsoft.com/office/2007/relationships/media" Target="../media/media1.mp4"/><Relationship Id="rId1" Type="http://schemas.openxmlformats.org/officeDocument/2006/relationships/video" Target="NULL" TargetMode="Externa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t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Principles of Autonomy and Decision Making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dirty="0"/>
              <a:t>TANVIR TANJUM SHOURAV</a:t>
            </a:r>
          </a:p>
          <a:p>
            <a:r>
              <a:rPr lang="de-DE" dirty="0"/>
              <a:t>00170500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30FAD-F6DA-170A-F06A-213C3FDC453D}"/>
              </a:ext>
            </a:extLst>
          </p:cNvPr>
          <p:cNvSpPr txBox="1"/>
          <p:nvPr/>
        </p:nvSpPr>
        <p:spPr>
          <a:xfrm>
            <a:off x="9863015" y="6205415"/>
            <a:ext cx="160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0070C0"/>
                </a:solidFill>
              </a:rPr>
              <a:t>22/07/2025</a:t>
            </a:r>
          </a:p>
        </p:txBody>
      </p:sp>
    </p:spTree>
    <p:extLst>
      <p:ext uri="{BB962C8B-B14F-4D97-AF65-F5344CB8AC3E}">
        <p14:creationId xmlns:p14="http://schemas.microsoft.com/office/powerpoint/2010/main" val="3980341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5FC67-7F02-B746-313C-59F89D11D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95F50D4-E6B6-10F0-1113-86A34CE977D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971" y="1358029"/>
            <a:ext cx="3707315" cy="4917063"/>
          </a:xfrm>
        </p:spPr>
        <p:txBody>
          <a:bodyPr/>
          <a:lstStyle/>
          <a:p>
            <a:r>
              <a:rPr lang="en-US" sz="1400" dirty="0"/>
              <a:t>Final Reward Structure: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Reward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Step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For each step: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Calculate Old Distance from Goal</a:t>
            </a:r>
          </a:p>
          <a:p>
            <a:r>
              <a:rPr lang="en-US" sz="1400" dirty="0">
                <a:solidFill>
                  <a:schemeClr val="tx2"/>
                </a:solidFill>
              </a:rPr>
              <a:t>	Step++</a:t>
            </a:r>
          </a:p>
          <a:p>
            <a:r>
              <a:rPr lang="en-US" sz="1400" dirty="0">
                <a:solidFill>
                  <a:schemeClr val="tx2"/>
                </a:solidFill>
              </a:rPr>
              <a:t>	Calculate New Distance from Goal</a:t>
            </a:r>
          </a:p>
          <a:p>
            <a:r>
              <a:rPr lang="en-US" sz="1400" dirty="0">
                <a:solidFill>
                  <a:schemeClr val="tx2"/>
                </a:solidFill>
              </a:rPr>
              <a:t>	 Old Distance &gt; New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bonus = 0.1</a:t>
            </a:r>
          </a:p>
          <a:p>
            <a:r>
              <a:rPr lang="en-US" sz="1400" dirty="0">
                <a:solidFill>
                  <a:schemeClr val="tx2"/>
                </a:solidFill>
              </a:rPr>
              <a:t>	 Old Distance &lt; New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 bonus = -0.2</a:t>
            </a:r>
          </a:p>
          <a:p>
            <a:r>
              <a:rPr lang="en-US" sz="1400" dirty="0">
                <a:solidFill>
                  <a:schemeClr val="tx2"/>
                </a:solidFill>
              </a:rPr>
              <a:t>	 Old Distance == New Distance: </a:t>
            </a:r>
          </a:p>
          <a:p>
            <a:r>
              <a:rPr lang="en-US" sz="1400" dirty="0">
                <a:solidFill>
                  <a:schemeClr val="tx2"/>
                </a:solidFill>
              </a:rPr>
              <a:t>		 bonus = 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AF717E-7054-AE9E-1942-1E3A3D277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9006885-9C57-68AF-DA15-D092F49E0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FD3B1-F4F3-3551-7521-068CE55EE5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10</a:t>
            </a:fld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A15BC597-E813-1FAA-AEFB-CB325CBE9C65}"/>
              </a:ext>
            </a:extLst>
          </p:cNvPr>
          <p:cNvSpPr txBox="1">
            <a:spLocks/>
          </p:cNvSpPr>
          <p:nvPr/>
        </p:nvSpPr>
        <p:spPr bwMode="auto">
          <a:xfrm>
            <a:off x="4368401" y="1348503"/>
            <a:ext cx="5356624" cy="491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tx2"/>
                </a:solidFill>
              </a:rPr>
              <a:t>Player reaches goal: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10 - (Step/ 100)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got defended by defender/goalkeeper: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= abs(Reward) * (-1) - 10 - (Step / 100)</a:t>
            </a:r>
          </a:p>
          <a:p>
            <a:r>
              <a:rPr lang="en-US" sz="1400" dirty="0">
                <a:solidFill>
                  <a:schemeClr val="tx2"/>
                </a:solidFill>
              </a:rPr>
              <a:t>Otherwise: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bonus - (Step / 100)</a:t>
            </a:r>
          </a:p>
          <a:p>
            <a:endParaRPr lang="en-US" sz="14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045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4107C-4705-6C32-6754-13227176E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C7984A-8E69-A01F-EF89-FDF0FF169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7B4062D-A66C-A605-1D6B-29944E3FFB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Flowchart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217DD-6A79-9422-94F0-45595FF0CF8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11</a:t>
            </a:fld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EE3B4-8DB1-F2FA-6AB5-CCB4C16B93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24199" y="1239521"/>
            <a:ext cx="5035598" cy="5342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05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AAA37-0F3D-E3CF-C4CB-55F8147F2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1AECB95-6CB7-66C1-9FBC-01CCB087E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2BA0703-D68E-39F4-1DFC-66B984D70B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Q-Table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AE5A6-E664-5FDA-566A-D7C5CD0EC17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12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6BF280D-484F-B710-7109-8A3CDD909E07}"/>
              </a:ext>
            </a:extLst>
          </p:cNvPr>
          <p:cNvGrpSpPr/>
          <p:nvPr/>
        </p:nvGrpSpPr>
        <p:grpSpPr>
          <a:xfrm>
            <a:off x="714375" y="1589700"/>
            <a:ext cx="10763250" cy="4535533"/>
            <a:chOff x="4314825" y="1158299"/>
            <a:chExt cx="7600949" cy="4740451"/>
          </a:xfrm>
        </p:grpSpPr>
        <p:sp>
          <p:nvSpPr>
            <p:cNvPr id="8" name="Text Placeholder 1">
              <a:extLst>
                <a:ext uri="{FF2B5EF4-FFF2-40B4-BE49-F238E27FC236}">
                  <a16:creationId xmlns:a16="http://schemas.microsoft.com/office/drawing/2014/main" id="{181C8EFF-C76F-F0F9-DD2F-DF794D9CF0E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826" y="1158299"/>
              <a:ext cx="7600948" cy="474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:ma14="http://schemas.microsoft.com/office/mac/drawingml/2011/main" xmlns="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fontAlgn="base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SzPct val="100000"/>
                <a:buFontTx/>
                <a:buNone/>
                <a:defRPr sz="1200" b="0" kern="0" baseline="0">
                  <a:solidFill>
                    <a:schemeClr val="tx1"/>
                  </a:solidFill>
                  <a:latin typeface="Arial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2pPr>
              <a:lvl3pPr marL="11430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3pPr>
              <a:lvl4pPr marL="16002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4pPr>
              <a:lvl5pPr marL="20574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Q-table: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75F6885F-7F21-5DD5-4D75-301F5D0D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314825" y="1563345"/>
              <a:ext cx="7600949" cy="31650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3959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Video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13</a:t>
            </a:fld>
            <a:endParaRPr lang="de-DE" dirty="0"/>
          </a:p>
        </p:txBody>
      </p:sp>
      <p:pic>
        <p:nvPicPr>
          <p:cNvPr id="6" name="Reward - Optimized">
            <a:hlinkClick r:id="" action="ppaction://media"/>
            <a:extLst>
              <a:ext uri="{FF2B5EF4-FFF2-40B4-BE49-F238E27FC236}">
                <a16:creationId xmlns:a16="http://schemas.microsoft.com/office/drawing/2014/main" id="{0AACB669-7000-958D-163F-559663B00D20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121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070287" y="1295249"/>
            <a:ext cx="4051425" cy="4267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18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94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2293E-0096-1722-26B9-8D10F00EB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30E3511-FFD4-3E90-B200-201FF7CD9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BA323B4-5DA2-350C-D314-356A03078A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(Reshaped - Final) – Observation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31CE74-CB1E-C097-3ECE-B06AD92EF41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14</a:t>
            </a:fld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DFE35B6-D0D0-A3C8-351C-625FD5ACEB95}"/>
              </a:ext>
            </a:extLst>
          </p:cNvPr>
          <p:cNvGraphicFramePr>
            <a:graphicFrameLocks noGrp="1"/>
          </p:cNvGraphicFramePr>
          <p:nvPr/>
        </p:nvGraphicFramePr>
        <p:xfrm>
          <a:off x="2746375" y="2574767"/>
          <a:ext cx="6226175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73525442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7924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9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Dribble past defenders and goalkeeper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Preserved stamina by taking 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0156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48A9D52A-920C-9ACC-2A1C-7C90C39A17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000375"/>
            <a:ext cx="295275" cy="2952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EA7BE439-5A75-EC65-0DF8-CA0D45D53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354229"/>
            <a:ext cx="295275" cy="295275"/>
          </a:xfrm>
          <a:prstGeom prst="rect">
            <a:avLst/>
          </a:prstGeom>
        </p:spPr>
      </p:pic>
      <p:pic>
        <p:nvPicPr>
          <p:cNvPr id="6" name="Graphic 5" descr="Checkmark with solid fill">
            <a:extLst>
              <a:ext uri="{FF2B5EF4-FFF2-40B4-BE49-F238E27FC236}">
                <a16:creationId xmlns:a16="http://schemas.microsoft.com/office/drawing/2014/main" id="{D1C6A1B6-6239-8856-7263-34E1AE6FC8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721258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83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E4709B9-4CFE-8BEB-32F6-D4C7F2CFCA2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033" y="1320800"/>
            <a:ext cx="11064000" cy="51906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Initialize Q-table Q(s, a) arbitrarily (e.g., zeros)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learning rate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α ∈ (0, 1)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discount factor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γ ∈ (0, 1)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initial exploration rate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= 1.0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minimum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(ε_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min), e.g., 0.1</a:t>
            </a: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Set decay rate for </a:t>
            </a:r>
            <a:r>
              <a:rPr lang="el-GR" b="1" dirty="0">
                <a:solidFill>
                  <a:schemeClr val="tx2"/>
                </a:solidFill>
                <a:latin typeface="Consolas" panose="020B0609020204030204" pitchFamily="49" charset="0"/>
              </a:rPr>
              <a:t>ε (ε_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decay), e.g., 0.995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For each episode: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Initialize state s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Repeat until s is terminal: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With probability </a:t>
            </a:r>
            <a:r>
              <a:rPr lang="el-GR" b="1" dirty="0">
                <a:latin typeface="Consolas" panose="020B0609020204030204" pitchFamily="49" charset="0"/>
              </a:rPr>
              <a:t>ε:</a:t>
            </a:r>
          </a:p>
          <a:p>
            <a:pPr>
              <a:lnSpc>
                <a:spcPct val="100000"/>
              </a:lnSpc>
            </a:pPr>
            <a:r>
              <a:rPr lang="el-GR" b="1" dirty="0">
                <a:latin typeface="Consolas" panose="020B0609020204030204" pitchFamily="49" charset="0"/>
              </a:rPr>
              <a:t>            </a:t>
            </a:r>
            <a:r>
              <a:rPr lang="en-US" b="1" dirty="0">
                <a:latin typeface="Consolas" panose="020B0609020204030204" pitchFamily="49" charset="0"/>
              </a:rPr>
              <a:t>Choose a random action a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Otherwise: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    Choose action a = argmax(Q[s, a])  # Exploitation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Take action a, observe reward r and next state s'</a:t>
            </a:r>
          </a:p>
          <a:p>
            <a:pPr>
              <a:lnSpc>
                <a:spcPct val="100000"/>
              </a:lnSpc>
            </a:pPr>
            <a:endParaRPr lang="en-US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Q[s, a] = Q[s, a] + </a:t>
            </a:r>
            <a:r>
              <a:rPr lang="el-GR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α * (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r + </a:t>
            </a:r>
            <a:r>
              <a:rPr lang="el-GR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γ * </a:t>
            </a:r>
            <a:r>
              <a:rPr lang="en-US" spc="3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max(Q[s', a']) - Q[s, a])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Set s = s'</a:t>
            </a:r>
          </a:p>
          <a:p>
            <a:pPr>
              <a:lnSpc>
                <a:spcPct val="100000"/>
              </a:lnSpc>
            </a:pPr>
            <a:endParaRPr lang="en-US" b="1" dirty="0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After episode:</a:t>
            </a:r>
          </a:p>
          <a:p>
            <a:pPr>
              <a:lnSpc>
                <a:spcPct val="100000"/>
              </a:lnSpc>
            </a:pPr>
            <a:r>
              <a:rPr lang="en-US" b="1" dirty="0">
                <a:latin typeface="Consolas" panose="020B0609020204030204" pitchFamily="49" charset="0"/>
              </a:rPr>
              <a:t>        </a:t>
            </a:r>
            <a:r>
              <a:rPr lang="el-GR" b="1" dirty="0">
                <a:latin typeface="Consolas" panose="020B0609020204030204" pitchFamily="49" charset="0"/>
              </a:rPr>
              <a:t>ε = </a:t>
            </a:r>
            <a:r>
              <a:rPr lang="en-US" b="1" dirty="0">
                <a:latin typeface="Consolas" panose="020B0609020204030204" pitchFamily="49" charset="0"/>
              </a:rPr>
              <a:t>max(</a:t>
            </a:r>
            <a:r>
              <a:rPr lang="el-GR" b="1" dirty="0">
                <a:latin typeface="Consolas" panose="020B0609020204030204" pitchFamily="49" charset="0"/>
              </a:rPr>
              <a:t>ε_</a:t>
            </a:r>
            <a:r>
              <a:rPr lang="en-US" b="1" dirty="0">
                <a:latin typeface="Consolas" panose="020B0609020204030204" pitchFamily="49" charset="0"/>
              </a:rPr>
              <a:t>min, </a:t>
            </a:r>
            <a:r>
              <a:rPr lang="el-GR" b="1" dirty="0">
                <a:latin typeface="Consolas" panose="020B0609020204030204" pitchFamily="49" charset="0"/>
              </a:rPr>
              <a:t>ε * ε_</a:t>
            </a:r>
            <a:r>
              <a:rPr lang="en-US" b="1" dirty="0">
                <a:latin typeface="Consolas" panose="020B0609020204030204" pitchFamily="49" charset="0"/>
              </a:rPr>
              <a:t>decay)  # Decay </a:t>
            </a:r>
            <a:r>
              <a:rPr lang="el-GR" b="1" dirty="0">
                <a:latin typeface="Consolas" panose="020B0609020204030204" pitchFamily="49" charset="0"/>
              </a:rPr>
              <a:t>ε </a:t>
            </a:r>
            <a:r>
              <a:rPr lang="en-US" b="1" dirty="0">
                <a:latin typeface="Consolas" panose="020B0609020204030204" pitchFamily="49" charset="0"/>
              </a:rPr>
              <a:t>but don’t go below </a:t>
            </a:r>
            <a:r>
              <a:rPr lang="el-GR" b="1" dirty="0">
                <a:latin typeface="Consolas" panose="020B0609020204030204" pitchFamily="49" charset="0"/>
              </a:rPr>
              <a:t>ε_</a:t>
            </a:r>
            <a:r>
              <a:rPr lang="en-US" b="1" dirty="0">
                <a:latin typeface="Consolas" panose="020B0609020204030204" pitchFamily="49" charset="0"/>
              </a:rPr>
              <a:t>min</a:t>
            </a:r>
          </a:p>
          <a:p>
            <a:pPr>
              <a:lnSpc>
                <a:spcPct val="100000"/>
              </a:lnSpc>
            </a:pPr>
            <a:endParaRPr lang="en-US" b="1" dirty="0">
              <a:solidFill>
                <a:schemeClr val="tx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9D9F80-1837-A618-F503-82773E1AE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Q-Learning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F54A6D-BE32-5D59-C0E4-16A1D466D6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Pseudocode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B3062E-F743-09E1-DB8A-DFDA8935B39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15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BED65B-F412-DBBE-0600-C6E7E9DB4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416" y="1320800"/>
            <a:ext cx="4949617" cy="2452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9579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B33BC7-6EE6-5EF5-F72F-9F210B3050F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3600" y="1028700"/>
            <a:ext cx="4930875" cy="5422500"/>
          </a:xfrm>
        </p:spPr>
        <p:txBody>
          <a:bodyPr/>
          <a:lstStyle/>
          <a:p>
            <a:r>
              <a:rPr lang="en-US" dirty="0"/>
              <a:t>Picture and Audio Reference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9ADC73-0BD6-E6D9-6007-BFE360C31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Reference and Links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FB156-5A7B-E92E-0575-F82AD08DF7C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16</a:t>
            </a:fld>
            <a:endParaRPr lang="de-DE" dirty="0"/>
          </a:p>
        </p:txBody>
      </p:sp>
      <p:sp>
        <p:nvSpPr>
          <p:cNvPr id="6" name="Text Placeholder 1">
            <a:extLst>
              <a:ext uri="{FF2B5EF4-FFF2-40B4-BE49-F238E27FC236}">
                <a16:creationId xmlns:a16="http://schemas.microsoft.com/office/drawing/2014/main" id="{312A16EE-4575-F0C9-C4C7-D2C982EE38FE}"/>
              </a:ext>
            </a:extLst>
          </p:cNvPr>
          <p:cNvSpPr txBox="1">
            <a:spLocks/>
          </p:cNvSpPr>
          <p:nvPr/>
        </p:nvSpPr>
        <p:spPr bwMode="auto">
          <a:xfrm>
            <a:off x="7200900" y="1028700"/>
            <a:ext cx="4191000" cy="542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0" indent="0" algn="l" defTabSz="457200" rtl="0" fontAlgn="base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SzPct val="100000"/>
              <a:buFontTx/>
              <a:buNone/>
              <a:defRPr sz="1200" b="0" kern="0" baseline="0">
                <a:solidFill>
                  <a:schemeClr val="tx1"/>
                </a:solidFill>
                <a:latin typeface="Arial"/>
                <a:ea typeface="ＭＳ Ｐゴシック" charset="0"/>
                <a:cs typeface="ＭＳ Ｐゴシック" charset="0"/>
              </a:defRPr>
            </a:lvl1pPr>
            <a:lvl2pPr marL="742950" indent="-28575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2pPr>
            <a:lvl3pPr marL="11430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3pPr>
            <a:lvl4pPr marL="16002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4pPr>
            <a:lvl5pPr marL="2057400" indent="-228600" algn="l" defTabSz="457200" rtl="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Pct val="100000"/>
              <a:buFontTx/>
              <a:buBlip>
                <a:blip r:embed="rId2"/>
              </a:buBlip>
              <a:defRPr sz="1400" baseline="0">
                <a:solidFill>
                  <a:schemeClr val="tx1"/>
                </a:solidFill>
                <a:latin typeface="Arial"/>
                <a:ea typeface="ＭＳ Ｐゴシック" charset="0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Source Code</a:t>
            </a:r>
          </a:p>
          <a:p>
            <a:r>
              <a:rPr lang="en-US" b="1" dirty="0">
                <a:hlinkClick r:id="rId3"/>
              </a:rPr>
              <a:t>https://github.com/tanvirtanjum/THI_SS2025_PADM_PROJECT.git</a:t>
            </a:r>
            <a:r>
              <a:rPr lang="en-US" b="1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A1012-90F1-615D-6EDC-0B080B8FC5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599" y="1377749"/>
            <a:ext cx="6683475" cy="5062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9F6A389-7201-36A6-2922-9677FD401C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64000" y="2150643"/>
            <a:ext cx="11064000" cy="2556713"/>
          </a:xfrm>
        </p:spPr>
        <p:txBody>
          <a:bodyPr/>
          <a:lstStyle/>
          <a:p>
            <a:pPr algn="ctr"/>
            <a:r>
              <a:rPr lang="en-US" sz="9600" b="1" dirty="0">
                <a:latin typeface="Bradley Hand ITC" panose="03070402050302030203" pitchFamily="66" charset="0"/>
              </a:rPr>
              <a:t>Thank you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5E74C-FA42-2388-3D7C-E74BAFA857C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17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1291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37A66-27D4-0122-8AF2-5D47EE613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–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B32969-311E-9ED7-81E7-B60F825834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Concept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D2B6DCE-72CD-1D4C-0F83-C17FD79BE4BC}"/>
              </a:ext>
            </a:extLst>
          </p:cNvPr>
          <p:cNvSpPr txBox="1"/>
          <p:nvPr/>
        </p:nvSpPr>
        <p:spPr>
          <a:xfrm>
            <a:off x="889887" y="3172803"/>
            <a:ext cx="53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A football game where the ball needs to reach the goalpost by  dribbling over defenders and the goalkeeper.</a:t>
            </a: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  <a:endParaRPr lang="en-DE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76F19D9-9E38-9B90-4DC0-5CD67BCBF0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50" y="1410241"/>
            <a:ext cx="4170218" cy="4419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303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DFE7D-B65D-4AFA-23D3-251AEBC07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– Project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DA4A8A7-95AC-CCD5-3FB4-B4A87B8CF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Objectives, Solving Approach &amp; Tools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0BBD2F-0177-9A9A-7A7D-51332449B3E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3</a:t>
            </a:fld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B81E57-A774-C001-C862-DA54CFC89B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9350" y="1410241"/>
            <a:ext cx="4170218" cy="441987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A8E64A-C445-2600-C923-DC9349CD96E5}"/>
              </a:ext>
            </a:extLst>
          </p:cNvPr>
          <p:cNvSpPr txBox="1"/>
          <p:nvPr/>
        </p:nvSpPr>
        <p:spPr>
          <a:xfrm>
            <a:off x="710133" y="1709763"/>
            <a:ext cx="538586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Objectives: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put the ball (agent) inside goalpost.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dribble past defenders and the goalkeeper.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Player need to score as soon as possible and using less stamina (shortest path)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AC1044-3531-F9D5-067A-1E22DBADCA70}"/>
              </a:ext>
            </a:extLst>
          </p:cNvPr>
          <p:cNvSpPr txBox="1"/>
          <p:nvPr/>
        </p:nvSpPr>
        <p:spPr>
          <a:xfrm>
            <a:off x="710132" y="3172803"/>
            <a:ext cx="53858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Approach: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Q-Learning (with </a:t>
            </a:r>
            <a:r>
              <a:rPr lang="el-GR" sz="1400" dirty="0">
                <a:solidFill>
                  <a:schemeClr val="tx2"/>
                </a:solidFill>
              </a:rPr>
              <a:t>ε</a:t>
            </a:r>
            <a:r>
              <a:rPr lang="en-US" sz="1400" dirty="0">
                <a:solidFill>
                  <a:schemeClr val="tx2"/>
                </a:solidFill>
              </a:rPr>
              <a:t>-greedy and decay)</a:t>
            </a: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CE49D5-5340-59C5-82DB-64D563B9957D}"/>
              </a:ext>
            </a:extLst>
          </p:cNvPr>
          <p:cNvSpPr txBox="1"/>
          <p:nvPr/>
        </p:nvSpPr>
        <p:spPr>
          <a:xfrm>
            <a:off x="710132" y="3989512"/>
            <a:ext cx="53858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Tools: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Python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Gymnasium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2"/>
                </a:solidFill>
                <a:cs typeface="Times New Roman" panose="02020603050405020304" pitchFamily="18" charset="0"/>
              </a:rPr>
              <a:t>Pygame</a:t>
            </a:r>
            <a:endParaRPr lang="en-US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 err="1">
                <a:solidFill>
                  <a:schemeClr val="tx2"/>
                </a:solidFill>
                <a:cs typeface="Times New Roman" panose="02020603050405020304" pitchFamily="18" charset="0"/>
              </a:rPr>
              <a:t>Numpy</a:t>
            </a:r>
            <a:endParaRPr lang="en-US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Seaborn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1400" dirty="0">
                <a:solidFill>
                  <a:schemeClr val="tx2"/>
                </a:solidFill>
                <a:cs typeface="Times New Roman" panose="02020603050405020304" pitchFamily="18" charset="0"/>
              </a:rPr>
              <a:t>Matplotlib</a:t>
            </a:r>
          </a:p>
        </p:txBody>
      </p:sp>
    </p:spTree>
    <p:extLst>
      <p:ext uri="{BB962C8B-B14F-4D97-AF65-F5344CB8AC3E}">
        <p14:creationId xmlns:p14="http://schemas.microsoft.com/office/powerpoint/2010/main" val="1414147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B8BFE-DCAC-35E3-7255-9E55C49E6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E27F521-8D6C-6581-A964-D2C0A8D4D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PADM – Project 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5B14C3A2-CD19-BDA8-9118-DDCA714CDF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Development Cycle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3ADCFE-C1BA-12A0-499A-D9E80ECBA56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4</a:t>
            </a:fld>
            <a:endParaRPr lang="de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05C6ED-2DF6-7FC5-7184-D722BE7FE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2689" y="1179234"/>
            <a:ext cx="7266622" cy="4933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67647F4-1216-6C5B-2900-4F08CD908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12368A7-F912-E633-06C7-0420B264D5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Custom Gymnasium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A01E63-2611-C6AE-9C91-D27D5E5571B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5</a:t>
            </a:fld>
            <a:endParaRPr lang="de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12A92A-AB18-65F7-228F-755BDFAC6B6B}"/>
              </a:ext>
            </a:extLst>
          </p:cNvPr>
          <p:cNvSpPr txBox="1"/>
          <p:nvPr/>
        </p:nvSpPr>
        <p:spPr>
          <a:xfrm>
            <a:off x="649288" y="2466566"/>
            <a:ext cx="473019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itchFamily="2" charset="2"/>
              <a:buChar char="§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9x9 grid-based 2D environment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FFFF00"/>
                </a:highlight>
                <a:cs typeface="Times New Roman" panose="02020603050405020304" pitchFamily="18" charset="0"/>
              </a:rPr>
              <a:t>Agent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Ball, initial position (4, 0) 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00FFFF"/>
                </a:highlight>
                <a:cs typeface="Times New Roman" panose="02020603050405020304" pitchFamily="18" charset="0"/>
              </a:rPr>
              <a:t>Goal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 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Goalpost [(3, 8), (4, 8), (5, 8)]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highlight>
                  <a:srgbClr val="FF0000"/>
                </a:highlight>
                <a:cs typeface="Times New Roman" panose="02020603050405020304" pitchFamily="18" charset="0"/>
              </a:rPr>
              <a:t>Obstacles/Hell-states</a:t>
            </a: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Defenders: 5 [(3, 2), (5, 2), (1, 5), (4, 4), (7, 5)]</a:t>
            </a:r>
          </a:p>
          <a:p>
            <a:pPr marL="800100" lvl="1" indent="-342900" algn="just">
              <a:buFont typeface="Wingdings" panose="05000000000000000000" pitchFamily="2" charset="2"/>
              <a:buChar char="Ø"/>
            </a:pP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Goalkeeper: 1 (4, 6)</a:t>
            </a:r>
          </a:p>
          <a:p>
            <a:pPr marL="342900" indent="-342900" algn="just">
              <a:buFont typeface="Wingdings" pitchFamily="2" charset="2"/>
              <a:buChar char="§"/>
            </a:pPr>
            <a:r>
              <a:rPr lang="en-GB" sz="1400" b="1" dirty="0">
                <a:solidFill>
                  <a:schemeClr val="tx2"/>
                </a:solidFill>
                <a:cs typeface="Times New Roman" panose="02020603050405020304" pitchFamily="18" charset="0"/>
              </a:rPr>
              <a:t>Actions:</a:t>
            </a:r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0 – Up	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1 – Down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2 – Right</a:t>
            </a:r>
          </a:p>
          <a:p>
            <a:pPr lvl="2" algn="just"/>
            <a:r>
              <a:rPr lang="en-GB" sz="1400" dirty="0">
                <a:solidFill>
                  <a:schemeClr val="tx2"/>
                </a:solidFill>
                <a:cs typeface="Times New Roman" panose="02020603050405020304" pitchFamily="18" charset="0"/>
              </a:rPr>
              <a:t>    3 – Left</a:t>
            </a:r>
            <a:endParaRPr lang="en-DE" sz="1400" dirty="0">
              <a:solidFill>
                <a:schemeClr val="tx2"/>
              </a:solidFill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D701-BEE1-301F-A0BA-9993D8B9DB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2355" y="1380013"/>
            <a:ext cx="4144208" cy="4419877"/>
          </a:xfrm>
          <a:prstGeom prst="rect">
            <a:avLst/>
          </a:prstGeom>
        </p:spPr>
      </p:pic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C0DA5E35-239F-3AA4-E3B2-3609C21DAB73}"/>
              </a:ext>
            </a:extLst>
          </p:cNvPr>
          <p:cNvSpPr/>
          <p:nvPr/>
        </p:nvSpPr>
        <p:spPr>
          <a:xfrm>
            <a:off x="7721641" y="3036749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40DEAC6-F40C-D083-F79E-C62DB2923634}"/>
              </a:ext>
            </a:extLst>
          </p:cNvPr>
          <p:cNvSpPr/>
          <p:nvPr/>
        </p:nvSpPr>
        <p:spPr>
          <a:xfrm>
            <a:off x="6798856" y="3491437"/>
            <a:ext cx="528320" cy="497840"/>
          </a:xfrm>
          <a:prstGeom prst="flowChartConnector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76E7C24-CB52-5E92-1DC9-77B7C0A4D501}"/>
              </a:ext>
            </a:extLst>
          </p:cNvPr>
          <p:cNvSpPr/>
          <p:nvPr/>
        </p:nvSpPr>
        <p:spPr>
          <a:xfrm>
            <a:off x="7721641" y="3947007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00EB6AD3-22FF-5A1C-FEBE-45CB853A3AE7}"/>
              </a:ext>
            </a:extLst>
          </p:cNvPr>
          <p:cNvSpPr/>
          <p:nvPr/>
        </p:nvSpPr>
        <p:spPr>
          <a:xfrm>
            <a:off x="8636869" y="3491437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73EFC09-F899-71F5-88E8-3AB675ADE21F}"/>
              </a:ext>
            </a:extLst>
          </p:cNvPr>
          <p:cNvSpPr/>
          <p:nvPr/>
        </p:nvSpPr>
        <p:spPr>
          <a:xfrm>
            <a:off x="9101259" y="4880328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9A62E2F9-66DE-416F-4A56-B4A105EA171A}"/>
              </a:ext>
            </a:extLst>
          </p:cNvPr>
          <p:cNvSpPr/>
          <p:nvPr/>
        </p:nvSpPr>
        <p:spPr>
          <a:xfrm>
            <a:off x="9101259" y="2117660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AB7DA611-D7CB-9BB4-23A5-3E71E8876EDE}"/>
              </a:ext>
            </a:extLst>
          </p:cNvPr>
          <p:cNvSpPr/>
          <p:nvPr/>
        </p:nvSpPr>
        <p:spPr>
          <a:xfrm>
            <a:off x="9552097" y="3498994"/>
            <a:ext cx="528320" cy="497840"/>
          </a:xfrm>
          <a:prstGeom prst="flowChartConnector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723DDB4-2941-234E-0421-771DC72AF5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9338731"/>
              </p:ext>
            </p:extLst>
          </p:nvPr>
        </p:nvGraphicFramePr>
        <p:xfrm>
          <a:off x="6283964" y="1680371"/>
          <a:ext cx="492636" cy="410440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2636">
                  <a:extLst>
                    <a:ext uri="{9D8B030D-6E8A-4147-A177-3AD203B41FA5}">
                      <a16:colId xmlns:a16="http://schemas.microsoft.com/office/drawing/2014/main" val="4134303738"/>
                    </a:ext>
                  </a:extLst>
                </a:gridCol>
              </a:tblGrid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880727797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005540355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230005604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717311031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3428506882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84210264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98768779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826359043"/>
                  </a:ext>
                </a:extLst>
              </a:tr>
              <a:tr h="456045">
                <a:tc>
                  <a:txBody>
                    <a:bodyPr/>
                    <a:lstStyle/>
                    <a:p>
                      <a:pPr algn="dist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ysClr val="windowText" lastClr="000000"/>
                          </a:solidFill>
                          <a:effectLst>
                            <a:outerShdw blurRad="50800" dist="38100" dir="18900000" algn="b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 vert="vert"/>
                </a:tc>
                <a:extLst>
                  <a:ext uri="{0D108BD9-81ED-4DB2-BD59-A6C34878D82A}">
                    <a16:rowId xmlns:a16="http://schemas.microsoft.com/office/drawing/2014/main" val="1294897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8C7D58EF-F73F-714E-433B-9F36608C0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1291728"/>
              </p:ext>
            </p:extLst>
          </p:nvPr>
        </p:nvGraphicFramePr>
        <p:xfrm>
          <a:off x="6836641" y="5853982"/>
          <a:ext cx="4152591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1399">
                  <a:extLst>
                    <a:ext uri="{9D8B030D-6E8A-4147-A177-3AD203B41FA5}">
                      <a16:colId xmlns:a16="http://schemas.microsoft.com/office/drawing/2014/main" val="16473864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3389528483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244338321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3693004115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7539297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1469743252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417360103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2176682780"/>
                    </a:ext>
                  </a:extLst>
                </a:gridCol>
                <a:gridCol w="461399">
                  <a:extLst>
                    <a:ext uri="{9D8B030D-6E8A-4147-A177-3AD203B41FA5}">
                      <a16:colId xmlns:a16="http://schemas.microsoft.com/office/drawing/2014/main" val="19501420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n>
                            <a:solidFill>
                              <a:sysClr val="windowText" lastClr="000000"/>
                            </a:solidFill>
                          </a:ln>
                          <a:solidFill>
                            <a:schemeClr val="tx2"/>
                          </a:solidFill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Consolas" panose="020B0609020204030204" pitchFamily="49" charset="0"/>
                        </a:rPr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032963"/>
                  </a:ext>
                </a:extLst>
              </a:tr>
            </a:tbl>
          </a:graphicData>
        </a:graphic>
      </p:graphicFrame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94313DE0-CFB5-72A3-E9EF-624A83C07C26}"/>
              </a:ext>
            </a:extLst>
          </p:cNvPr>
          <p:cNvSpPr/>
          <p:nvPr/>
        </p:nvSpPr>
        <p:spPr>
          <a:xfrm rot="5400000">
            <a:off x="10041612" y="3551444"/>
            <a:ext cx="1377772" cy="409033"/>
          </a:xfrm>
          <a:prstGeom prst="flowChartProcess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411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AF3BEC-B0DB-A343-4FDC-A92A1DD2C4D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8971" y="2422237"/>
            <a:ext cx="3707315" cy="2013525"/>
          </a:xfrm>
        </p:spPr>
        <p:txBody>
          <a:bodyPr/>
          <a:lstStyle/>
          <a:p>
            <a:r>
              <a:rPr lang="en-US" sz="1400" dirty="0"/>
              <a:t>Initial Reward Structure:</a:t>
            </a:r>
          </a:p>
          <a:p>
            <a:r>
              <a:rPr lang="en-US" sz="1400" dirty="0">
                <a:solidFill>
                  <a:schemeClr val="tx2"/>
                </a:solidFill>
              </a:rPr>
              <a:t>Reward = 0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reaches goal: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+= 10</a:t>
            </a:r>
          </a:p>
          <a:p>
            <a:r>
              <a:rPr lang="en-US" sz="1400" dirty="0">
                <a:solidFill>
                  <a:schemeClr val="tx2"/>
                </a:solidFill>
              </a:rPr>
              <a:t>Player got defended by defender/goalkeeper:</a:t>
            </a:r>
          </a:p>
          <a:p>
            <a:r>
              <a:rPr lang="en-US" sz="1400" dirty="0">
                <a:solidFill>
                  <a:schemeClr val="tx2"/>
                </a:solidFill>
              </a:rPr>
              <a:t>	Reward -= 10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946657B-1384-B546-FBC8-09EE1AC04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D1EACB7-96C9-671B-5889-600CAFE9DA4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&amp; Flowchart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4C3B8-2FEA-29B5-8A8C-1D2D59EA706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6</a:t>
            </a:fld>
            <a:endParaRPr lang="de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F716336-A989-1B4F-4FEB-8F7D8244D2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0400" y="1947861"/>
            <a:ext cx="4057650" cy="2962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3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86F21E-FFA9-9AAF-1EE4-FDB485846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F5EDD9A-BC1A-BBB1-3B69-5FB12C0805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Reward Structure (Initial) – Q-Table 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615B58-23FB-8471-BFFB-844A345DCAE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7</a:t>
            </a:fld>
            <a:endParaRPr lang="de-DE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4A2956-1C7F-221F-7CD1-45EC46C71874}"/>
              </a:ext>
            </a:extLst>
          </p:cNvPr>
          <p:cNvGrpSpPr/>
          <p:nvPr/>
        </p:nvGrpSpPr>
        <p:grpSpPr>
          <a:xfrm>
            <a:off x="1305242" y="1710750"/>
            <a:ext cx="9581515" cy="4740450"/>
            <a:chOff x="4314825" y="1158299"/>
            <a:chExt cx="7600949" cy="4740451"/>
          </a:xfrm>
        </p:grpSpPr>
        <p:sp>
          <p:nvSpPr>
            <p:cNvPr id="7" name="Text Placeholder 1">
              <a:extLst>
                <a:ext uri="{FF2B5EF4-FFF2-40B4-BE49-F238E27FC236}">
                  <a16:creationId xmlns:a16="http://schemas.microsoft.com/office/drawing/2014/main" id="{6B939858-9439-18E6-5EFC-52BDB91F8C24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314826" y="1158299"/>
              <a:ext cx="7600948" cy="47404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FAA26D3D-D897-4be2-8F04-BA451C77F1D7}">
                <ma14:placeholderFlag xmlns="" xmlns:ma14="http://schemas.microsoft.com/office/mac/drawingml/2011/main" val="1"/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</a:bodyPr>
            <a:lstStyle>
              <a:lvl1pPr marL="0" indent="0" algn="l" defTabSz="457200" rtl="0" fontAlgn="base">
                <a:lnSpc>
                  <a:spcPct val="150000"/>
                </a:lnSpc>
                <a:spcBef>
                  <a:spcPts val="0"/>
                </a:spcBef>
                <a:spcAft>
                  <a:spcPct val="0"/>
                </a:spcAft>
                <a:buSzPct val="100000"/>
                <a:buFontTx/>
                <a:buNone/>
                <a:defRPr sz="1200" b="0" kern="0" baseline="0">
                  <a:solidFill>
                    <a:schemeClr val="tx1"/>
                  </a:solidFill>
                  <a:latin typeface="Arial"/>
                  <a:ea typeface="ＭＳ Ｐゴシック" charset="0"/>
                  <a:cs typeface="ＭＳ Ｐゴシック" charset="0"/>
                </a:defRPr>
              </a:lvl1pPr>
              <a:lvl2pPr marL="742950" indent="-28575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2pPr>
              <a:lvl3pPr marL="11430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3pPr>
              <a:lvl4pPr marL="16002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4pPr>
              <a:lvl5pPr marL="2057400" indent="-228600" algn="l" defTabSz="457200" rtl="0" fontAlgn="base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SzPct val="100000"/>
                <a:buFontTx/>
                <a:buBlip>
                  <a:blip r:embed="rId2"/>
                </a:buBlip>
                <a:defRPr sz="1400" baseline="0">
                  <a:solidFill>
                    <a:schemeClr val="tx1"/>
                  </a:solidFill>
                  <a:latin typeface="Arial"/>
                  <a:ea typeface="ＭＳ Ｐゴシック" charset="0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ct val="20000"/>
                </a:spcBef>
                <a:buFont typeface="Arial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400" dirty="0"/>
                <a:t>Q-table:</a:t>
              </a:r>
            </a:p>
            <a:p>
              <a:endParaRPr lang="en-US" sz="1400" dirty="0">
                <a:solidFill>
                  <a:schemeClr val="tx2"/>
                </a:solidFill>
              </a:endParaRPr>
            </a:p>
            <a:p>
              <a:endParaRPr lang="en-US" sz="1400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DF951C-9C64-F91E-EC7D-E454CC00D4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14825" y="1511020"/>
              <a:ext cx="7600949" cy="33432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519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– Video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pic>
        <p:nvPicPr>
          <p:cNvPr id="11" name="Reward - Unoptimized">
            <a:hlinkClick r:id="" action="ppaction://media"/>
            <a:extLst>
              <a:ext uri="{FF2B5EF4-FFF2-40B4-BE49-F238E27FC236}">
                <a16:creationId xmlns:a16="http://schemas.microsoft.com/office/drawing/2014/main" id="{C250F4B9-7331-DB3A-CF2C-CF2EFB83A6D6}"/>
              </a:ext>
            </a:extLst>
          </p:cNvPr>
          <p:cNvPicPr>
            <a:picLocks noChangeAspect="1"/>
          </p:cNvPicPr>
          <p:nvPr>
            <a:videoFile r:link="rId1"/>
            <p:extLst>
              <p:ext uri="{DAA4B4D4-6D71-4841-9C94-3DE7FCFB9230}">
                <p14:media xmlns:p14="http://schemas.microsoft.com/office/powerpoint/2010/main" r:embed="rId2">
                  <p14:trim st="443"/>
                </p14:media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167187" y="1384458"/>
            <a:ext cx="3857625" cy="40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55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656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11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1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7898B-09FA-AB45-0F17-71268277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EA8EEB-D644-51DE-F356-895DAE2E1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Environment Overview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E266DA1-36B4-3C18-C37E-F5F8A3B94DF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Reward Structure (Initial) – Observation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A0B6-DE85-2907-33F5-B2F4177005D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FBA07125-F287-674A-B4D8-FED3251FDE20}" type="slidenum">
              <a:rPr lang="de-DE" smtClean="0"/>
              <a:pPr>
                <a:defRPr/>
              </a:pPr>
              <a:t>9</a:t>
            </a:fld>
            <a:endParaRPr lang="de-DE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F0D3D1-484F-EEAD-CEAC-C922C828D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0381075"/>
              </p:ext>
            </p:extLst>
          </p:nvPr>
        </p:nvGraphicFramePr>
        <p:xfrm>
          <a:off x="2746375" y="2574767"/>
          <a:ext cx="6226175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11225">
                  <a:extLst>
                    <a:ext uri="{9D8B030D-6E8A-4147-A177-3AD203B41FA5}">
                      <a16:colId xmlns:a16="http://schemas.microsoft.com/office/drawing/2014/main" val="2735254420"/>
                    </a:ext>
                  </a:extLst>
                </a:gridCol>
                <a:gridCol w="5314950">
                  <a:extLst>
                    <a:ext uri="{9D8B030D-6E8A-4147-A177-3AD203B41FA5}">
                      <a16:colId xmlns:a16="http://schemas.microsoft.com/office/drawing/2014/main" val="7924823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Check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86964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Scored Goal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49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Dribble past defenders and goalkeeper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9485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Preserved stamina by taking shortest path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8900156"/>
                  </a:ext>
                </a:extLst>
              </a:tr>
            </a:tbl>
          </a:graphicData>
        </a:graphic>
      </p:graphicFrame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631FACBD-248E-F943-41AB-968E01EA3B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000375"/>
            <a:ext cx="295275" cy="29527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2CBBCBEF-D784-8AD5-5B56-2DADC2083C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09900" y="3354229"/>
            <a:ext cx="295275" cy="295275"/>
          </a:xfrm>
          <a:prstGeom prst="rect">
            <a:avLst/>
          </a:prstGeom>
        </p:spPr>
      </p:pic>
      <p:pic>
        <p:nvPicPr>
          <p:cNvPr id="14" name="Graphic 13" descr="Close with solid fill">
            <a:extLst>
              <a:ext uri="{FF2B5EF4-FFF2-40B4-BE49-F238E27FC236}">
                <a16:creationId xmlns:a16="http://schemas.microsoft.com/office/drawing/2014/main" id="{9B018B65-D367-1C6F-EBF9-96C126D8E0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09900" y="3714296"/>
            <a:ext cx="295275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37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3_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F60E811B-507E-4136-AD82-E1EA9BFB6180}" vid="{94A809CA-B378-4CB2-B416-9227C74AA43C}"/>
    </a:ext>
  </a:extLst>
</a:theme>
</file>

<file path=ppt/theme/theme2.xml><?xml version="1.0" encoding="utf-8"?>
<a:theme xmlns:a="http://schemas.openxmlformats.org/drawingml/2006/main" name="1_Bildschirm">
  <a:themeElements>
    <a:clrScheme name="THI Farbschema">
      <a:dk1>
        <a:srgbClr val="005A9B"/>
      </a:dk1>
      <a:lt1>
        <a:sysClr val="window" lastClr="FFFFFF"/>
      </a:lt1>
      <a:dk2>
        <a:srgbClr val="000000"/>
      </a:dk2>
      <a:lt2>
        <a:srgbClr val="FFFFFF"/>
      </a:lt2>
      <a:accent1>
        <a:srgbClr val="005A9B"/>
      </a:accent1>
      <a:accent2>
        <a:srgbClr val="007382"/>
      </a:accent2>
      <a:accent3>
        <a:srgbClr val="009BCD"/>
      </a:accent3>
      <a:accent4>
        <a:srgbClr val="96BE00"/>
      </a:accent4>
      <a:accent5>
        <a:srgbClr val="009664"/>
      </a:accent5>
      <a:accent6>
        <a:srgbClr val="E6320F"/>
      </a:accent6>
      <a:hlink>
        <a:srgbClr val="005A9B"/>
      </a:hlink>
      <a:folHlink>
        <a:srgbClr val="009BCD"/>
      </a:folHlink>
    </a:clrScheme>
    <a:fontScheme name="Office Klassisch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äsentation4" id="{F60E811B-507E-4136-AD82-E1EA9BFB6180}" vid="{19A8EE2E-8299-4E0A-8FFB-BB9C16C05887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</spe:Receiver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Kategorie xmlns="3ea1445a-e6f2-4b21-90f1-4e4a5aca6572">Vorlagen Präsentationen 16:9</Kategorie>
    <_dlc_DocId xmlns="bfb11438-62cb-48e0-8e08-adb7b8077717">4ZPPNAQV5EQV-6530471-308</_dlc_DocId>
    <_dlc_DocIdUrl xmlns="bfb11438-62cb-48e0-8e08-adb7b8077717">
      <Url>https://mythi.de/_layouts/15/DocIdRedir.aspx?ID=4ZPPNAQV5EQV-6530471-308</Url>
      <Description>4ZPPNAQV5EQV-6530471-308</Description>
    </_dlc_DocIdUrl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8AB19A0A86D2148BE9E8CA48E53677F" ma:contentTypeVersion="2" ma:contentTypeDescription="Ein neues Dokument erstellen." ma:contentTypeScope="" ma:versionID="17f9bc6eb36774ff928d5d49fb767b96">
  <xsd:schema xmlns:xsd="http://www.w3.org/2001/XMLSchema" xmlns:xs="http://www.w3.org/2001/XMLSchema" xmlns:p="http://schemas.microsoft.com/office/2006/metadata/properties" xmlns:ns2="bfb11438-62cb-48e0-8e08-adb7b8077717" xmlns:ns3="3ea1445a-e6f2-4b21-90f1-4e4a5aca6572" xmlns:ns4="bb6f2568-2a10-4a56-89e3-032448edb678" targetNamespace="http://schemas.microsoft.com/office/2006/metadata/properties" ma:root="true" ma:fieldsID="507c0df1d3c7affaea144594e2e26f25" ns2:_="" ns3:_="" ns4:_="">
    <xsd:import namespace="bfb11438-62cb-48e0-8e08-adb7b8077717"/>
    <xsd:import namespace="3ea1445a-e6f2-4b21-90f1-4e4a5aca6572"/>
    <xsd:import namespace="bb6f2568-2a10-4a56-89e3-032448edb678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Kategorie"/>
                <xsd:element ref="ns4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b11438-62cb-48e0-8e08-adb7b8077717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Wert der Dokument-ID" ma:description="Der Wert der diesem Element zugewiesenen Dokument-ID." ma:internalName="_dlc_DocId" ma:readOnly="true">
      <xsd:simpleType>
        <xsd:restriction base="dms:Text"/>
      </xsd:simpleType>
    </xsd:element>
    <xsd:element name="_dlc_DocIdUrl" ma:index="9" nillable="true" ma:displayName="Dokument-ID" ma:description="Permanenter Hyperlink zu diesem Dok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Beständige ID" ma:description="ID beim Hinzufügen beibehalten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a1445a-e6f2-4b21-90f1-4e4a5aca6572" elementFormDefault="qualified">
    <xsd:import namespace="http://schemas.microsoft.com/office/2006/documentManagement/types"/>
    <xsd:import namespace="http://schemas.microsoft.com/office/infopath/2007/PartnerControls"/>
    <xsd:element name="Kategorie" ma:index="11" ma:displayName="Kategorie" ma:default="NEU" ma:internalName="Kategorie">
      <xsd:simpleType>
        <xsd:restriction base="dms:Choice">
          <xsd:enumeration value="Weihnachtskarte"/>
          <xsd:enumeration value="NEU"/>
          <xsd:enumeration value="Fakultätsfarben"/>
          <xsd:enumeration value="FAQ"/>
          <xsd:enumeration value="ZOOM Hintergrund Bild"/>
          <xsd:enumeration value="Vorlagen Briefe"/>
          <xsd:enumeration value="Lageplan"/>
          <xsd:enumeration value="Logos"/>
          <xsd:enumeration value="Vorlagen Präsentationen 4:3"/>
          <xsd:enumeration value="Vorlagen Präsentationen 16:9"/>
          <xsd:enumeration value="Vorlagen Stellenausschreibungen (Abschlussarbeiten)"/>
          <xsd:enumeration value="Plakate"/>
          <xsd:enumeration value="Leitfäden"/>
          <xsd:enumeration value="TH Intern"/>
          <xsd:enumeration value="Hochschulpräsentationen"/>
          <xsd:enumeration value="Web/SocialMedia/Shortlinks"/>
          <xsd:enumeration value="Jingle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6f2568-2a10-4a56-89e3-032448edb678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Freigegeben für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90C7402-FDBD-4B5F-A7A1-6AD2340559B8}">
  <ds:schemaRefs>
    <ds:schemaRef ds:uri="http://schemas.microsoft.com/sharepoint/events"/>
  </ds:schemaRefs>
</ds:datastoreItem>
</file>

<file path=customXml/itemProps2.xml><?xml version="1.0" encoding="utf-8"?>
<ds:datastoreItem xmlns:ds="http://schemas.openxmlformats.org/officeDocument/2006/customXml" ds:itemID="{5B5802FD-0FE5-40B9-964E-26CF6C896D54}">
  <ds:schemaRefs>
    <ds:schemaRef ds:uri="http://schemas.microsoft.com/office/2006/metadata/properties"/>
    <ds:schemaRef ds:uri="http://schemas.microsoft.com/office/infopath/2007/PartnerControls"/>
    <ds:schemaRef ds:uri="3ea1445a-e6f2-4b21-90f1-4e4a5aca6572"/>
    <ds:schemaRef ds:uri="bfb11438-62cb-48e0-8e08-adb7b8077717"/>
  </ds:schemaRefs>
</ds:datastoreItem>
</file>

<file path=customXml/itemProps3.xml><?xml version="1.0" encoding="utf-8"?>
<ds:datastoreItem xmlns:ds="http://schemas.openxmlformats.org/officeDocument/2006/customXml" ds:itemID="{1B760DF7-7BF5-42D0-810E-DE2388C7438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b11438-62cb-48e0-8e08-adb7b8077717"/>
    <ds:schemaRef ds:uri="3ea1445a-e6f2-4b21-90f1-4e4a5aca6572"/>
    <ds:schemaRef ds:uri="bb6f2568-2a10-4a56-89e3-032448edb67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ACE7C72F-ED79-494F-A7ED-1F0FF5B91FF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PADM_Tanvir Tanjum Shourav</Template>
  <TotalTime>337</TotalTime>
  <Words>740</Words>
  <Application>Microsoft Office PowerPoint</Application>
  <PresentationFormat>Widescreen</PresentationFormat>
  <Paragraphs>157</Paragraphs>
  <Slides>17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Bradley Hand ITC</vt:lpstr>
      <vt:lpstr>Calibri</vt:lpstr>
      <vt:lpstr>Consolas</vt:lpstr>
      <vt:lpstr>Times New Roman</vt:lpstr>
      <vt:lpstr>Wingdings</vt:lpstr>
      <vt:lpstr>3_Office</vt:lpstr>
      <vt:lpstr>1_Bildschirm</vt:lpstr>
      <vt:lpstr>PowerPoint Presentation</vt:lpstr>
      <vt:lpstr>PADM – Project </vt:lpstr>
      <vt:lpstr>PADM – Project </vt:lpstr>
      <vt:lpstr>PADM – Project 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Environment Overview</vt:lpstr>
      <vt:lpstr>Q-Learning</vt:lpstr>
      <vt:lpstr>Reference and Links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Tanvir Tanjum Shourav</dc:creator>
  <cp:lastModifiedBy>Tanvir Tanjum Shourav</cp:lastModifiedBy>
  <cp:revision>75</cp:revision>
  <cp:lastPrinted>2018-04-09T18:27:12Z</cp:lastPrinted>
  <dcterms:created xsi:type="dcterms:W3CDTF">2025-07-16T21:20:32Z</dcterms:created>
  <dcterms:modified xsi:type="dcterms:W3CDTF">2025-07-22T09:15:40Z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0x01010078AB19A0A86D2148BE9E8CA48E53677F</vt:lpwstr>
  </property>
  <property fmtid="{D5CDD505-2E9C-101B-9397-08002B2CF9AE}" pid="3" name="_dlc_DocIdItemGuid">
    <vt:lpwstr>8fb8b055-f1fa-47b2-86c6-452a73b53c09</vt:lpwstr>
  </property>
</Properties>
</file>