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5"/>
    <p:sldMasterId id="2147483668" r:id="rId6"/>
  </p:sldMasterIdLst>
  <p:notesMasterIdLst>
    <p:notesMasterId r:id="rId22"/>
  </p:notesMasterIdLst>
  <p:sldIdLst>
    <p:sldId id="270" r:id="rId7"/>
    <p:sldId id="271" r:id="rId8"/>
    <p:sldId id="273" r:id="rId9"/>
    <p:sldId id="275" r:id="rId10"/>
    <p:sldId id="272" r:id="rId11"/>
    <p:sldId id="276" r:id="rId12"/>
    <p:sldId id="280" r:id="rId13"/>
    <p:sldId id="284" r:id="rId14"/>
    <p:sldId id="279" r:id="rId15"/>
    <p:sldId id="281" r:id="rId16"/>
    <p:sldId id="282" r:id="rId17"/>
    <p:sldId id="285" r:id="rId18"/>
    <p:sldId id="274" r:id="rId19"/>
    <p:sldId id="283" r:id="rId20"/>
    <p:sldId id="286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D9D"/>
    <a:srgbClr val="B6B2A4"/>
    <a:srgbClr val="B7B3A5"/>
    <a:srgbClr val="9F9A87"/>
    <a:srgbClr val="D2D0D0"/>
    <a:srgbClr val="96BE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5369"/>
  </p:normalViewPr>
  <p:slideViewPr>
    <p:cSldViewPr snapToGrid="0" showGuides="1">
      <p:cViewPr>
        <p:scale>
          <a:sx n="67" d="100"/>
          <a:sy n="67" d="100"/>
        </p:scale>
        <p:origin x="752" y="-1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r>
              <a:rPr lang="de-DE" dirty="0"/>
              <a:t>Date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7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>
            <a:extLst>
              <a:ext uri="{FF2B5EF4-FFF2-40B4-BE49-F238E27FC236}">
                <a16:creationId xmlns:a16="http://schemas.microsoft.com/office/drawing/2014/main" id="{6E7A9329-7E62-4F42-8118-2D9049F40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16" y="720000"/>
            <a:ext cx="2706000" cy="1188000"/>
          </a:xfrm>
          <a:prstGeom prst="rect">
            <a:avLst/>
          </a:prstGeom>
        </p:spPr>
      </p:pic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DA82FC99-46B5-458A-8A60-A73145F66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r="98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EE730A-EB95-483A-B918-FD0E237516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639551"/>
            <a:ext cx="3284608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Tanvir Tanjum Shourav</a:t>
            </a:r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C3619B-8E3A-4880-AA84-99796003284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96B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D0B0EBB-775D-4097-A177-D1AF562ABEB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106201-AEB6-46A7-8D17-1F7442B47DE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rtanjum/THI_SS2025_PADM_PROJECT.gi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Autonomy and Decision Making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TANVIR TANJUM SHOURAV</a:t>
            </a:r>
          </a:p>
          <a:p>
            <a:r>
              <a:rPr lang="de-DE" dirty="0"/>
              <a:t>00170500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30FAD-F6DA-170A-F06A-213C3FDC453D}"/>
              </a:ext>
            </a:extLst>
          </p:cNvPr>
          <p:cNvSpPr txBox="1"/>
          <p:nvPr/>
        </p:nvSpPr>
        <p:spPr>
          <a:xfrm>
            <a:off x="9863015" y="6205415"/>
            <a:ext cx="16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22/07/2025</a:t>
            </a:r>
          </a:p>
        </p:txBody>
      </p:sp>
    </p:spTree>
    <p:extLst>
      <p:ext uri="{BB962C8B-B14F-4D97-AF65-F5344CB8AC3E}">
        <p14:creationId xmlns:p14="http://schemas.microsoft.com/office/powerpoint/2010/main" val="398034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AA37-0F3D-E3CF-C4CB-55F8147F2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AECB95-6CB7-66C1-9FBC-01CCB08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BA0703-D68E-39F4-1DFC-66B984D70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E5A6-E664-5FDA-566A-D7C5CD0EC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F280D-484F-B710-7109-8A3CDD909E07}"/>
              </a:ext>
            </a:extLst>
          </p:cNvPr>
          <p:cNvGrpSpPr/>
          <p:nvPr/>
        </p:nvGrpSpPr>
        <p:grpSpPr>
          <a:xfrm>
            <a:off x="714375" y="1589700"/>
            <a:ext cx="10763250" cy="4535533"/>
            <a:chOff x="4314825" y="1158299"/>
            <a:chExt cx="7600949" cy="4740451"/>
          </a:xfrm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181C8EFF-C76F-F0F9-DD2F-DF794D9CF0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F6885F-7F21-5DD5-4D75-301F5D0D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4825" y="1563345"/>
              <a:ext cx="7600949" cy="316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959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6" name="Reward - Optimized">
            <a:hlinkClick r:id="" action="ppaction://media"/>
            <a:extLst>
              <a:ext uri="{FF2B5EF4-FFF2-40B4-BE49-F238E27FC236}">
                <a16:creationId xmlns:a16="http://schemas.microsoft.com/office/drawing/2014/main" id="{0AACB669-7000-958D-163F-559663B00D2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2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49295" y="1483804"/>
            <a:ext cx="3693409" cy="38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7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293E-0096-1722-26B9-8D10F00E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E3511-FFD4-3E90-B200-201FF7CD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A323B4-5DA2-350C-D314-356A03078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(Reshaped) - Observation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1CE74-CB1E-C097-3ECE-B06AD92EF4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FE35B6-D0D0-A3C8-351C-625FD5ACEB95}"/>
              </a:ext>
            </a:extLst>
          </p:cNvPr>
          <p:cNvGraphicFramePr>
            <a:graphicFrameLocks noGrp="1"/>
          </p:cNvGraphicFramePr>
          <p:nvPr/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8A9D52A-920C-9ACC-2A1C-7C90C39A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A7BE439-5A75-EC65-0DF8-CA0D45D5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1C6A1B6-6239-8856-7263-34E1AE6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721258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9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709B9-4CFE-8BEB-32F6-D4C7F2CFC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320800"/>
            <a:ext cx="11064000" cy="5190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Initialize Q-table Q(s, a) arbitrarily (e.g., zeros)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learning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α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discount factor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γ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initial exploration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= 1.0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minimum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min), e.g., 0.1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decay rate for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decay), e.g., 0.995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 each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Initialize state 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Repeat until s is terminal: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With probability </a:t>
            </a:r>
            <a:r>
              <a:rPr lang="el-GR" b="1" dirty="0">
                <a:latin typeface="Consolas" panose="020B0609020204030204" pitchFamily="49" charset="0"/>
              </a:rPr>
              <a:t>ε:</a:t>
            </a:r>
          </a:p>
          <a:p>
            <a:pPr>
              <a:lnSpc>
                <a:spcPct val="100000"/>
              </a:lnSpc>
            </a:pPr>
            <a:r>
              <a:rPr lang="el-GR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</a:rPr>
              <a:t>Choose a random action a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Otherwise: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    Choose action a = argmax(Q[s, a])  # Exploitation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Take action a, observe reward r and next state s'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Q[s, a] = Q[s, a]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α * (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γ *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max(Q[s', a']) - Q[s, a])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Set s = s'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After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l-GR" b="1" dirty="0">
                <a:latin typeface="Consolas" panose="020B0609020204030204" pitchFamily="49" charset="0"/>
              </a:rPr>
              <a:t>ε = </a:t>
            </a:r>
            <a:r>
              <a:rPr lang="en-US" b="1" dirty="0">
                <a:latin typeface="Consolas" panose="020B0609020204030204" pitchFamily="49" charset="0"/>
              </a:rPr>
              <a:t>max(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min, </a:t>
            </a:r>
            <a:r>
              <a:rPr lang="el-GR" b="1" dirty="0">
                <a:latin typeface="Consolas" panose="020B0609020204030204" pitchFamily="49" charset="0"/>
              </a:rPr>
              <a:t>ε * ε_</a:t>
            </a:r>
            <a:r>
              <a:rPr lang="en-US" b="1" dirty="0">
                <a:latin typeface="Consolas" panose="020B0609020204030204" pitchFamily="49" charset="0"/>
              </a:rPr>
              <a:t>decay)  # Decay </a:t>
            </a:r>
            <a:r>
              <a:rPr lang="el-GR" b="1" dirty="0">
                <a:latin typeface="Consolas" panose="020B0609020204030204" pitchFamily="49" charset="0"/>
              </a:rPr>
              <a:t>ε </a:t>
            </a:r>
            <a:r>
              <a:rPr lang="en-US" b="1" dirty="0">
                <a:latin typeface="Consolas" panose="020B0609020204030204" pitchFamily="49" charset="0"/>
              </a:rPr>
              <a:t>but don’t go below 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D9F80-1837-A618-F503-82773E1A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F54A6D-BE32-5D59-C0E4-16A1D466D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062E-F743-09E1-DB8A-DFDA8935B3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ED65B-F412-DBBE-0600-C6E7E9DB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16" y="1320800"/>
            <a:ext cx="4949617" cy="2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33BC7-6EE6-5EF5-F72F-9F210B305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028700"/>
            <a:ext cx="4930875" cy="5422500"/>
          </a:xfrm>
        </p:spPr>
        <p:txBody>
          <a:bodyPr/>
          <a:lstStyle/>
          <a:p>
            <a:r>
              <a:rPr lang="en-US" dirty="0"/>
              <a:t>Picture and Audio Reference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ADC73-0BD6-E6D9-6007-BFE360C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and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B156-5A7B-E92E-0575-F82AD08DF7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12A16EE-4575-F0C9-C4C7-D2C982EE38FE}"/>
              </a:ext>
            </a:extLst>
          </p:cNvPr>
          <p:cNvSpPr txBox="1">
            <a:spLocks/>
          </p:cNvSpPr>
          <p:nvPr/>
        </p:nvSpPr>
        <p:spPr bwMode="auto">
          <a:xfrm>
            <a:off x="7200900" y="1028700"/>
            <a:ext cx="4191000" cy="54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</a:t>
            </a:r>
          </a:p>
          <a:p>
            <a:r>
              <a:rPr lang="en-US" b="1" dirty="0">
                <a:hlinkClick r:id="rId3"/>
              </a:rPr>
              <a:t>https://github.com/tanvirtanjum/THI_SS2025_PADM_PROJECT.git</a:t>
            </a:r>
            <a:r>
              <a:rPr lang="en-US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A1012-90F1-615D-6EDC-0B080B8FC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9" y="1377749"/>
            <a:ext cx="6683475" cy="50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6A389-7201-36A6-2922-9677FD401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2150643"/>
            <a:ext cx="11064000" cy="2556713"/>
          </a:xfrm>
        </p:spPr>
        <p:txBody>
          <a:bodyPr/>
          <a:lstStyle/>
          <a:p>
            <a:pPr algn="ctr"/>
            <a:r>
              <a:rPr lang="en-US" sz="96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E74C-FA42-2388-3D7C-E74BAFA857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918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A66-27D4-0122-8AF2-5D47EE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2969-311E-9ED7-81E7-B60F82583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6DCE-72CD-1D4C-0F83-C17FD79BE4BC}"/>
              </a:ext>
            </a:extLst>
          </p:cNvPr>
          <p:cNvSpPr txBox="1"/>
          <p:nvPr/>
        </p:nvSpPr>
        <p:spPr>
          <a:xfrm>
            <a:off x="889887" y="31728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 football game where the ball needs to reach the goalpost by  dribbling over defenders and the goalkeeper.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F19D9-9E38-9B90-4DC0-5CD67BCB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0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DFE7D-B65D-4AFA-23D3-251AEBC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-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A4A8A7-95AC-CCD5-3FB4-B4A87B8C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Objectives &amp; Solving Approach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BBD2F-0177-9A9A-7A7D-51332449B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81E57-A774-C001-C862-DA54CFC8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8E64A-C445-2600-C923-DC9349CD96E5}"/>
              </a:ext>
            </a:extLst>
          </p:cNvPr>
          <p:cNvSpPr txBox="1"/>
          <p:nvPr/>
        </p:nvSpPr>
        <p:spPr>
          <a:xfrm>
            <a:off x="710133" y="2420963"/>
            <a:ext cx="538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put the ball (agent) inside goalpost.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dribble past defenders and the goalkeeper.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score as soon as possible and using less stamina (shortest path)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1044-3531-F9D5-067A-1E22DBADCA70}"/>
              </a:ext>
            </a:extLst>
          </p:cNvPr>
          <p:cNvSpPr txBox="1"/>
          <p:nvPr/>
        </p:nvSpPr>
        <p:spPr>
          <a:xfrm>
            <a:off x="710132" y="38840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Approach: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Q-Learning (with </a:t>
            </a:r>
            <a:r>
              <a:rPr lang="el-GR" sz="1400" dirty="0">
                <a:solidFill>
                  <a:schemeClr val="tx2"/>
                </a:solidFill>
              </a:rPr>
              <a:t>ε</a:t>
            </a:r>
            <a:r>
              <a:rPr lang="en-US" sz="1400" dirty="0">
                <a:solidFill>
                  <a:schemeClr val="tx2"/>
                </a:solidFill>
              </a:rPr>
              <a:t>-greedy and decay)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414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8BFE-DCAC-35E3-7255-9E55C49E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7F521-8D6C-6581-A964-D2C0A8D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-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14C3A2-CD19-BDA8-9118-DDCA714C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DCFE-C1BA-12A0-499A-D9E80ECBA5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5C6ED-2DF6-7FC5-7184-D722BE7F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89" y="1179234"/>
            <a:ext cx="7266622" cy="4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7647F4-1216-6C5B-2900-4F08CD9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2368A7-F912-E633-06C7-0420B264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Gymnasium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1E63-2611-C6AE-9C91-D27D5E5571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2A92A-AB18-65F7-228F-755BDFAC6B6B}"/>
              </a:ext>
            </a:extLst>
          </p:cNvPr>
          <p:cNvSpPr txBox="1"/>
          <p:nvPr/>
        </p:nvSpPr>
        <p:spPr>
          <a:xfrm>
            <a:off x="649288" y="2466566"/>
            <a:ext cx="4730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9x9 grid-based 2D environment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Agent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Ball, initial position (4, 4)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00FFFF"/>
                </a:highlight>
                <a:cs typeface="Times New Roman" panose="02020603050405020304" pitchFamily="18" charset="0"/>
              </a:rPr>
              <a:t>Goal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Goalpost [(3, 8), (4, 8), (5, 8)]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0000"/>
                </a:highlight>
                <a:cs typeface="Times New Roman" panose="02020603050405020304" pitchFamily="18" charset="0"/>
              </a:rPr>
              <a:t>Obstacles/Hell-states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Defenders: 5 [(3, 2), (5, 2), (1, 5), (4, 4), (7, 5)]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Goalkeeper: 1 (4, 6)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Actions: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0 – Up	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1 – Down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2 – Right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3 – Left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D701-BEE1-301F-A0BA-9993D8B9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355" y="1380013"/>
            <a:ext cx="4144208" cy="441987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DA5E35-239F-3AA4-E3B2-3609C21DAB73}"/>
              </a:ext>
            </a:extLst>
          </p:cNvPr>
          <p:cNvSpPr/>
          <p:nvPr/>
        </p:nvSpPr>
        <p:spPr>
          <a:xfrm>
            <a:off x="7721641" y="3036749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40DEAC6-F40C-D083-F79E-C62DB2923634}"/>
              </a:ext>
            </a:extLst>
          </p:cNvPr>
          <p:cNvSpPr/>
          <p:nvPr/>
        </p:nvSpPr>
        <p:spPr>
          <a:xfrm>
            <a:off x="6798856" y="3491437"/>
            <a:ext cx="528320" cy="497840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76E7C24-CB52-5E92-1DC9-77B7C0A4D501}"/>
              </a:ext>
            </a:extLst>
          </p:cNvPr>
          <p:cNvSpPr/>
          <p:nvPr/>
        </p:nvSpPr>
        <p:spPr>
          <a:xfrm>
            <a:off x="7721641" y="394700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0EB6AD3-22FF-5A1C-FEBE-45CB853A3AE7}"/>
              </a:ext>
            </a:extLst>
          </p:cNvPr>
          <p:cNvSpPr/>
          <p:nvPr/>
        </p:nvSpPr>
        <p:spPr>
          <a:xfrm>
            <a:off x="8636869" y="349143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3EFC09-F899-71F5-88E8-3AB675ADE21F}"/>
              </a:ext>
            </a:extLst>
          </p:cNvPr>
          <p:cNvSpPr/>
          <p:nvPr/>
        </p:nvSpPr>
        <p:spPr>
          <a:xfrm>
            <a:off x="9101259" y="4880328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A62E2F9-66DE-416F-4A56-B4A105EA171A}"/>
              </a:ext>
            </a:extLst>
          </p:cNvPr>
          <p:cNvSpPr/>
          <p:nvPr/>
        </p:nvSpPr>
        <p:spPr>
          <a:xfrm>
            <a:off x="9101259" y="2117660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B7DA611-D7CB-9BB4-23A5-3E71E8876EDE}"/>
              </a:ext>
            </a:extLst>
          </p:cNvPr>
          <p:cNvSpPr/>
          <p:nvPr/>
        </p:nvSpPr>
        <p:spPr>
          <a:xfrm>
            <a:off x="9552097" y="3498994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3DDB4-2941-234E-0421-771DC72A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731"/>
              </p:ext>
            </p:extLst>
          </p:nvPr>
        </p:nvGraphicFramePr>
        <p:xfrm>
          <a:off x="6283964" y="1680371"/>
          <a:ext cx="492636" cy="4104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6">
                  <a:extLst>
                    <a:ext uri="{9D8B030D-6E8A-4147-A177-3AD203B41FA5}">
                      <a16:colId xmlns:a16="http://schemas.microsoft.com/office/drawing/2014/main" val="4134303738"/>
                    </a:ext>
                  </a:extLst>
                </a:gridCol>
              </a:tblGrid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880727797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005540355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30005604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717311031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428506882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8421026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98768779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826359043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294897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7D58EF-F73F-714E-433B-9F36608C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1728"/>
              </p:ext>
            </p:extLst>
          </p:nvPr>
        </p:nvGraphicFramePr>
        <p:xfrm>
          <a:off x="6836641" y="5853982"/>
          <a:ext cx="4152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9">
                  <a:extLst>
                    <a:ext uri="{9D8B030D-6E8A-4147-A177-3AD203B41FA5}">
                      <a16:colId xmlns:a16="http://schemas.microsoft.com/office/drawing/2014/main" val="16473864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38952848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44338321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693004115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7539297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469743252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41736010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17668278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9501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32963"/>
                  </a:ext>
                </a:extLst>
              </a:tr>
            </a:tbl>
          </a:graphicData>
        </a:graphic>
      </p:graphicFrame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4313DE0-CFB5-72A3-E9EF-624A83C07C26}"/>
              </a:ext>
            </a:extLst>
          </p:cNvPr>
          <p:cNvSpPr/>
          <p:nvPr/>
        </p:nvSpPr>
        <p:spPr>
          <a:xfrm rot="5400000">
            <a:off x="10041612" y="3551444"/>
            <a:ext cx="1377772" cy="40903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AF3BEC-B0DB-A343-4FDC-A92A1DD2C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2422237"/>
            <a:ext cx="3707315" cy="2013525"/>
          </a:xfrm>
        </p:spPr>
        <p:txBody>
          <a:bodyPr/>
          <a:lstStyle/>
          <a:p>
            <a:r>
              <a:rPr lang="en-US" sz="1400" dirty="0"/>
              <a:t>Initial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-=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46657B-1384-B546-FBC8-09EE1AC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1EACB7-96C9-671B-5889-600CAFE9D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C3B8-2FEA-29B5-8A8C-1D2D59EA70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4A2956-1C7F-221F-7CD1-45EC46C71874}"/>
              </a:ext>
            </a:extLst>
          </p:cNvPr>
          <p:cNvGrpSpPr/>
          <p:nvPr/>
        </p:nvGrpSpPr>
        <p:grpSpPr>
          <a:xfrm>
            <a:off x="4116287" y="1710750"/>
            <a:ext cx="7913788" cy="4128076"/>
            <a:chOff x="4314825" y="1158299"/>
            <a:chExt cx="7600949" cy="4740451"/>
          </a:xfrm>
        </p:grpSpPr>
        <p:sp>
          <p:nvSpPr>
            <p:cNvPr id="7" name="Text Placeholder 1">
              <a:extLst>
                <a:ext uri="{FF2B5EF4-FFF2-40B4-BE49-F238E27FC236}">
                  <a16:creationId xmlns:a16="http://schemas.microsoft.com/office/drawing/2014/main" id="{6B939858-9439-18E6-5EFC-52BDB91F8C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DF951C-9C64-F91E-EC7D-E454CC00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825" y="1511020"/>
              <a:ext cx="7600949" cy="33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3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11" name="Reward - Unoptimized">
            <a:hlinkClick r:id="" action="ppaction://media"/>
            <a:extLst>
              <a:ext uri="{FF2B5EF4-FFF2-40B4-BE49-F238E27FC236}">
                <a16:creationId xmlns:a16="http://schemas.microsoft.com/office/drawing/2014/main" id="{C250F4B9-7331-DB3A-CF2C-CF2EFB83A6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4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7187" y="1384458"/>
            <a:ext cx="3857625" cy="40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7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- Observation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0D3D1-484F-EEAD-CEAC-C922C828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81075"/>
              </p:ext>
            </p:extLst>
          </p:nvPr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31FACBD-248E-F943-41AB-968E01EA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2CBBCBEF-D784-8AD5-5B56-2DADC208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9B018B65-D367-1C6F-EBF9-96C126D8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900" y="371429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7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FC67-7F02-B746-313C-59F89D11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F50D4-E6B6-10F0-1113-86A34CE97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1358029"/>
            <a:ext cx="3707315" cy="4917063"/>
          </a:xfrm>
        </p:spPr>
        <p:txBody>
          <a:bodyPr/>
          <a:lstStyle/>
          <a:p>
            <a:r>
              <a:rPr lang="en-US" sz="1400" dirty="0"/>
              <a:t>Final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Step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For each step: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Old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Step++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New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New Distance &gt; Old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bonus = 0.1</a:t>
            </a:r>
          </a:p>
          <a:p>
            <a:r>
              <a:rPr lang="en-US" sz="1400" dirty="0">
                <a:solidFill>
                  <a:schemeClr val="tx2"/>
                </a:solidFill>
              </a:rPr>
              <a:t>	New Distance &lt; Old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-0.2</a:t>
            </a:r>
          </a:p>
          <a:p>
            <a:r>
              <a:rPr lang="en-US" sz="1400" dirty="0">
                <a:solidFill>
                  <a:schemeClr val="tx2"/>
                </a:solidFill>
              </a:rPr>
              <a:t>	New Distance == Old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F717E-7054-AE9E-1942-1E3A3D2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006885-9C57-68AF-DA15-D092F49E0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FD3B1-F4F3-3551-7521-068CE55EE5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5BC597-E813-1FAA-AEFB-CB325CBE9C65}"/>
              </a:ext>
            </a:extLst>
          </p:cNvPr>
          <p:cNvSpPr txBox="1">
            <a:spLocks/>
          </p:cNvSpPr>
          <p:nvPr/>
        </p:nvSpPr>
        <p:spPr bwMode="auto">
          <a:xfrm>
            <a:off x="4368401" y="1348503"/>
            <a:ext cx="5356624" cy="491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10 - (Step/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= abs(Reward) * (-1) - 10 - (Step 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Otherwise: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bonus - (Step / 100)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F60E811B-507E-4136-AD82-E1EA9BFB6180}" vid="{94A809CA-B378-4CB2-B416-9227C74AA43C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4" id="{F60E811B-507E-4136-AD82-E1EA9BFB6180}" vid="{19A8EE2E-8299-4E0A-8FFB-BB9C16C0588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7f9bc6eb36774ff928d5d49fb767b96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507c0df1d3c7affaea144594e2e26f25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internalName="Kategorie">
      <xsd:simpleType>
        <xsd:restriction base="dms:Choice">
          <xsd:enumeration value="Weihnachtskarte"/>
          <xsd:enumeration value="NEU"/>
          <xsd:enumeration value="Fakultätsfarben"/>
          <xsd:enumeration value="FAQ"/>
          <xsd:enumeration value="ZOOM Hintergrund Bild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Vorlagen Stellenausschreibungen (Abschlussarbeiten)"/>
          <xsd:enumeration value="Plakate"/>
          <xsd:enumeration value="Leitfäden"/>
          <xsd:enumeration value="TH Intern"/>
          <xsd:enumeration value="Hochschulpräsentationen"/>
          <xsd:enumeration value="Web/SocialMedia/Shortlinks"/>
          <xsd:enumeration value="Jingl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4ZPPNAQV5EQV-6530471-308</_dlc_DocId>
    <_dlc_DocIdUrl xmlns="bfb11438-62cb-48e0-8e08-adb7b8077717">
      <Url>https://mythi.de/_layouts/15/DocIdRedir.aspx?ID=4ZPPNAQV5EQV-6530471-308</Url>
      <Description>4ZPPNAQV5EQV-6530471-308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760DF7-7BF5-42D0-810E-DE2388C74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5802FD-0FE5-40B9-964E-26CF6C896D54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4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PADM_Tanvir Tanjum Shourav</Template>
  <TotalTime>213</TotalTime>
  <Words>694</Words>
  <Application>Microsoft Office PowerPoint</Application>
  <PresentationFormat>Widescreen</PresentationFormat>
  <Paragraphs>144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Bradley Hand ITC</vt:lpstr>
      <vt:lpstr>Calibri</vt:lpstr>
      <vt:lpstr>Consolas</vt:lpstr>
      <vt:lpstr>Times New Roman</vt:lpstr>
      <vt:lpstr>Wingdings</vt:lpstr>
      <vt:lpstr>3_Office</vt:lpstr>
      <vt:lpstr>1_Bildschirm</vt:lpstr>
      <vt:lpstr>PowerPoint Presentation</vt:lpstr>
      <vt:lpstr>PADM - Project</vt:lpstr>
      <vt:lpstr>PADM - Project</vt:lpstr>
      <vt:lpstr>PADM - Project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Q-Learning</vt:lpstr>
      <vt:lpstr>Reference and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Tanjum Shourav</dc:creator>
  <cp:lastModifiedBy>Tanvir Tanjum Shourav</cp:lastModifiedBy>
  <cp:revision>52</cp:revision>
  <cp:lastPrinted>2018-04-09T18:27:12Z</cp:lastPrinted>
  <dcterms:created xsi:type="dcterms:W3CDTF">2025-07-16T21:20:32Z</dcterms:created>
  <dcterms:modified xsi:type="dcterms:W3CDTF">2025-07-17T01:00:02Z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8fb8b055-f1fa-47b2-86c6-452a73b53c09</vt:lpwstr>
  </property>
</Properties>
</file>