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ANVIRUL ISLAM" initials="TI" lastIdx="2" clrIdx="0">
    <p:extLst>
      <p:ext uri="{19B8F6BF-5375-455C-9EA6-DF929625EA0E}">
        <p15:presenceInfo xmlns:p15="http://schemas.microsoft.com/office/powerpoint/2012/main" userId="S::tanvirulislam21@iut-dhaka.edu::115ba6d3-b31d-4cd9-98f3-8fad87ea51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25" d="100"/>
          <a:sy n="25" d="100"/>
        </p:scale>
        <p:origin x="2532"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8032A5-0D1C-432B-92A7-77A5140DE41D}"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93117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032A5-0D1C-432B-92A7-77A5140DE41D}"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3868326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032A5-0D1C-432B-92A7-77A5140DE41D}"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322736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8032A5-0D1C-432B-92A7-77A5140DE41D}"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389858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8032A5-0D1C-432B-92A7-77A5140DE41D}"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202041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8032A5-0D1C-432B-92A7-77A5140DE41D}"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417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8032A5-0D1C-432B-92A7-77A5140DE41D}"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394737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8032A5-0D1C-432B-92A7-77A5140DE41D}"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4279288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032A5-0D1C-432B-92A7-77A5140DE41D}"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446491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058032A5-0D1C-432B-92A7-77A5140DE41D}"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67725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058032A5-0D1C-432B-92A7-77A5140DE41D}"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7B40A7-EDCD-43A9-B711-F05B7CF52AB4}" type="slidenum">
              <a:rPr lang="en-US" smtClean="0"/>
              <a:t>‹#›</a:t>
            </a:fld>
            <a:endParaRPr lang="en-US"/>
          </a:p>
        </p:txBody>
      </p:sp>
    </p:spTree>
    <p:extLst>
      <p:ext uri="{BB962C8B-B14F-4D97-AF65-F5344CB8AC3E}">
        <p14:creationId xmlns:p14="http://schemas.microsoft.com/office/powerpoint/2010/main" val="659170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058032A5-0D1C-432B-92A7-77A5140DE41D}" type="datetimeFigureOut">
              <a:rPr lang="en-US" smtClean="0"/>
              <a:t>7/10/2025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2E7B40A7-EDCD-43A9-B711-F05B7CF52AB4}" type="slidenum">
              <a:rPr lang="en-US" smtClean="0"/>
              <a:t>‹#›</a:t>
            </a:fld>
            <a:endParaRPr lang="en-US"/>
          </a:p>
        </p:txBody>
      </p:sp>
    </p:spTree>
    <p:extLst>
      <p:ext uri="{BB962C8B-B14F-4D97-AF65-F5344CB8AC3E}">
        <p14:creationId xmlns:p14="http://schemas.microsoft.com/office/powerpoint/2010/main" val="584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github.com/pschatzmann/ESP32-A2DP" TargetMode="External"/><Relationship Id="rId4" Type="http://schemas.openxmlformats.org/officeDocument/2006/relationships/hyperlink" Target="https://github.com/pschatzmann/arduino-audio-too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63000">
              <a:schemeClr val="accent5">
                <a:lumMod val="45000"/>
                <a:lumOff val="55000"/>
              </a:schemeClr>
            </a:gs>
            <a:gs pos="34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233" name="TextBox 2232">
            <a:extLst>
              <a:ext uri="{FF2B5EF4-FFF2-40B4-BE49-F238E27FC236}">
                <a16:creationId xmlns:a16="http://schemas.microsoft.com/office/drawing/2014/main" id="{793B35E5-A15A-AC14-909B-E38C5C801DBF}"/>
              </a:ext>
            </a:extLst>
          </p:cNvPr>
          <p:cNvSpPr txBox="1"/>
          <p:nvPr/>
        </p:nvSpPr>
        <p:spPr>
          <a:xfrm>
            <a:off x="7947488" y="517527"/>
            <a:ext cx="15135224" cy="1700466"/>
          </a:xfrm>
          <a:prstGeom prst="rect">
            <a:avLst/>
          </a:prstGeom>
          <a:noFill/>
        </p:spPr>
        <p:txBody>
          <a:bodyPr wrap="square">
            <a:spAutoFit/>
          </a:bodyPr>
          <a:lstStyle/>
          <a:p>
            <a:pPr algn="ctr">
              <a:spcAft>
                <a:spcPts val="1500"/>
              </a:spcAft>
              <a:buNone/>
            </a:pPr>
            <a:r>
              <a:rPr lang="en-US" sz="6000" b="1" i="0" dirty="0">
                <a:solidFill>
                  <a:schemeClr val="accent1">
                    <a:lumMod val="75000"/>
                  </a:schemeClr>
                </a:solidFill>
                <a:effectLst/>
              </a:rPr>
              <a:t>Portable Smart Bluetooth Audio System</a:t>
            </a:r>
          </a:p>
          <a:p>
            <a:pPr algn="ctr">
              <a:spcAft>
                <a:spcPts val="1500"/>
              </a:spcAft>
              <a:buNone/>
            </a:pPr>
            <a:endParaRPr lang="en-US" sz="3200" b="1" i="0" dirty="0">
              <a:solidFill>
                <a:schemeClr val="accent1">
                  <a:lumMod val="75000"/>
                </a:schemeClr>
              </a:solidFill>
              <a:effectLst/>
              <a:latin typeface="Inter"/>
            </a:endParaRPr>
          </a:p>
        </p:txBody>
      </p:sp>
      <p:sp>
        <p:nvSpPr>
          <p:cNvPr id="2235" name="TextBox 2234">
            <a:extLst>
              <a:ext uri="{FF2B5EF4-FFF2-40B4-BE49-F238E27FC236}">
                <a16:creationId xmlns:a16="http://schemas.microsoft.com/office/drawing/2014/main" id="{420E27C2-D200-F647-DF4A-05C64DBB0623}"/>
              </a:ext>
            </a:extLst>
          </p:cNvPr>
          <p:cNvSpPr txBox="1"/>
          <p:nvPr/>
        </p:nvSpPr>
        <p:spPr>
          <a:xfrm>
            <a:off x="2034945" y="1824960"/>
            <a:ext cx="13862500" cy="2164695"/>
          </a:xfrm>
          <a:prstGeom prst="rect">
            <a:avLst/>
          </a:prstGeom>
          <a:solidFill>
            <a:schemeClr val="bg1">
              <a:alpha val="6000"/>
            </a:schemeClr>
          </a:solidFill>
          <a:ln>
            <a:noFill/>
          </a:ln>
          <a:effectLst/>
        </p:spPr>
        <p:txBody>
          <a:bodyPr wrap="square">
            <a:spAutoFit/>
          </a:bodyPr>
          <a:lstStyle/>
          <a:p>
            <a:pPr>
              <a:buNone/>
            </a:pPr>
            <a:r>
              <a:rPr lang="en-US" sz="3200" b="0" i="0" dirty="0">
                <a:solidFill>
                  <a:srgbClr val="333333"/>
                </a:solidFill>
                <a:effectLst/>
              </a:rPr>
              <a:t>Name: </a:t>
            </a:r>
            <a:r>
              <a:rPr lang="en-US" sz="3200" b="0" i="0" dirty="0" err="1">
                <a:solidFill>
                  <a:srgbClr val="333333"/>
                </a:solidFill>
                <a:effectLst/>
              </a:rPr>
              <a:t>Md.Tanvirul</a:t>
            </a:r>
            <a:r>
              <a:rPr lang="en-US" sz="3200" b="0" i="0" dirty="0">
                <a:solidFill>
                  <a:srgbClr val="333333"/>
                </a:solidFill>
                <a:effectLst/>
              </a:rPr>
              <a:t> Islam, ID: 2101097</a:t>
            </a:r>
          </a:p>
          <a:p>
            <a:pPr>
              <a:buNone/>
            </a:pPr>
            <a:r>
              <a:rPr lang="en-US" sz="3200" b="0" i="0" dirty="0">
                <a:solidFill>
                  <a:srgbClr val="333333"/>
                </a:solidFill>
                <a:effectLst/>
              </a:rPr>
              <a:t>Name: Md Intisar Ahmed, ID: 2101104</a:t>
            </a:r>
          </a:p>
          <a:p>
            <a:pPr>
              <a:buNone/>
            </a:pPr>
            <a:r>
              <a:rPr lang="en-US" sz="3200" b="0" i="0" dirty="0">
                <a:solidFill>
                  <a:srgbClr val="333333"/>
                </a:solidFill>
                <a:effectLst/>
              </a:rPr>
              <a:t>Name: </a:t>
            </a:r>
            <a:r>
              <a:rPr lang="en-US" sz="3200" b="0" i="0" dirty="0" err="1">
                <a:solidFill>
                  <a:srgbClr val="333333"/>
                </a:solidFill>
                <a:effectLst/>
              </a:rPr>
              <a:t>Md.Shehab</a:t>
            </a:r>
            <a:r>
              <a:rPr lang="en-US" sz="3200" b="0" i="0" dirty="0">
                <a:solidFill>
                  <a:srgbClr val="333333"/>
                </a:solidFill>
                <a:effectLst/>
              </a:rPr>
              <a:t> Babu, ID: 2101105</a:t>
            </a:r>
          </a:p>
          <a:p>
            <a:pPr>
              <a:spcBef>
                <a:spcPts val="750"/>
              </a:spcBef>
              <a:buNone/>
            </a:pPr>
            <a:r>
              <a:rPr lang="en-US" sz="3200" b="1" i="0" dirty="0">
                <a:solidFill>
                  <a:schemeClr val="accent1">
                    <a:lumMod val="75000"/>
                  </a:schemeClr>
                </a:solidFill>
                <a:effectLst/>
              </a:rPr>
              <a:t>Dept. of Electrical &amp; Electronic Engineering, RUET</a:t>
            </a:r>
          </a:p>
        </p:txBody>
      </p:sp>
      <p:sp>
        <p:nvSpPr>
          <p:cNvPr id="2237" name="TextBox 2236">
            <a:extLst>
              <a:ext uri="{FF2B5EF4-FFF2-40B4-BE49-F238E27FC236}">
                <a16:creationId xmlns:a16="http://schemas.microsoft.com/office/drawing/2014/main" id="{F104321C-A947-97F1-87D8-03DA84FF5A58}"/>
              </a:ext>
            </a:extLst>
          </p:cNvPr>
          <p:cNvSpPr txBox="1"/>
          <p:nvPr/>
        </p:nvSpPr>
        <p:spPr>
          <a:xfrm>
            <a:off x="2059664" y="4824063"/>
            <a:ext cx="11923036" cy="6327373"/>
          </a:xfrm>
          <a:prstGeom prst="rect">
            <a:avLst/>
          </a:prstGeom>
          <a:solidFill>
            <a:schemeClr val="bg1"/>
          </a:solidFill>
          <a:ln w="0" cmpd="sng">
            <a:noFill/>
          </a:ln>
          <a:effectLst>
            <a:outerShdw blurRad="292100" dist="38100" dir="13500000" algn="br" rotWithShape="0">
              <a:prstClr val="black">
                <a:alpha val="40000"/>
              </a:prstClr>
            </a:outerShdw>
          </a:effectLst>
        </p:spPr>
        <p:txBody>
          <a:bodyPr wrap="square">
            <a:spAutoFit/>
          </a:bodyPr>
          <a:lstStyle/>
          <a:p>
            <a:pPr marL="514350" indent="-514350" algn="l">
              <a:spcAft>
                <a:spcPts val="1125"/>
              </a:spcAft>
              <a:buAutoNum type="arabicPeriod"/>
            </a:pPr>
            <a:r>
              <a:rPr lang="en-US" sz="3200" b="1" i="0" dirty="0">
                <a:solidFill>
                  <a:schemeClr val="accent1">
                    <a:lumMod val="75000"/>
                  </a:schemeClr>
                </a:solidFill>
                <a:effectLst/>
              </a:rPr>
              <a:t>Introduction</a:t>
            </a:r>
            <a:endParaRPr lang="en-US" sz="3200" b="1" dirty="0">
              <a:solidFill>
                <a:schemeClr val="accent1">
                  <a:lumMod val="75000"/>
                </a:schemeClr>
              </a:solidFill>
            </a:endParaRPr>
          </a:p>
          <a:p>
            <a:pPr algn="just">
              <a:buNone/>
            </a:pPr>
            <a:r>
              <a:rPr lang="en-US" sz="2800" b="1" i="0" dirty="0">
                <a:solidFill>
                  <a:srgbClr val="333333"/>
                </a:solidFill>
                <a:effectLst/>
                <a:cs typeface="Times New Roman" panose="02020603050405020304" pitchFamily="18" charset="0"/>
              </a:rPr>
              <a:t>In an era of portable electronics</a:t>
            </a:r>
            <a:r>
              <a:rPr lang="en-US" sz="2800" b="0" i="0" dirty="0">
                <a:solidFill>
                  <a:srgbClr val="333333"/>
                </a:solidFill>
                <a:effectLst/>
                <a:cs typeface="Times New Roman" panose="02020603050405020304" pitchFamily="18" charset="0"/>
              </a:rPr>
              <a:t>, consumers demand devices that are not only powerful but also versatile and intelligent. This project details the design, construction, and implementation of a high-fidelity portable audio system built from the ground up to meet these demands. The system integrates a powerful 60-watt stereo amplifier with a multi-source audio input system, featuring high-quality Bluetooth, AUX, and microphone compatibility. At its core, an ESP32 microcontroller manages all logic, from audio source switching and digital volume control to status updates on an OLED display. A dedicated mobile application provides advanced control over the audio equalization (treble and bass). The entire system is powered by a custom high-capacity 3S2P Li-ion battery pack with modern USB-C charging and power bank functionality, all housed on a custom-designed motherboard, making it a truly portable and future-proof audio solution.</a:t>
            </a:r>
          </a:p>
        </p:txBody>
      </p:sp>
      <p:cxnSp>
        <p:nvCxnSpPr>
          <p:cNvPr id="2239" name="Straight Connector 2238">
            <a:extLst>
              <a:ext uri="{FF2B5EF4-FFF2-40B4-BE49-F238E27FC236}">
                <a16:creationId xmlns:a16="http://schemas.microsoft.com/office/drawing/2014/main" id="{DC733CA7-B982-C526-BB2F-FD42192CA125}"/>
              </a:ext>
            </a:extLst>
          </p:cNvPr>
          <p:cNvCxnSpPr>
            <a:cxnSpLocks/>
          </p:cNvCxnSpPr>
          <p:nvPr/>
        </p:nvCxnSpPr>
        <p:spPr>
          <a:xfrm>
            <a:off x="2231115" y="5441951"/>
            <a:ext cx="42281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31" name="Straight Connector 8130">
            <a:extLst>
              <a:ext uri="{FF2B5EF4-FFF2-40B4-BE49-F238E27FC236}">
                <a16:creationId xmlns:a16="http://schemas.microsoft.com/office/drawing/2014/main" id="{EBE34C3B-28A4-4BE6-29C1-6616391F42E5}"/>
              </a:ext>
            </a:extLst>
          </p:cNvPr>
          <p:cNvCxnSpPr>
            <a:cxnSpLocks/>
          </p:cNvCxnSpPr>
          <p:nvPr/>
        </p:nvCxnSpPr>
        <p:spPr>
          <a:xfrm>
            <a:off x="8328951" y="1532148"/>
            <a:ext cx="14372298"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135" name="TextBox 8134">
            <a:extLst>
              <a:ext uri="{FF2B5EF4-FFF2-40B4-BE49-F238E27FC236}">
                <a16:creationId xmlns:a16="http://schemas.microsoft.com/office/drawing/2014/main" id="{14844363-6F27-3B4C-8188-80A79FAF26F2}"/>
              </a:ext>
            </a:extLst>
          </p:cNvPr>
          <p:cNvSpPr txBox="1"/>
          <p:nvPr/>
        </p:nvSpPr>
        <p:spPr>
          <a:xfrm>
            <a:off x="16011877" y="4824063"/>
            <a:ext cx="12724323" cy="7355860"/>
          </a:xfrm>
          <a:prstGeom prst="rect">
            <a:avLst/>
          </a:prstGeom>
          <a:solidFill>
            <a:schemeClr val="bg1"/>
          </a:solidFill>
          <a:ln w="0" cmpd="sng">
            <a:noFill/>
          </a:ln>
          <a:effectLst>
            <a:outerShdw blurRad="292100" dist="38100" dir="13500000" algn="br" rotWithShape="0">
              <a:prstClr val="black">
                <a:alpha val="40000"/>
              </a:prstClr>
            </a:outerShdw>
          </a:effectLst>
        </p:spPr>
        <p:txBody>
          <a:bodyPr wrap="square">
            <a:spAutoFit/>
          </a:bodyPr>
          <a:lstStyle/>
          <a:p>
            <a:r>
              <a:rPr lang="en-US" sz="3200" b="1" dirty="0">
                <a:solidFill>
                  <a:schemeClr val="accent1">
                    <a:lumMod val="75000"/>
                  </a:schemeClr>
                </a:solidFill>
              </a:rPr>
              <a:t>4. Key Features</a:t>
            </a:r>
          </a:p>
          <a:p>
            <a:pPr algn="just"/>
            <a:endParaRPr lang="en-US" sz="2800" b="1" dirty="0"/>
          </a:p>
          <a:p>
            <a:pPr algn="just"/>
            <a:r>
              <a:rPr lang="en-US" sz="2800" dirty="0"/>
              <a:t>🔊 </a:t>
            </a:r>
            <a:r>
              <a:rPr lang="en-US" sz="2800" b="1" dirty="0"/>
              <a:t>High-Power 60W Stereo Output:</a:t>
            </a:r>
            <a:r>
              <a:rPr lang="en-US" sz="2800" dirty="0"/>
              <a:t> Driven by a TPA3116D2 Class-D amplifier for loud, clear, and efficient audio reproduction.</a:t>
            </a:r>
          </a:p>
          <a:p>
            <a:pPr algn="just"/>
            <a:r>
              <a:rPr lang="en-US" sz="2800" dirty="0"/>
              <a:t>🔋 </a:t>
            </a:r>
            <a:r>
              <a:rPr lang="en-US" sz="2800" b="1" dirty="0"/>
              <a:t>Extended 10+ Hour Battery Life:</a:t>
            </a:r>
            <a:r>
              <a:rPr lang="en-US" sz="2800" dirty="0"/>
              <a:t> A custom 3S2P Li-ion battery pack with a dedicated BMS ensures long, reliable, and safe portable operation.</a:t>
            </a:r>
          </a:p>
          <a:p>
            <a:pPr algn="just"/>
            <a:r>
              <a:rPr lang="en-US" sz="2800" dirty="0"/>
              <a:t>🎛️ </a:t>
            </a:r>
            <a:r>
              <a:rPr lang="en-US" sz="2800" b="1" dirty="0"/>
              <a:t>Multi-Source Audio Input:</a:t>
            </a:r>
            <a:r>
              <a:rPr lang="en-US" sz="2800" dirty="0"/>
              <a:t> Seamlessly switch between high-fidelity Bluetooth, a universal 3.5mm TRRS jack for AUX, and an external microphone input.</a:t>
            </a:r>
          </a:p>
          <a:p>
            <a:pPr algn="just"/>
            <a:r>
              <a:rPr lang="en-US" sz="2800" dirty="0"/>
              <a:t>📱 </a:t>
            </a:r>
            <a:r>
              <a:rPr lang="en-US" sz="2800" b="1" dirty="0"/>
              <a:t>Mobile App Integration:</a:t>
            </a:r>
            <a:r>
              <a:rPr lang="en-US" sz="2800" dirty="0"/>
              <a:t> A dedicated mobile app allows for remote control of volume and fine-tuning of Treble and Bass through a software equalizer.</a:t>
            </a:r>
          </a:p>
          <a:p>
            <a:pPr algn="just"/>
            <a:r>
              <a:rPr lang="en-US" sz="2800" dirty="0"/>
              <a:t>💡 </a:t>
            </a:r>
            <a:r>
              <a:rPr lang="en-US" sz="2800" b="1" dirty="0"/>
              <a:t>OLED Status Display:</a:t>
            </a:r>
            <a:r>
              <a:rPr lang="en-US" sz="2800" dirty="0"/>
              <a:t> A crisp OLED screen provides real-time information on the current audio mode (Bluetooth/AUX/Mic) and volume level.</a:t>
            </a:r>
          </a:p>
          <a:p>
            <a:pPr algn="just"/>
            <a:r>
              <a:rPr lang="en-US" sz="2800" dirty="0"/>
              <a:t>🔌 </a:t>
            </a:r>
            <a:r>
              <a:rPr lang="en-US" sz="2800" b="1" dirty="0"/>
              <a:t>Dual-Port Power Bank:</a:t>
            </a:r>
            <a:r>
              <a:rPr lang="en-US" sz="2800" dirty="0"/>
              <a:t> Integrated USB-A ports allow the speaker to function as a power bank, charging two mobile devices simultaneously.</a:t>
            </a:r>
          </a:p>
          <a:p>
            <a:pPr algn="just"/>
            <a:r>
              <a:rPr lang="en-US" sz="2800" dirty="0"/>
              <a:t>⚡ </a:t>
            </a:r>
            <a:r>
              <a:rPr lang="en-US" sz="2800" b="1" dirty="0"/>
              <a:t>Modern USB-C Charging (Future):</a:t>
            </a:r>
            <a:r>
              <a:rPr lang="en-US" sz="2800" dirty="0"/>
              <a:t> Utilizes a USB-C PD Decoy module to enable fast and convenient charging of the 3S battery pack from modern power adapters.</a:t>
            </a:r>
          </a:p>
          <a:p>
            <a:pPr marL="514350" indent="-514350" algn="l">
              <a:spcAft>
                <a:spcPts val="1125"/>
              </a:spcAft>
              <a:buAutoNum type="arabicPeriod"/>
            </a:pPr>
            <a:endParaRPr lang="en-US" sz="2000" b="0" i="0" dirty="0">
              <a:solidFill>
                <a:srgbClr val="333333"/>
              </a:solidFill>
              <a:effectLst/>
              <a:cs typeface="Times New Roman" panose="02020603050405020304" pitchFamily="18" charset="0"/>
            </a:endParaRPr>
          </a:p>
        </p:txBody>
      </p:sp>
      <p:cxnSp>
        <p:nvCxnSpPr>
          <p:cNvPr id="8137" name="Straight Connector 8136">
            <a:extLst>
              <a:ext uri="{FF2B5EF4-FFF2-40B4-BE49-F238E27FC236}">
                <a16:creationId xmlns:a16="http://schemas.microsoft.com/office/drawing/2014/main" id="{FF401B6D-250A-33F4-3E9B-0BE6517B67D2}"/>
              </a:ext>
            </a:extLst>
          </p:cNvPr>
          <p:cNvCxnSpPr>
            <a:cxnSpLocks/>
          </p:cNvCxnSpPr>
          <p:nvPr/>
        </p:nvCxnSpPr>
        <p:spPr>
          <a:xfrm>
            <a:off x="16180684" y="5397502"/>
            <a:ext cx="422817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140" name="TextBox 8139">
            <a:extLst>
              <a:ext uri="{FF2B5EF4-FFF2-40B4-BE49-F238E27FC236}">
                <a16:creationId xmlns:a16="http://schemas.microsoft.com/office/drawing/2014/main" id="{0E4564BD-0AF8-B0A5-27F0-D8424307382E}"/>
              </a:ext>
            </a:extLst>
          </p:cNvPr>
          <p:cNvSpPr txBox="1"/>
          <p:nvPr/>
        </p:nvSpPr>
        <p:spPr>
          <a:xfrm>
            <a:off x="2059664" y="24701076"/>
            <a:ext cx="11978640" cy="13807440"/>
          </a:xfrm>
          <a:prstGeom prst="rect">
            <a:avLst/>
          </a:prstGeom>
          <a:solidFill>
            <a:schemeClr val="bg1"/>
          </a:solidFill>
          <a:ln w="0" cmpd="sng">
            <a:noFill/>
          </a:ln>
          <a:effectLst>
            <a:outerShdw blurRad="292100" sx="102000" sy="102000" algn="ctr" rotWithShape="0">
              <a:prstClr val="black">
                <a:alpha val="22000"/>
              </a:prstClr>
            </a:outerShdw>
          </a:effectLst>
        </p:spPr>
        <p:txBody>
          <a:bodyPr wrap="square">
            <a:spAutoFit/>
          </a:bodyPr>
          <a:lstStyle/>
          <a:p>
            <a:pPr algn="just"/>
            <a:r>
              <a:rPr lang="en-US" sz="3200" b="1" dirty="0">
                <a:solidFill>
                  <a:schemeClr val="accent1">
                    <a:lumMod val="75000"/>
                  </a:schemeClr>
                </a:solidFill>
              </a:rPr>
              <a:t>3.</a:t>
            </a:r>
            <a:r>
              <a:rPr lang="en-US" dirty="0"/>
              <a:t> </a:t>
            </a:r>
            <a:r>
              <a:rPr lang="en-US" sz="3600" dirty="0">
                <a:solidFill>
                  <a:schemeClr val="accent1">
                    <a:lumMod val="75000"/>
                  </a:schemeClr>
                </a:solidFill>
              </a:rPr>
              <a:t>Methodology</a:t>
            </a:r>
          </a:p>
          <a:p>
            <a:pPr algn="just"/>
            <a:endParaRPr lang="en-US" sz="3200" b="1" dirty="0">
              <a:solidFill>
                <a:schemeClr val="accent1">
                  <a:lumMod val="75000"/>
                </a:schemeClr>
              </a:solidFill>
            </a:endParaRPr>
          </a:p>
          <a:p>
            <a:pPr algn="just"/>
            <a:r>
              <a:rPr lang="en-US" sz="2800" dirty="0"/>
              <a:t>The project was executed through a systematic, four-stage methodology encompassing system design, hardware implementation, software development, and iterative testing.</a:t>
            </a:r>
          </a:p>
          <a:p>
            <a:pPr lvl="0" algn="just"/>
            <a:r>
              <a:rPr lang="en-US" sz="2800" b="1" dirty="0"/>
              <a:t>System Design:</a:t>
            </a:r>
            <a:r>
              <a:rPr lang="en-US" sz="2800" dirty="0"/>
              <a:t> A centralized architecture was adopted, utilizing an ESP32 microcontroller as the core processing unit. This "smart" design was chosen over a simpler analog-only path to enable universal digital control over all audio sources</a:t>
            </a:r>
          </a:p>
          <a:p>
            <a:pPr lvl="0" algn="just"/>
            <a:r>
              <a:rPr lang="en-US" sz="2800" b="1" dirty="0"/>
              <a:t>Hardware Implementation:</a:t>
            </a:r>
            <a:r>
              <a:rPr lang="en-US" sz="2800" dirty="0"/>
              <a:t> Key components, including a PCM5102A DAC and a TPA3116D2 amplifier, were selected for high-fidelity audio. The power system was engineered for stability and isolation, employing three separate DC-DC converters: a boost converter for the high-power amplifier, and two dedicated buck converters for the USB power bank and the ESP32 logic, respectively. A custom 2-layer Printed Circuit Board (PCB) was designed in Autodesk EAGLE, to eliminate signal noise and ensure stability.</a:t>
            </a:r>
          </a:p>
          <a:p>
            <a:pPr lvl="0" algn="just"/>
            <a:r>
              <a:rPr lang="en-US" sz="2800" b="1" dirty="0"/>
              <a:t>Software Development:</a:t>
            </a:r>
            <a:r>
              <a:rPr lang="en-US" sz="2800" dirty="0"/>
              <a:t> The firmware was developed in the Arduino IDE, leveraging the </a:t>
            </a:r>
            <a:r>
              <a:rPr lang="en-US" sz="2800" dirty="0" err="1"/>
              <a:t>AudioTools</a:t>
            </a:r>
            <a:r>
              <a:rPr lang="en-US" sz="2800" dirty="0"/>
              <a:t> and BluetoothA2DPSink libraries for the core audio pipeline. A state machine logic was implemented to manage the user-selected mode (Bluetooth, AUX, Mic). This logic interprets input from the user interface (joystick/encoder) and commands the CD4052 MUX to switch the appropriate analog audio source to the amplifier. All volume and EQ adjustments for the Bluetooth source are handled digitally on the ESP32 before the signal is sent to the DAC.</a:t>
            </a:r>
          </a:p>
          <a:p>
            <a:pPr lvl="0" algn="just"/>
            <a:r>
              <a:rPr lang="en-US" sz="2800" b="1" dirty="0"/>
              <a:t>Integration &amp; Testing:</a:t>
            </a:r>
            <a:r>
              <a:rPr lang="en-US" sz="2800" dirty="0"/>
              <a:t> Each hardware module was tested independently before full system integration. An oscilloscope was used to verify the analog output integrity of the DAC, and the Serial Monitor was used extensively for debugging software logic. Iterative testing was crucial for resolving hardware-software conflicts, such as interrupt clashes between libraries and identifying faulty components (e.g., the half-step rotary encoder), leading to the robust and fully functional final design.</a:t>
            </a:r>
          </a:p>
          <a:p>
            <a:endParaRPr lang="en-US" sz="3200" b="1" dirty="0">
              <a:solidFill>
                <a:schemeClr val="accent1">
                  <a:lumMod val="75000"/>
                </a:schemeClr>
              </a:solidFill>
            </a:endParaRPr>
          </a:p>
          <a:p>
            <a:r>
              <a:rPr lang="en-US" sz="3200" b="1" dirty="0">
                <a:solidFill>
                  <a:schemeClr val="accent1">
                    <a:lumMod val="75000"/>
                  </a:schemeClr>
                </a:solidFill>
              </a:rPr>
              <a:t> </a:t>
            </a:r>
            <a:endParaRPr lang="en-US" sz="3200" dirty="0"/>
          </a:p>
        </p:txBody>
      </p:sp>
      <p:sp>
        <p:nvSpPr>
          <p:cNvPr id="8141" name="TextBox 8140">
            <a:extLst>
              <a:ext uri="{FF2B5EF4-FFF2-40B4-BE49-F238E27FC236}">
                <a16:creationId xmlns:a16="http://schemas.microsoft.com/office/drawing/2014/main" id="{6DB80494-DD79-406D-DCB7-E29535CAD197}"/>
              </a:ext>
            </a:extLst>
          </p:cNvPr>
          <p:cNvSpPr txBox="1"/>
          <p:nvPr/>
        </p:nvSpPr>
        <p:spPr>
          <a:xfrm>
            <a:off x="15702314" y="30617183"/>
            <a:ext cx="12781540" cy="4663440"/>
          </a:xfrm>
          <a:prstGeom prst="rect">
            <a:avLst/>
          </a:prstGeom>
          <a:solidFill>
            <a:schemeClr val="bg1"/>
          </a:solidFill>
          <a:ln w="0" cmpd="sng">
            <a:noFill/>
          </a:ln>
          <a:effectLst>
            <a:outerShdw blurRad="292100" sx="99000" sy="99000" algn="ctr" rotWithShape="0">
              <a:prstClr val="black">
                <a:alpha val="40000"/>
              </a:prstClr>
            </a:outerShdw>
          </a:effectLst>
        </p:spPr>
        <p:txBody>
          <a:bodyPr wrap="square">
            <a:spAutoFit/>
          </a:bodyPr>
          <a:lstStyle/>
          <a:p>
            <a:r>
              <a:rPr lang="en-US" sz="3200" b="1" dirty="0">
                <a:solidFill>
                  <a:schemeClr val="accent1">
                    <a:lumMod val="75000"/>
                  </a:schemeClr>
                </a:solidFill>
              </a:rPr>
              <a:t>7.  Unique Features &amp; Innovations </a:t>
            </a:r>
          </a:p>
          <a:p>
            <a:pPr algn="just"/>
            <a:endParaRPr lang="en-US" sz="3200" b="1" dirty="0"/>
          </a:p>
          <a:p>
            <a:r>
              <a:rPr lang="en-US" sz="2800" b="1" dirty="0"/>
              <a:t>Integrated Power Bank Functionality: </a:t>
            </a:r>
            <a:r>
              <a:rPr lang="en-US" sz="2800" dirty="0"/>
              <a:t>Dual USB-A ports allow the speaker to double as a power bank, providing convenience for charging other devices on the go.</a:t>
            </a:r>
          </a:p>
          <a:p>
            <a:r>
              <a:rPr lang="en-US" sz="2800" b="1" dirty="0"/>
              <a:t>Modular Design for Future Expansion: </a:t>
            </a:r>
            <a:r>
              <a:rPr lang="en-US" sz="2800" dirty="0"/>
              <a:t>The custom PCB and ESP32 core allow for easy integration of future functionalities like DSP, ensuring the system can evolve.</a:t>
            </a:r>
          </a:p>
          <a:p>
            <a:r>
              <a:rPr lang="en-US" sz="2800" b="1" dirty="0"/>
              <a:t>Emphasis on Audio Fidelity: </a:t>
            </a:r>
            <a:r>
              <a:rPr lang="en-US" sz="2800" dirty="0"/>
              <a:t>Careful component selection and PCB design (dual ground planes) demonstrate a strong commitment to delivering high-quality audio.</a:t>
            </a:r>
          </a:p>
          <a:p>
            <a:r>
              <a:rPr lang="en-US" sz="2800" b="1" dirty="0"/>
              <a:t>Comprehensive Control Suite: </a:t>
            </a:r>
            <a:r>
              <a:rPr lang="en-US" sz="2800" dirty="0"/>
              <a:t>Combines physical controls (Rotary Encoder, OLED) with a dedicated mobile app for a versatile and user-friendly experience.</a:t>
            </a:r>
          </a:p>
          <a:p>
            <a:pPr algn="l">
              <a:spcAft>
                <a:spcPts val="1125"/>
              </a:spcAft>
            </a:pPr>
            <a:endParaRPr lang="en-US" sz="2000" b="0" i="0" dirty="0">
              <a:solidFill>
                <a:srgbClr val="333333"/>
              </a:solidFill>
              <a:effectLst/>
              <a:cs typeface="Times New Roman" panose="02020603050405020304" pitchFamily="18" charset="0"/>
            </a:endParaRPr>
          </a:p>
        </p:txBody>
      </p:sp>
      <p:sp>
        <p:nvSpPr>
          <p:cNvPr id="8142" name="TextBox 8141">
            <a:extLst>
              <a:ext uri="{FF2B5EF4-FFF2-40B4-BE49-F238E27FC236}">
                <a16:creationId xmlns:a16="http://schemas.microsoft.com/office/drawing/2014/main" id="{A3F669F4-5DB4-DB58-7DC0-46EC4D1E2411}"/>
              </a:ext>
            </a:extLst>
          </p:cNvPr>
          <p:cNvSpPr txBox="1"/>
          <p:nvPr/>
        </p:nvSpPr>
        <p:spPr>
          <a:xfrm>
            <a:off x="15787854" y="23314621"/>
            <a:ext cx="12781540" cy="6555641"/>
          </a:xfrm>
          <a:prstGeom prst="rect">
            <a:avLst/>
          </a:prstGeom>
          <a:solidFill>
            <a:schemeClr val="bg1"/>
          </a:solidFill>
          <a:ln w="0" cmpd="sng">
            <a:noFill/>
          </a:ln>
          <a:effectLst>
            <a:outerShdw blurRad="292100" sx="102000" sy="102000" algn="ctr" rotWithShape="0">
              <a:prstClr val="black">
                <a:alpha val="18000"/>
              </a:prstClr>
            </a:outerShdw>
          </a:effectLst>
        </p:spPr>
        <p:txBody>
          <a:bodyPr wrap="square">
            <a:spAutoFit/>
          </a:bodyPr>
          <a:lstStyle/>
          <a:p>
            <a:r>
              <a:rPr lang="en-US" sz="3200" b="1" dirty="0">
                <a:solidFill>
                  <a:schemeClr val="accent1">
                    <a:lumMod val="75000"/>
                  </a:schemeClr>
                </a:solidFill>
              </a:rPr>
              <a:t>6. Result &amp; Conclusion and Future Work</a:t>
            </a:r>
          </a:p>
          <a:p>
            <a:endParaRPr lang="en-US" sz="3200" b="1" dirty="0">
              <a:solidFill>
                <a:schemeClr val="accent1">
                  <a:lumMod val="75000"/>
                </a:schemeClr>
              </a:solidFill>
            </a:endParaRPr>
          </a:p>
          <a:p>
            <a:pPr algn="just"/>
            <a:r>
              <a:rPr lang="en-US" sz="2800" b="1" dirty="0"/>
              <a:t>Result &amp; Conclusion:</a:t>
            </a:r>
          </a:p>
          <a:p>
            <a:pPr algn="just"/>
            <a:r>
              <a:rPr lang="en-US" sz="2800" dirty="0"/>
              <a:t>This project successfully demonstrates the creation of a feature-complete, high-power portable smart speaker. By integrating a powerful ESP32 with carefully selected audio and power components on a custom-designed PCB, the final product achieves all its primary objectives, including multi-source playback, smart controls, and power bank functionality.</a:t>
            </a:r>
          </a:p>
          <a:p>
            <a:pPr algn="just"/>
            <a:endParaRPr lang="en-US" sz="2800" dirty="0"/>
          </a:p>
          <a:p>
            <a:pPr algn="just"/>
            <a:r>
              <a:rPr lang="en-US" sz="2800" b="1" dirty="0"/>
              <a:t>Future Work:</a:t>
            </a:r>
          </a:p>
          <a:p>
            <a:pPr marL="457200" indent="-457200" algn="just">
              <a:buFont typeface="Wingdings" panose="05000000000000000000" pitchFamily="2" charset="2"/>
              <a:buChar char="q"/>
            </a:pPr>
            <a:r>
              <a:rPr lang="en-US" sz="2800" dirty="0"/>
              <a:t>Finalizing the software for the mobile app's Treble and Bass controls.</a:t>
            </a:r>
          </a:p>
          <a:p>
            <a:pPr marL="457200" indent="-457200" algn="just">
              <a:buFont typeface="Wingdings" panose="05000000000000000000" pitchFamily="2" charset="2"/>
              <a:buChar char="q"/>
            </a:pPr>
            <a:r>
              <a:rPr lang="en-US" sz="2800" dirty="0"/>
              <a:t>Designing and 3D printing a custom enclosure for the final assembly.</a:t>
            </a:r>
          </a:p>
          <a:p>
            <a:pPr marL="457200" indent="-457200" algn="just">
              <a:buFont typeface="Wingdings" panose="05000000000000000000" pitchFamily="2" charset="2"/>
              <a:buChar char="q"/>
            </a:pPr>
            <a:r>
              <a:rPr lang="en-US" sz="2800" dirty="0"/>
              <a:t>Implementing functional Type C charging support with 3.5mm Audio Jack.</a:t>
            </a:r>
          </a:p>
          <a:p>
            <a:pPr marL="457200" indent="-457200" algn="just">
              <a:buFont typeface="Wingdings" panose="05000000000000000000" pitchFamily="2" charset="2"/>
              <a:buChar char="q"/>
            </a:pPr>
            <a:r>
              <a:rPr lang="en-US" sz="2800" dirty="0"/>
              <a:t>Processing the audio of AUX input using DSP techniques.</a:t>
            </a:r>
          </a:p>
          <a:p>
            <a:pPr algn="l">
              <a:spcAft>
                <a:spcPts val="1125"/>
              </a:spcAft>
            </a:pPr>
            <a:endParaRPr lang="en-US" sz="2000" b="0" i="0" dirty="0">
              <a:solidFill>
                <a:srgbClr val="333333"/>
              </a:solidFill>
              <a:effectLst/>
              <a:cs typeface="Times New Roman" panose="02020603050405020304" pitchFamily="18" charset="0"/>
            </a:endParaRPr>
          </a:p>
        </p:txBody>
      </p:sp>
      <p:pic>
        <p:nvPicPr>
          <p:cNvPr id="8181" name="Picture 8180">
            <a:extLst>
              <a:ext uri="{FF2B5EF4-FFF2-40B4-BE49-F238E27FC236}">
                <a16:creationId xmlns:a16="http://schemas.microsoft.com/office/drawing/2014/main" id="{414DE145-FFB7-ACF8-F2E6-95B08CD79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7445" y="13605588"/>
            <a:ext cx="12710160" cy="8869680"/>
          </a:xfrm>
          <a:prstGeom prst="rect">
            <a:avLst/>
          </a:prstGeom>
          <a:effectLst>
            <a:outerShdw blurRad="292100" dist="38100" dir="13500000" algn="br" rotWithShape="0">
              <a:prstClr val="black">
                <a:alpha val="40000"/>
              </a:prstClr>
            </a:outerShdw>
          </a:effectLst>
        </p:spPr>
      </p:pic>
      <p:graphicFrame>
        <p:nvGraphicFramePr>
          <p:cNvPr id="8183" name="Table 8182">
            <a:extLst>
              <a:ext uri="{FF2B5EF4-FFF2-40B4-BE49-F238E27FC236}">
                <a16:creationId xmlns:a16="http://schemas.microsoft.com/office/drawing/2014/main" id="{61C480AE-E335-8972-807E-2A0661E7481D}"/>
              </a:ext>
            </a:extLst>
          </p:cNvPr>
          <p:cNvGraphicFramePr>
            <a:graphicFrameLocks noGrp="1"/>
          </p:cNvGraphicFramePr>
          <p:nvPr>
            <p:extLst>
              <p:ext uri="{D42A27DB-BD31-4B8C-83A1-F6EECF244321}">
                <p14:modId xmlns:p14="http://schemas.microsoft.com/office/powerpoint/2010/main" val="2814962434"/>
              </p:ext>
            </p:extLst>
          </p:nvPr>
        </p:nvGraphicFramePr>
        <p:xfrm>
          <a:off x="2059664" y="12851423"/>
          <a:ext cx="11978640" cy="11067292"/>
        </p:xfrm>
        <a:graphic>
          <a:graphicData uri="http://schemas.openxmlformats.org/drawingml/2006/table">
            <a:tbl>
              <a:tblPr firstRow="1" bandRow="1">
                <a:effectLst>
                  <a:outerShdw blurRad="292100" sx="102000" sy="102000" algn="ctr" rotWithShape="0">
                    <a:prstClr val="black">
                      <a:alpha val="19000"/>
                    </a:prstClr>
                  </a:outerShdw>
                </a:effectLst>
                <a:tableStyleId>{5C22544A-7EE6-4342-B048-85BDC9FD1C3A}</a:tableStyleId>
              </a:tblPr>
              <a:tblGrid>
                <a:gridCol w="4314575">
                  <a:extLst>
                    <a:ext uri="{9D8B030D-6E8A-4147-A177-3AD203B41FA5}">
                      <a16:colId xmlns:a16="http://schemas.microsoft.com/office/drawing/2014/main" val="71596380"/>
                    </a:ext>
                  </a:extLst>
                </a:gridCol>
                <a:gridCol w="4282063">
                  <a:extLst>
                    <a:ext uri="{9D8B030D-6E8A-4147-A177-3AD203B41FA5}">
                      <a16:colId xmlns:a16="http://schemas.microsoft.com/office/drawing/2014/main" val="1933291512"/>
                    </a:ext>
                  </a:extLst>
                </a:gridCol>
                <a:gridCol w="3382002">
                  <a:extLst>
                    <a:ext uri="{9D8B030D-6E8A-4147-A177-3AD203B41FA5}">
                      <a16:colId xmlns:a16="http://schemas.microsoft.com/office/drawing/2014/main" val="2906468955"/>
                    </a:ext>
                  </a:extLst>
                </a:gridCol>
              </a:tblGrid>
              <a:tr h="1039372">
                <a:tc>
                  <a:txBody>
                    <a:bodyPr/>
                    <a:lstStyle/>
                    <a:p>
                      <a:pPr algn="ctr"/>
                      <a:r>
                        <a:rPr lang="en-US" sz="2800" b="1" i="0" kern="1200" dirty="0">
                          <a:solidFill>
                            <a:schemeClr val="tx1"/>
                          </a:solidFill>
                          <a:effectLst/>
                          <a:latin typeface="+mn-lt"/>
                          <a:ea typeface="+mn-ea"/>
                          <a:cs typeface="+mn-cs"/>
                        </a:rPr>
                        <a:t>Component</a:t>
                      </a:r>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Model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Function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3054594"/>
                  </a:ext>
                </a:extLst>
              </a:tr>
              <a:tr h="370840">
                <a:tc>
                  <a:txBody>
                    <a:bodyPr/>
                    <a:lstStyle/>
                    <a:p>
                      <a:pPr algn="ctr">
                        <a:buNone/>
                      </a:pPr>
                      <a:r>
                        <a:rPr lang="en-US" sz="2800" dirty="0">
                          <a:effectLst/>
                        </a:rPr>
                        <a:t>Microcontroller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dirty="0">
                          <a:effectLst/>
                        </a:rPr>
                        <a:t>ESP32 (30-pin)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dirty="0">
                          <a:effectLst/>
                        </a:rPr>
                        <a:t>Main processor, Bluetooth, Wi-Fi, control logic.</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1608816"/>
                  </a:ext>
                </a:extLst>
              </a:tr>
              <a:tr h="370840">
                <a:tc>
                  <a:txBody>
                    <a:bodyPr/>
                    <a:lstStyle/>
                    <a:p>
                      <a:pPr algn="ctr">
                        <a:buNone/>
                      </a:pPr>
                      <a:r>
                        <a:rPr lang="en-US" sz="2800" dirty="0">
                          <a:effectLst/>
                        </a:rPr>
                        <a:t>DAC</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a:effectLst/>
                        </a:rPr>
                        <a:t>PCM5102A</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dirty="0">
                          <a:effectLst/>
                        </a:rPr>
                        <a:t>Converts digital Bluetooth audio to high-quality analog.</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4262169"/>
                  </a:ext>
                </a:extLst>
              </a:tr>
              <a:tr h="370840">
                <a:tc>
                  <a:txBody>
                    <a:bodyPr/>
                    <a:lstStyle/>
                    <a:p>
                      <a:pPr algn="ctr">
                        <a:buNone/>
                      </a:pPr>
                      <a:r>
                        <a:rPr lang="en-US" sz="2800" dirty="0">
                          <a:effectLst/>
                        </a:rPr>
                        <a:t>Amplifier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a:effectLst/>
                        </a:rPr>
                        <a:t>A543 (TPA3116D2)</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a:effectLst/>
                        </a:rPr>
                        <a:t>Powers the 10W speakers with up to 150 W total output.</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18689767"/>
                  </a:ext>
                </a:extLst>
              </a:tr>
              <a:tr h="241409">
                <a:tc>
                  <a:txBody>
                    <a:bodyPr/>
                    <a:lstStyle/>
                    <a:p>
                      <a:pPr algn="ctr">
                        <a:buNone/>
                      </a:pPr>
                      <a:r>
                        <a:rPr lang="en-US" sz="2800">
                          <a:effectLst/>
                        </a:rPr>
                        <a:t>Audio Switch</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dirty="0">
                          <a:effectLst/>
                        </a:rPr>
                        <a:t>CD4052 MUX</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dirty="0">
                          <a:effectLst/>
                        </a:rPr>
                        <a:t>Electronically selects between Bluetooth, AUX, and Mic inputs.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88738954"/>
                  </a:ext>
                </a:extLst>
              </a:tr>
              <a:tr h="370840">
                <a:tc>
                  <a:txBody>
                    <a:bodyPr/>
                    <a:lstStyle/>
                    <a:p>
                      <a:pPr algn="ctr">
                        <a:buNone/>
                      </a:pPr>
                      <a:r>
                        <a:rPr lang="en-US" sz="2800">
                          <a:effectLst/>
                        </a:rPr>
                        <a:t>Power System</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a:effectLst/>
                        </a:rPr>
                        <a:t>3S2P Li-ion + BMS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dirty="0">
                          <a:effectLst/>
                        </a:rPr>
                        <a:t>Provides high-capacity, safe, and portable power.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58311960"/>
                  </a:ext>
                </a:extLst>
              </a:tr>
              <a:tr h="603738">
                <a:tc>
                  <a:txBody>
                    <a:bodyPr/>
                    <a:lstStyle/>
                    <a:p>
                      <a:pPr algn="ctr">
                        <a:buNone/>
                      </a:pPr>
                      <a:r>
                        <a:rPr lang="en-US" sz="2800">
                          <a:effectLst/>
                        </a:rPr>
                        <a:t>Power Converters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a:effectLst/>
                        </a:rPr>
                        <a:t>Boost &amp; Buck Modules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a:effectLst/>
                        </a:rPr>
                        <a:t>Provide stable 24V, 5V, and 3.3V rails for all components.</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631834"/>
                  </a:ext>
                </a:extLst>
              </a:tr>
              <a:tr h="370840">
                <a:tc>
                  <a:txBody>
                    <a:bodyPr/>
                    <a:lstStyle/>
                    <a:p>
                      <a:pPr algn="ctr">
                        <a:buNone/>
                      </a:pPr>
                      <a:r>
                        <a:rPr lang="en-US" sz="2800">
                          <a:effectLst/>
                        </a:rPr>
                        <a:t>User Interface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dirty="0">
                          <a:effectLst/>
                        </a:rPr>
                        <a:t>OLED &amp; Rotary Encoder</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2800" dirty="0">
                          <a:effectLst/>
                        </a:rPr>
                        <a:t>Provides physical control and visual feedback.</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13429389"/>
                  </a:ext>
                </a:extLst>
              </a:tr>
            </a:tbl>
          </a:graphicData>
        </a:graphic>
      </p:graphicFrame>
      <p:sp>
        <p:nvSpPr>
          <p:cNvPr id="8184" name="TextBox 8183">
            <a:extLst>
              <a:ext uri="{FF2B5EF4-FFF2-40B4-BE49-F238E27FC236}">
                <a16:creationId xmlns:a16="http://schemas.microsoft.com/office/drawing/2014/main" id="{713F2087-BAD3-21BE-6147-81CEFC1CE621}"/>
              </a:ext>
            </a:extLst>
          </p:cNvPr>
          <p:cNvSpPr txBox="1"/>
          <p:nvPr/>
        </p:nvSpPr>
        <p:spPr>
          <a:xfrm>
            <a:off x="2059664" y="11876666"/>
            <a:ext cx="11978640" cy="914400"/>
          </a:xfrm>
          <a:prstGeom prst="rect">
            <a:avLst/>
          </a:prstGeom>
          <a:solidFill>
            <a:schemeClr val="bg1"/>
          </a:solidFill>
          <a:ln w="0" cmpd="sng">
            <a:noFill/>
          </a:ln>
          <a:effectLst>
            <a:outerShdw blurRad="292100" sx="102000" sy="102000" algn="ctr" rotWithShape="0">
              <a:prstClr val="black">
                <a:alpha val="18000"/>
              </a:prstClr>
            </a:outerShdw>
          </a:effectLst>
        </p:spPr>
        <p:txBody>
          <a:bodyPr wrap="square">
            <a:spAutoFit/>
          </a:bodyPr>
          <a:lstStyle/>
          <a:p>
            <a:pPr algn="l">
              <a:spcAft>
                <a:spcPts val="1125"/>
              </a:spcAft>
              <a:buNone/>
            </a:pPr>
            <a:r>
              <a:rPr lang="en-US" sz="3200" b="1" dirty="0">
                <a:solidFill>
                  <a:schemeClr val="accent1">
                    <a:lumMod val="75000"/>
                  </a:schemeClr>
                </a:solidFill>
              </a:rPr>
              <a:t>2</a:t>
            </a:r>
            <a:r>
              <a:rPr lang="en-US" sz="3200" b="1" i="0" dirty="0">
                <a:solidFill>
                  <a:schemeClr val="accent1">
                    <a:lumMod val="75000"/>
                  </a:schemeClr>
                </a:solidFill>
                <a:effectLst/>
              </a:rPr>
              <a:t>. System Architecture &amp; Logic</a:t>
            </a:r>
          </a:p>
        </p:txBody>
      </p:sp>
      <p:cxnSp>
        <p:nvCxnSpPr>
          <p:cNvPr id="8185" name="Straight Connector 8184">
            <a:extLst>
              <a:ext uri="{FF2B5EF4-FFF2-40B4-BE49-F238E27FC236}">
                <a16:creationId xmlns:a16="http://schemas.microsoft.com/office/drawing/2014/main" id="{5656D859-634D-EE65-AE83-ECFFC5D5A4E7}"/>
              </a:ext>
            </a:extLst>
          </p:cNvPr>
          <p:cNvCxnSpPr>
            <a:cxnSpLocks/>
          </p:cNvCxnSpPr>
          <p:nvPr/>
        </p:nvCxnSpPr>
        <p:spPr>
          <a:xfrm>
            <a:off x="2059664" y="12530389"/>
            <a:ext cx="5204282"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00" name="TextBox 8199">
            <a:extLst>
              <a:ext uri="{FF2B5EF4-FFF2-40B4-BE49-F238E27FC236}">
                <a16:creationId xmlns:a16="http://schemas.microsoft.com/office/drawing/2014/main" id="{D642AE79-C772-CB76-657A-9AA97408CFAB}"/>
              </a:ext>
            </a:extLst>
          </p:cNvPr>
          <p:cNvSpPr txBox="1"/>
          <p:nvPr/>
        </p:nvSpPr>
        <p:spPr>
          <a:xfrm>
            <a:off x="15897445" y="12851423"/>
            <a:ext cx="12710160" cy="1463040"/>
          </a:xfrm>
          <a:prstGeom prst="rect">
            <a:avLst/>
          </a:prstGeom>
          <a:solidFill>
            <a:schemeClr val="bg1"/>
          </a:solidFill>
          <a:ln w="0" cmpd="sng">
            <a:noFill/>
          </a:ln>
          <a:effectLst>
            <a:outerShdw blurRad="292100" dist="38100" dir="16200000" rotWithShape="0">
              <a:prstClr val="black">
                <a:alpha val="40000"/>
              </a:prstClr>
            </a:outerShdw>
          </a:effectLst>
        </p:spPr>
        <p:txBody>
          <a:bodyPr wrap="square">
            <a:spAutoFit/>
          </a:bodyPr>
          <a:lstStyle/>
          <a:p>
            <a:pPr algn="l">
              <a:spcAft>
                <a:spcPts val="1125"/>
              </a:spcAft>
              <a:buNone/>
            </a:pPr>
            <a:r>
              <a:rPr lang="en-US" sz="3200" b="1" i="0" dirty="0">
                <a:solidFill>
                  <a:schemeClr val="accent1">
                    <a:lumMod val="75000"/>
                  </a:schemeClr>
                </a:solidFill>
                <a:effectLst/>
              </a:rPr>
              <a:t>5. </a:t>
            </a:r>
            <a:r>
              <a:rPr lang="en-US" sz="3200" b="1" dirty="0">
                <a:solidFill>
                  <a:schemeClr val="accent1">
                    <a:lumMod val="75000"/>
                  </a:schemeClr>
                </a:solidFill>
              </a:rPr>
              <a:t>Block Diagram of Circuit</a:t>
            </a:r>
            <a:endParaRPr lang="en-US" sz="3200" b="1" i="0" dirty="0">
              <a:solidFill>
                <a:schemeClr val="accent1">
                  <a:lumMod val="75000"/>
                </a:schemeClr>
              </a:solidFill>
              <a:effectLst/>
            </a:endParaRPr>
          </a:p>
        </p:txBody>
      </p:sp>
      <p:cxnSp>
        <p:nvCxnSpPr>
          <p:cNvPr id="8201" name="Straight Connector 8200">
            <a:extLst>
              <a:ext uri="{FF2B5EF4-FFF2-40B4-BE49-F238E27FC236}">
                <a16:creationId xmlns:a16="http://schemas.microsoft.com/office/drawing/2014/main" id="{5E640C3B-8E15-B806-4E30-762D0119EA59}"/>
              </a:ext>
            </a:extLst>
          </p:cNvPr>
          <p:cNvCxnSpPr>
            <a:cxnSpLocks/>
          </p:cNvCxnSpPr>
          <p:nvPr/>
        </p:nvCxnSpPr>
        <p:spPr>
          <a:xfrm>
            <a:off x="16180684" y="13605588"/>
            <a:ext cx="5204282"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8209" name="Picture 8208">
            <a:extLst>
              <a:ext uri="{FF2B5EF4-FFF2-40B4-BE49-F238E27FC236}">
                <a16:creationId xmlns:a16="http://schemas.microsoft.com/office/drawing/2014/main" id="{7E065D14-189F-BA13-0C5B-2DD519C167D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00787" y="948562"/>
            <a:ext cx="3383038" cy="3291840"/>
          </a:xfrm>
          <a:prstGeom prst="rect">
            <a:avLst/>
          </a:prstGeom>
          <a:noFill/>
          <a:ln>
            <a:noFill/>
          </a:ln>
        </p:spPr>
      </p:pic>
      <p:sp>
        <p:nvSpPr>
          <p:cNvPr id="8213" name="TextBox 8212">
            <a:extLst>
              <a:ext uri="{FF2B5EF4-FFF2-40B4-BE49-F238E27FC236}">
                <a16:creationId xmlns:a16="http://schemas.microsoft.com/office/drawing/2014/main" id="{DFAFEAE5-37CA-4013-A9E7-D7C57235C89D}"/>
              </a:ext>
            </a:extLst>
          </p:cNvPr>
          <p:cNvSpPr txBox="1"/>
          <p:nvPr/>
        </p:nvSpPr>
        <p:spPr>
          <a:xfrm>
            <a:off x="15702314" y="36015929"/>
            <a:ext cx="12729165" cy="4572000"/>
          </a:xfrm>
          <a:prstGeom prst="rect">
            <a:avLst/>
          </a:prstGeom>
          <a:solidFill>
            <a:schemeClr val="bg1"/>
          </a:solidFill>
          <a:ln w="0" cmpd="sng">
            <a:noFill/>
          </a:ln>
          <a:effectLst>
            <a:outerShdw blurRad="292100" dir="840000" algn="ctr" rotWithShape="0">
              <a:prstClr val="black">
                <a:alpha val="40000"/>
              </a:prstClr>
            </a:outerShdw>
          </a:effectLst>
        </p:spPr>
        <p:txBody>
          <a:bodyPr wrap="square">
            <a:spAutoFit/>
          </a:bodyPr>
          <a:lstStyle/>
          <a:p>
            <a:r>
              <a:rPr lang="en-US" sz="3200" b="1" dirty="0">
                <a:solidFill>
                  <a:schemeClr val="accent1">
                    <a:lumMod val="75000"/>
                  </a:schemeClr>
                </a:solidFill>
              </a:rPr>
              <a:t>8. Relevance to National Development</a:t>
            </a:r>
          </a:p>
          <a:p>
            <a:endParaRPr lang="en-US" sz="3200" b="1" dirty="0">
              <a:solidFill>
                <a:schemeClr val="accent1">
                  <a:lumMod val="75000"/>
                </a:schemeClr>
              </a:solidFill>
            </a:endParaRPr>
          </a:p>
          <a:p>
            <a:pPr marL="457200" indent="-457200">
              <a:buFont typeface="Wingdings" panose="05000000000000000000" pitchFamily="2" charset="2"/>
              <a:buChar char="q"/>
            </a:pPr>
            <a:r>
              <a:rPr lang="en-US" sz="2800" b="1" dirty="0"/>
              <a:t>Fostering Local Innovation:</a:t>
            </a:r>
            <a:r>
              <a:rPr lang="en-US" sz="2800" dirty="0"/>
              <a:t> Demonstrates the capability to design and build complex consumer electronics within Bangladesh, reducing reliance on imported goods.</a:t>
            </a:r>
          </a:p>
          <a:p>
            <a:pPr marL="457200" indent="-457200">
              <a:buFont typeface="Wingdings" panose="05000000000000000000" pitchFamily="2" charset="2"/>
              <a:buChar char="q"/>
            </a:pPr>
            <a:r>
              <a:rPr lang="en-US" sz="2800" b="1" dirty="0"/>
              <a:t>Building High-Value Skills:</a:t>
            </a:r>
            <a:r>
              <a:rPr lang="en-US" sz="2800" dirty="0"/>
              <a:t> Develops critical skills in PCB design, embedded systems programming, and IoT, which are essential for the "Digital Bangladesh" initiative.</a:t>
            </a:r>
          </a:p>
          <a:p>
            <a:pPr marL="457200" indent="-457200">
              <a:buFont typeface="Wingdings" panose="05000000000000000000" pitchFamily="2" charset="2"/>
              <a:buChar char="q"/>
            </a:pPr>
            <a:r>
              <a:rPr lang="en-US" sz="2800" b="1" dirty="0"/>
              <a:t>Promoting Entrepreneurship:</a:t>
            </a:r>
            <a:r>
              <a:rPr lang="en-US" sz="2800" dirty="0"/>
              <a:t> Serves as a viable prototype for a local, small-scale manufacturing enterprise, creating a cost-effective and high-performance alternative for the domestic market.</a:t>
            </a:r>
          </a:p>
          <a:p>
            <a:pPr algn="just"/>
            <a:endParaRPr lang="en-US" sz="3200" b="1" dirty="0"/>
          </a:p>
          <a:p>
            <a:pPr algn="l">
              <a:spcAft>
                <a:spcPts val="1125"/>
              </a:spcAft>
            </a:pPr>
            <a:endParaRPr lang="en-US" sz="2000" b="0" i="0" dirty="0">
              <a:solidFill>
                <a:srgbClr val="333333"/>
              </a:solidFill>
              <a:effectLst/>
              <a:cs typeface="Times New Roman" panose="02020603050405020304" pitchFamily="18" charset="0"/>
            </a:endParaRPr>
          </a:p>
        </p:txBody>
      </p:sp>
      <p:sp>
        <p:nvSpPr>
          <p:cNvPr id="8215" name="TextBox 8214">
            <a:extLst>
              <a:ext uri="{FF2B5EF4-FFF2-40B4-BE49-F238E27FC236}">
                <a16:creationId xmlns:a16="http://schemas.microsoft.com/office/drawing/2014/main" id="{C168BEA5-0D6E-E4D4-BE86-28C5DE7792DC}"/>
              </a:ext>
            </a:extLst>
          </p:cNvPr>
          <p:cNvSpPr txBox="1"/>
          <p:nvPr/>
        </p:nvSpPr>
        <p:spPr>
          <a:xfrm>
            <a:off x="1937338" y="40192038"/>
            <a:ext cx="12070080" cy="1554480"/>
          </a:xfrm>
          <a:prstGeom prst="rect">
            <a:avLst/>
          </a:prstGeom>
          <a:solidFill>
            <a:schemeClr val="bg1"/>
          </a:solidFill>
          <a:ln w="0" cmpd="sng">
            <a:noFill/>
          </a:ln>
          <a:effectLst>
            <a:outerShdw blurRad="292100" dist="38100" dir="13500000" algn="br" rotWithShape="0">
              <a:prstClr val="black">
                <a:alpha val="40000"/>
              </a:prstClr>
            </a:outerShdw>
          </a:effectLst>
        </p:spPr>
        <p:txBody>
          <a:bodyPr wrap="square">
            <a:spAutoFit/>
          </a:bodyPr>
          <a:lstStyle/>
          <a:p>
            <a:pPr algn="just"/>
            <a:r>
              <a:rPr lang="en-US" sz="3200" b="1" dirty="0" err="1">
                <a:solidFill>
                  <a:schemeClr val="accent1">
                    <a:lumMod val="75000"/>
                  </a:schemeClr>
                </a:solidFill>
              </a:rPr>
              <a:t>Referrence</a:t>
            </a:r>
            <a:r>
              <a:rPr lang="en-US" sz="3200" b="1" dirty="0">
                <a:solidFill>
                  <a:schemeClr val="accent1">
                    <a:lumMod val="75000"/>
                  </a:schemeClr>
                </a:solidFill>
              </a:rPr>
              <a:t>:</a:t>
            </a:r>
          </a:p>
          <a:p>
            <a:r>
              <a:rPr lang="en-US" b="1" dirty="0"/>
              <a:t>1.Schatzmann, P. (2024). </a:t>
            </a:r>
            <a:r>
              <a:rPr lang="en-US" b="1" i="1" dirty="0"/>
              <a:t>Arduino Audio Tools</a:t>
            </a:r>
            <a:r>
              <a:rPr lang="en-US" b="1" dirty="0"/>
              <a:t> [Software]. GitHub. Retrieved from </a:t>
            </a:r>
            <a:r>
              <a:rPr lang="en-US" b="1" u="sng" dirty="0">
                <a:hlinkClick r:id="rId4" tooltip="null"/>
              </a:rPr>
              <a:t>https://github.com/pschatzmann/arduino-audio-tools</a:t>
            </a:r>
            <a:endParaRPr lang="en-US" dirty="0"/>
          </a:p>
          <a:p>
            <a:r>
              <a:rPr lang="en-US" b="1" dirty="0"/>
              <a:t>2.Schatzmann, P. (2024). </a:t>
            </a:r>
            <a:r>
              <a:rPr lang="en-US" b="1" i="1" dirty="0"/>
              <a:t>ESP32-A2DP</a:t>
            </a:r>
            <a:r>
              <a:rPr lang="en-US" b="1" dirty="0"/>
              <a:t> [Software]. GitHub. Retrieved from </a:t>
            </a:r>
            <a:r>
              <a:rPr lang="en-US" b="1" u="sng" dirty="0">
                <a:hlinkClick r:id="rId5" tooltip="null"/>
              </a:rPr>
              <a:t>https://github.com/pschatzmann/ESP32-A2DP</a:t>
            </a:r>
            <a:endParaRPr lang="en-US" dirty="0"/>
          </a:p>
          <a:p>
            <a:pPr algn="just"/>
            <a:endParaRPr lang="en-US" sz="3200" dirty="0"/>
          </a:p>
        </p:txBody>
      </p:sp>
      <p:cxnSp>
        <p:nvCxnSpPr>
          <p:cNvPr id="8217" name="Straight Connector 8216">
            <a:extLst>
              <a:ext uri="{FF2B5EF4-FFF2-40B4-BE49-F238E27FC236}">
                <a16:creationId xmlns:a16="http://schemas.microsoft.com/office/drawing/2014/main" id="{E945EA34-1ED1-01AA-DD3F-7E91C49981BC}"/>
              </a:ext>
            </a:extLst>
          </p:cNvPr>
          <p:cNvCxnSpPr>
            <a:cxnSpLocks/>
          </p:cNvCxnSpPr>
          <p:nvPr/>
        </p:nvCxnSpPr>
        <p:spPr>
          <a:xfrm>
            <a:off x="2231115" y="25520654"/>
            <a:ext cx="422817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18" name="Straight Connector 8217">
            <a:extLst>
              <a:ext uri="{FF2B5EF4-FFF2-40B4-BE49-F238E27FC236}">
                <a16:creationId xmlns:a16="http://schemas.microsoft.com/office/drawing/2014/main" id="{80A26422-6723-CF2A-62B6-F74E307B7653}"/>
              </a:ext>
            </a:extLst>
          </p:cNvPr>
          <p:cNvCxnSpPr>
            <a:cxnSpLocks/>
          </p:cNvCxnSpPr>
          <p:nvPr/>
        </p:nvCxnSpPr>
        <p:spPr>
          <a:xfrm>
            <a:off x="15897445" y="31310038"/>
            <a:ext cx="608120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19" name="Straight Connector 8218">
            <a:extLst>
              <a:ext uri="{FF2B5EF4-FFF2-40B4-BE49-F238E27FC236}">
                <a16:creationId xmlns:a16="http://schemas.microsoft.com/office/drawing/2014/main" id="{CF73D500-A74C-53CC-863C-58EC560ECE9F}"/>
              </a:ext>
            </a:extLst>
          </p:cNvPr>
          <p:cNvCxnSpPr>
            <a:cxnSpLocks/>
          </p:cNvCxnSpPr>
          <p:nvPr/>
        </p:nvCxnSpPr>
        <p:spPr>
          <a:xfrm>
            <a:off x="15897445" y="23946838"/>
            <a:ext cx="690202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220" name="Straight Connector 8219">
            <a:extLst>
              <a:ext uri="{FF2B5EF4-FFF2-40B4-BE49-F238E27FC236}">
                <a16:creationId xmlns:a16="http://schemas.microsoft.com/office/drawing/2014/main" id="{C18F8630-5E52-23A1-F372-D4E90C9A7B4B}"/>
              </a:ext>
            </a:extLst>
          </p:cNvPr>
          <p:cNvCxnSpPr>
            <a:cxnSpLocks/>
          </p:cNvCxnSpPr>
          <p:nvPr/>
        </p:nvCxnSpPr>
        <p:spPr>
          <a:xfrm>
            <a:off x="15787854" y="36703910"/>
            <a:ext cx="6746589"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91033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159</TotalTime>
  <Words>1197</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Inter</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TANVIRUL ISLAM</dc:creator>
  <cp:lastModifiedBy>TANVIRUL ISLAM</cp:lastModifiedBy>
  <cp:revision>2</cp:revision>
  <dcterms:created xsi:type="dcterms:W3CDTF">2025-07-09T21:51:05Z</dcterms:created>
  <dcterms:modified xsi:type="dcterms:W3CDTF">2025-07-10T00:30:06Z</dcterms:modified>
</cp:coreProperties>
</file>