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Comfortaa SemiBold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Quattrocento Sans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39822E-C65B-4C60-BC40-D31F6205681E}">
  <a:tblStyle styleId="{4539822E-C65B-4C60-BC40-D31F620568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QuattrocentoSa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Quattrocento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ComfortaaSemiBold-bold.fntdata"/><Relationship Id="rId18" Type="http://schemas.openxmlformats.org/officeDocument/2006/relationships/font" Target="fonts/Comfortaa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photos/PhYq704ffdA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photos/AvhMrjYC8L8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photos/PhYq704ffdA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https://unsplash.com/photos/PhYq704ffdA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https://unsplash.com/photos/AvhMrjYC8L8</a:t>
            </a:r>
            <a:endParaRPr/>
          </a:p>
        </p:txBody>
      </p:sp>
      <p:sp>
        <p:nvSpPr>
          <p:cNvPr id="243" name="Google Shape;24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https://unsplash.com/photos/PhYq704ffdA</a:t>
            </a:r>
            <a:endParaRPr/>
          </a:p>
        </p:txBody>
      </p:sp>
      <p:sp>
        <p:nvSpPr>
          <p:cNvPr id="269" name="Google Shape;26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f991cad1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f991cad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0f991cad1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f991cad1_3_4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f991cad1_3_4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0f991cad1_3_4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f991cad1_2_5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70f991cad1_2_5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70f991cad1_2_5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f991cad1_3_4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0f991cad1_3_4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70f991cad1_3_4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f991cad1_2_5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70f991cad1_2_5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70f991cad1_2_5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307648" y="6292049"/>
            <a:ext cx="11571000" cy="365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44325" y="297517"/>
            <a:ext cx="9637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44324" y="1449610"/>
            <a:ext cx="11534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302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44324" y="6334778"/>
            <a:ext cx="41148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0852030" y="6360052"/>
            <a:ext cx="872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9402813" y="6351501"/>
            <a:ext cx="128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CONFIDENTIAL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344324" y="1307507"/>
            <a:ext cx="115344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62460" y="988702"/>
            <a:ext cx="685215" cy="24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522345" y="6032834"/>
            <a:ext cx="2388621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134411" y="4001213"/>
            <a:ext cx="57270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1C23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TEAM ZENITH</a:t>
            </a:r>
            <a:r>
              <a:rPr lang="en-US" sz="4800">
                <a:solidFill>
                  <a:srgbClr val="0B539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134400" y="5512001"/>
            <a:ext cx="75213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LADY SHRI RAM COLLEGE FOR WOMEN</a:t>
            </a:r>
            <a:endParaRPr>
              <a:solidFill>
                <a:srgbClr val="F1C23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TANVI SAINI</a:t>
            </a:r>
            <a:endParaRPr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NARAYANAM JAYANI</a:t>
            </a:r>
            <a:br>
              <a:rPr lang="en-US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ISHWINDER KAUR</a:t>
            </a:r>
            <a:endParaRPr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4155951" y="681487"/>
            <a:ext cx="7506962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4"/>
          <p:cNvSpPr/>
          <p:nvPr/>
        </p:nvSpPr>
        <p:spPr>
          <a:xfrm>
            <a:off x="4155950" y="753250"/>
            <a:ext cx="58815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ALANKAN 2020</a:t>
            </a:r>
            <a:endParaRPr b="1" i="0" sz="6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4155986" y="5362551"/>
            <a:ext cx="75069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4" name="Google Shape;74;p14"/>
          <p:cNvGrpSpPr/>
          <p:nvPr/>
        </p:nvGrpSpPr>
        <p:grpSpPr>
          <a:xfrm>
            <a:off x="-2364537" y="2662558"/>
            <a:ext cx="80518" cy="1009570"/>
            <a:chOff x="1838" y="119"/>
            <a:chExt cx="4004" cy="4080"/>
          </a:xfrm>
        </p:grpSpPr>
        <p:sp>
          <p:nvSpPr>
            <p:cNvPr id="75" name="Google Shape;75;p14"/>
            <p:cNvSpPr/>
            <p:nvPr/>
          </p:nvSpPr>
          <p:spPr>
            <a:xfrm>
              <a:off x="1838" y="119"/>
              <a:ext cx="4004" cy="4080"/>
            </a:xfrm>
            <a:custGeom>
              <a:rect b="b" l="l" r="r" t="t"/>
              <a:pathLst>
                <a:path extrusionOk="0" h="2050" w="2012">
                  <a:moveTo>
                    <a:pt x="2005" y="141"/>
                  </a:moveTo>
                  <a:cubicBezTo>
                    <a:pt x="2000" y="135"/>
                    <a:pt x="1992" y="131"/>
                    <a:pt x="1984" y="131"/>
                  </a:cubicBezTo>
                  <a:cubicBezTo>
                    <a:pt x="1538" y="93"/>
                    <a:pt x="1538" y="93"/>
                    <a:pt x="1538" y="93"/>
                  </a:cubicBezTo>
                  <a:cubicBezTo>
                    <a:pt x="1530" y="28"/>
                    <a:pt x="1530" y="28"/>
                    <a:pt x="1530" y="28"/>
                  </a:cubicBezTo>
                  <a:cubicBezTo>
                    <a:pt x="1528" y="12"/>
                    <a:pt x="1513" y="0"/>
                    <a:pt x="1497" y="2"/>
                  </a:cubicBezTo>
                  <a:cubicBezTo>
                    <a:pt x="1083" y="54"/>
                    <a:pt x="1083" y="54"/>
                    <a:pt x="1083" y="54"/>
                  </a:cubicBezTo>
                  <a:cubicBezTo>
                    <a:pt x="1082" y="54"/>
                    <a:pt x="1080" y="53"/>
                    <a:pt x="1078" y="53"/>
                  </a:cubicBezTo>
                  <a:cubicBezTo>
                    <a:pt x="510" y="5"/>
                    <a:pt x="510" y="5"/>
                    <a:pt x="510" y="5"/>
                  </a:cubicBezTo>
                  <a:cubicBezTo>
                    <a:pt x="494" y="3"/>
                    <a:pt x="479" y="16"/>
                    <a:pt x="477" y="32"/>
                  </a:cubicBezTo>
                  <a:cubicBezTo>
                    <a:pt x="469" y="131"/>
                    <a:pt x="469" y="131"/>
                    <a:pt x="469" y="131"/>
                  </a:cubicBezTo>
                  <a:cubicBezTo>
                    <a:pt x="29" y="187"/>
                    <a:pt x="29" y="187"/>
                    <a:pt x="29" y="187"/>
                  </a:cubicBezTo>
                  <a:cubicBezTo>
                    <a:pt x="12" y="189"/>
                    <a:pt x="0" y="204"/>
                    <a:pt x="2" y="220"/>
                  </a:cubicBezTo>
                  <a:cubicBezTo>
                    <a:pt x="227" y="2008"/>
                    <a:pt x="227" y="2008"/>
                    <a:pt x="227" y="2008"/>
                  </a:cubicBezTo>
                  <a:cubicBezTo>
                    <a:pt x="228" y="2016"/>
                    <a:pt x="226" y="2024"/>
                    <a:pt x="230" y="2032"/>
                  </a:cubicBezTo>
                  <a:cubicBezTo>
                    <a:pt x="234" y="2043"/>
                    <a:pt x="246" y="2050"/>
                    <a:pt x="258" y="2050"/>
                  </a:cubicBezTo>
                  <a:cubicBezTo>
                    <a:pt x="1737" y="2050"/>
                    <a:pt x="1737" y="2050"/>
                    <a:pt x="1737" y="2050"/>
                  </a:cubicBezTo>
                  <a:cubicBezTo>
                    <a:pt x="1754" y="2050"/>
                    <a:pt x="1767" y="2037"/>
                    <a:pt x="1767" y="2020"/>
                  </a:cubicBezTo>
                  <a:cubicBezTo>
                    <a:pt x="1767" y="1981"/>
                    <a:pt x="1767" y="1981"/>
                    <a:pt x="1767" y="1981"/>
                  </a:cubicBezTo>
                  <a:cubicBezTo>
                    <a:pt x="1826" y="1986"/>
                    <a:pt x="1826" y="1986"/>
                    <a:pt x="1826" y="1986"/>
                  </a:cubicBezTo>
                  <a:cubicBezTo>
                    <a:pt x="1842" y="1987"/>
                    <a:pt x="1857" y="1974"/>
                    <a:pt x="1858" y="1958"/>
                  </a:cubicBezTo>
                  <a:cubicBezTo>
                    <a:pt x="2012" y="163"/>
                    <a:pt x="2012" y="163"/>
                    <a:pt x="2012" y="163"/>
                  </a:cubicBezTo>
                  <a:cubicBezTo>
                    <a:pt x="2012" y="155"/>
                    <a:pt x="2010" y="147"/>
                    <a:pt x="2005" y="141"/>
                  </a:cubicBezTo>
                  <a:close/>
                  <a:moveTo>
                    <a:pt x="1490" y="188"/>
                  </a:moveTo>
                  <a:cubicBezTo>
                    <a:pt x="500" y="188"/>
                    <a:pt x="500" y="188"/>
                    <a:pt x="500" y="188"/>
                  </a:cubicBezTo>
                  <a:cubicBezTo>
                    <a:pt x="1474" y="66"/>
                    <a:pt x="1474" y="66"/>
                    <a:pt x="1474" y="66"/>
                  </a:cubicBezTo>
                  <a:lnTo>
                    <a:pt x="1490" y="188"/>
                  </a:lnTo>
                  <a:close/>
                  <a:moveTo>
                    <a:pt x="535" y="67"/>
                  </a:moveTo>
                  <a:cubicBezTo>
                    <a:pt x="799" y="90"/>
                    <a:pt x="799" y="90"/>
                    <a:pt x="799" y="90"/>
                  </a:cubicBezTo>
                  <a:cubicBezTo>
                    <a:pt x="530" y="124"/>
                    <a:pt x="530" y="124"/>
                    <a:pt x="530" y="124"/>
                  </a:cubicBezTo>
                  <a:lnTo>
                    <a:pt x="535" y="67"/>
                  </a:lnTo>
                  <a:close/>
                  <a:moveTo>
                    <a:pt x="66" y="243"/>
                  </a:moveTo>
                  <a:cubicBezTo>
                    <a:pt x="227" y="223"/>
                    <a:pt x="227" y="223"/>
                    <a:pt x="227" y="223"/>
                  </a:cubicBezTo>
                  <a:cubicBezTo>
                    <a:pt x="227" y="1526"/>
                    <a:pt x="227" y="1526"/>
                    <a:pt x="227" y="1526"/>
                  </a:cubicBezTo>
                  <a:lnTo>
                    <a:pt x="66" y="243"/>
                  </a:lnTo>
                  <a:close/>
                  <a:moveTo>
                    <a:pt x="1801" y="1923"/>
                  </a:moveTo>
                  <a:cubicBezTo>
                    <a:pt x="1767" y="1920"/>
                    <a:pt x="1767" y="1920"/>
                    <a:pt x="1767" y="1920"/>
                  </a:cubicBezTo>
                  <a:cubicBezTo>
                    <a:pt x="1767" y="1039"/>
                    <a:pt x="1767" y="1039"/>
                    <a:pt x="1767" y="1039"/>
                  </a:cubicBezTo>
                  <a:cubicBezTo>
                    <a:pt x="1767" y="1022"/>
                    <a:pt x="1754" y="1009"/>
                    <a:pt x="1737" y="1009"/>
                  </a:cubicBezTo>
                  <a:cubicBezTo>
                    <a:pt x="1721" y="1009"/>
                    <a:pt x="1707" y="1022"/>
                    <a:pt x="1707" y="1039"/>
                  </a:cubicBezTo>
                  <a:cubicBezTo>
                    <a:pt x="1707" y="1990"/>
                    <a:pt x="1707" y="1990"/>
                    <a:pt x="1707" y="1990"/>
                  </a:cubicBezTo>
                  <a:cubicBezTo>
                    <a:pt x="288" y="1990"/>
                    <a:pt x="288" y="1990"/>
                    <a:pt x="288" y="1990"/>
                  </a:cubicBezTo>
                  <a:cubicBezTo>
                    <a:pt x="288" y="249"/>
                    <a:pt x="288" y="249"/>
                    <a:pt x="288" y="249"/>
                  </a:cubicBezTo>
                  <a:cubicBezTo>
                    <a:pt x="1707" y="249"/>
                    <a:pt x="1707" y="249"/>
                    <a:pt x="1707" y="249"/>
                  </a:cubicBezTo>
                  <a:cubicBezTo>
                    <a:pt x="1707" y="898"/>
                    <a:pt x="1707" y="898"/>
                    <a:pt x="1707" y="898"/>
                  </a:cubicBezTo>
                  <a:cubicBezTo>
                    <a:pt x="1707" y="915"/>
                    <a:pt x="1721" y="928"/>
                    <a:pt x="1737" y="928"/>
                  </a:cubicBezTo>
                  <a:cubicBezTo>
                    <a:pt x="1754" y="928"/>
                    <a:pt x="1767" y="915"/>
                    <a:pt x="1767" y="898"/>
                  </a:cubicBezTo>
                  <a:cubicBezTo>
                    <a:pt x="1767" y="219"/>
                    <a:pt x="1767" y="219"/>
                    <a:pt x="1767" y="219"/>
                  </a:cubicBezTo>
                  <a:cubicBezTo>
                    <a:pt x="1767" y="202"/>
                    <a:pt x="1754" y="188"/>
                    <a:pt x="1737" y="188"/>
                  </a:cubicBezTo>
                  <a:cubicBezTo>
                    <a:pt x="1551" y="188"/>
                    <a:pt x="1551" y="188"/>
                    <a:pt x="1551" y="188"/>
                  </a:cubicBezTo>
                  <a:cubicBezTo>
                    <a:pt x="1546" y="154"/>
                    <a:pt x="1546" y="154"/>
                    <a:pt x="1546" y="154"/>
                  </a:cubicBezTo>
                  <a:cubicBezTo>
                    <a:pt x="1949" y="188"/>
                    <a:pt x="1949" y="188"/>
                    <a:pt x="1949" y="188"/>
                  </a:cubicBezTo>
                  <a:lnTo>
                    <a:pt x="1801" y="19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892" y="814"/>
              <a:ext cx="1144" cy="1017"/>
            </a:xfrm>
            <a:custGeom>
              <a:rect b="b" l="l" r="r" t="t"/>
              <a:pathLst>
                <a:path extrusionOk="0" h="511" w="575">
                  <a:moveTo>
                    <a:pt x="544" y="0"/>
                  </a:moveTo>
                  <a:cubicBezTo>
                    <a:pt x="384" y="0"/>
                    <a:pt x="384" y="0"/>
                    <a:pt x="384" y="0"/>
                  </a:cubicBezTo>
                  <a:cubicBezTo>
                    <a:pt x="373" y="0"/>
                    <a:pt x="364" y="5"/>
                    <a:pt x="358" y="14"/>
                  </a:cubicBezTo>
                  <a:cubicBezTo>
                    <a:pt x="290" y="116"/>
                    <a:pt x="290" y="116"/>
                    <a:pt x="290" y="116"/>
                  </a:cubicBezTo>
                  <a:cubicBezTo>
                    <a:pt x="217" y="63"/>
                    <a:pt x="127" y="32"/>
                    <a:pt x="30" y="32"/>
                  </a:cubicBezTo>
                  <a:cubicBezTo>
                    <a:pt x="13" y="32"/>
                    <a:pt x="0" y="46"/>
                    <a:pt x="0" y="63"/>
                  </a:cubicBezTo>
                  <a:cubicBezTo>
                    <a:pt x="0" y="481"/>
                    <a:pt x="0" y="481"/>
                    <a:pt x="0" y="481"/>
                  </a:cubicBezTo>
                  <a:cubicBezTo>
                    <a:pt x="0" y="497"/>
                    <a:pt x="13" y="511"/>
                    <a:pt x="30" y="511"/>
                  </a:cubicBezTo>
                  <a:cubicBezTo>
                    <a:pt x="448" y="511"/>
                    <a:pt x="448" y="511"/>
                    <a:pt x="448" y="511"/>
                  </a:cubicBezTo>
                  <a:cubicBezTo>
                    <a:pt x="465" y="511"/>
                    <a:pt x="478" y="497"/>
                    <a:pt x="478" y="481"/>
                  </a:cubicBezTo>
                  <a:cubicBezTo>
                    <a:pt x="478" y="352"/>
                    <a:pt x="424" y="236"/>
                    <a:pt x="337" y="155"/>
                  </a:cubicBezTo>
                  <a:cubicBezTo>
                    <a:pt x="400" y="61"/>
                    <a:pt x="400" y="61"/>
                    <a:pt x="400" y="61"/>
                  </a:cubicBezTo>
                  <a:cubicBezTo>
                    <a:pt x="544" y="61"/>
                    <a:pt x="544" y="61"/>
                    <a:pt x="544" y="61"/>
                  </a:cubicBezTo>
                  <a:cubicBezTo>
                    <a:pt x="561" y="61"/>
                    <a:pt x="575" y="47"/>
                    <a:pt x="575" y="30"/>
                  </a:cubicBezTo>
                  <a:cubicBezTo>
                    <a:pt x="575" y="14"/>
                    <a:pt x="561" y="0"/>
                    <a:pt x="544" y="0"/>
                  </a:cubicBezTo>
                  <a:close/>
                  <a:moveTo>
                    <a:pt x="417" y="451"/>
                  </a:moveTo>
                  <a:cubicBezTo>
                    <a:pt x="60" y="451"/>
                    <a:pt x="60" y="451"/>
                    <a:pt x="60" y="451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133" y="100"/>
                    <a:pt x="200" y="126"/>
                    <a:pt x="257" y="166"/>
                  </a:cubicBezTo>
                  <a:cubicBezTo>
                    <a:pt x="230" y="207"/>
                    <a:pt x="230" y="207"/>
                    <a:pt x="230" y="207"/>
                  </a:cubicBezTo>
                  <a:cubicBezTo>
                    <a:pt x="221" y="219"/>
                    <a:pt x="224" y="237"/>
                    <a:pt x="235" y="246"/>
                  </a:cubicBezTo>
                  <a:cubicBezTo>
                    <a:pt x="249" y="258"/>
                    <a:pt x="270" y="255"/>
                    <a:pt x="280" y="240"/>
                  </a:cubicBezTo>
                  <a:cubicBezTo>
                    <a:pt x="303" y="206"/>
                    <a:pt x="303" y="206"/>
                    <a:pt x="303" y="206"/>
                  </a:cubicBezTo>
                  <a:cubicBezTo>
                    <a:pt x="367" y="269"/>
                    <a:pt x="409" y="355"/>
                    <a:pt x="417" y="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803" y="1134"/>
              <a:ext cx="2233" cy="1785"/>
            </a:xfrm>
            <a:custGeom>
              <a:rect b="b" l="l" r="r" t="t"/>
              <a:pathLst>
                <a:path extrusionOk="0" h="897" w="1122">
                  <a:moveTo>
                    <a:pt x="1091" y="836"/>
                  </a:moveTo>
                  <a:cubicBezTo>
                    <a:pt x="819" y="836"/>
                    <a:pt x="819" y="836"/>
                    <a:pt x="819" y="836"/>
                  </a:cubicBezTo>
                  <a:cubicBezTo>
                    <a:pt x="771" y="759"/>
                    <a:pt x="771" y="759"/>
                    <a:pt x="771" y="759"/>
                  </a:cubicBezTo>
                  <a:cubicBezTo>
                    <a:pt x="848" y="679"/>
                    <a:pt x="896" y="569"/>
                    <a:pt x="896" y="448"/>
                  </a:cubicBezTo>
                  <a:cubicBezTo>
                    <a:pt x="896" y="432"/>
                    <a:pt x="883" y="418"/>
                    <a:pt x="866" y="418"/>
                  </a:cubicBezTo>
                  <a:cubicBezTo>
                    <a:pt x="478" y="418"/>
                    <a:pt x="478" y="418"/>
                    <a:pt x="478" y="418"/>
                  </a:cubicBezTo>
                  <a:cubicBezTo>
                    <a:pt x="478" y="30"/>
                    <a:pt x="478" y="30"/>
                    <a:pt x="478" y="30"/>
                  </a:cubicBezTo>
                  <a:cubicBezTo>
                    <a:pt x="478" y="14"/>
                    <a:pt x="465" y="0"/>
                    <a:pt x="448" y="0"/>
                  </a:cubicBezTo>
                  <a:cubicBezTo>
                    <a:pt x="201" y="0"/>
                    <a:pt x="0" y="201"/>
                    <a:pt x="0" y="448"/>
                  </a:cubicBezTo>
                  <a:cubicBezTo>
                    <a:pt x="0" y="696"/>
                    <a:pt x="201" y="897"/>
                    <a:pt x="448" y="897"/>
                  </a:cubicBezTo>
                  <a:cubicBezTo>
                    <a:pt x="553" y="897"/>
                    <a:pt x="649" y="861"/>
                    <a:pt x="725" y="801"/>
                  </a:cubicBezTo>
                  <a:cubicBezTo>
                    <a:pt x="776" y="883"/>
                    <a:pt x="776" y="883"/>
                    <a:pt x="776" y="883"/>
                  </a:cubicBezTo>
                  <a:cubicBezTo>
                    <a:pt x="782" y="891"/>
                    <a:pt x="791" y="897"/>
                    <a:pt x="802" y="897"/>
                  </a:cubicBezTo>
                  <a:cubicBezTo>
                    <a:pt x="1091" y="897"/>
                    <a:pt x="1091" y="897"/>
                    <a:pt x="1091" y="897"/>
                  </a:cubicBezTo>
                  <a:cubicBezTo>
                    <a:pt x="1108" y="897"/>
                    <a:pt x="1122" y="883"/>
                    <a:pt x="1122" y="867"/>
                  </a:cubicBezTo>
                  <a:cubicBezTo>
                    <a:pt x="1122" y="850"/>
                    <a:pt x="1108" y="836"/>
                    <a:pt x="1091" y="836"/>
                  </a:cubicBezTo>
                  <a:close/>
                  <a:moveTo>
                    <a:pt x="448" y="836"/>
                  </a:moveTo>
                  <a:cubicBezTo>
                    <a:pt x="234" y="836"/>
                    <a:pt x="60" y="662"/>
                    <a:pt x="60" y="448"/>
                  </a:cubicBezTo>
                  <a:cubicBezTo>
                    <a:pt x="60" y="245"/>
                    <a:pt x="218" y="77"/>
                    <a:pt x="418" y="62"/>
                  </a:cubicBezTo>
                  <a:cubicBezTo>
                    <a:pt x="418" y="448"/>
                    <a:pt x="418" y="448"/>
                    <a:pt x="418" y="448"/>
                  </a:cubicBezTo>
                  <a:cubicBezTo>
                    <a:pt x="418" y="465"/>
                    <a:pt x="431" y="479"/>
                    <a:pt x="448" y="479"/>
                  </a:cubicBezTo>
                  <a:cubicBezTo>
                    <a:pt x="835" y="479"/>
                    <a:pt x="835" y="479"/>
                    <a:pt x="835" y="479"/>
                  </a:cubicBezTo>
                  <a:cubicBezTo>
                    <a:pt x="828" y="566"/>
                    <a:pt x="792" y="645"/>
                    <a:pt x="737" y="707"/>
                  </a:cubicBezTo>
                  <a:cubicBezTo>
                    <a:pt x="667" y="593"/>
                    <a:pt x="667" y="593"/>
                    <a:pt x="667" y="593"/>
                  </a:cubicBezTo>
                  <a:cubicBezTo>
                    <a:pt x="658" y="579"/>
                    <a:pt x="639" y="575"/>
                    <a:pt x="625" y="584"/>
                  </a:cubicBezTo>
                  <a:cubicBezTo>
                    <a:pt x="611" y="592"/>
                    <a:pt x="607" y="611"/>
                    <a:pt x="615" y="625"/>
                  </a:cubicBezTo>
                  <a:cubicBezTo>
                    <a:pt x="693" y="749"/>
                    <a:pt x="693" y="749"/>
                    <a:pt x="693" y="749"/>
                  </a:cubicBezTo>
                  <a:cubicBezTo>
                    <a:pt x="626" y="804"/>
                    <a:pt x="541" y="836"/>
                    <a:pt x="448" y="8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610" y="3118"/>
              <a:ext cx="633" cy="122"/>
            </a:xfrm>
            <a:custGeom>
              <a:rect b="b" l="l" r="r" t="t"/>
              <a:pathLst>
                <a:path extrusionOk="0" h="61" w="318">
                  <a:moveTo>
                    <a:pt x="30" y="61"/>
                  </a:moveTo>
                  <a:cubicBezTo>
                    <a:pt x="288" y="61"/>
                    <a:pt x="288" y="61"/>
                    <a:pt x="288" y="61"/>
                  </a:cubicBezTo>
                  <a:cubicBezTo>
                    <a:pt x="304" y="61"/>
                    <a:pt x="318" y="47"/>
                    <a:pt x="318" y="30"/>
                  </a:cubicBezTo>
                  <a:cubicBezTo>
                    <a:pt x="318" y="14"/>
                    <a:pt x="304" y="0"/>
                    <a:pt x="28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378" y="3118"/>
              <a:ext cx="633" cy="122"/>
            </a:xfrm>
            <a:custGeom>
              <a:rect b="b" l="l" r="r" t="t"/>
              <a:pathLst>
                <a:path extrusionOk="0" h="61" w="318">
                  <a:moveTo>
                    <a:pt x="28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304" y="61"/>
                    <a:pt x="318" y="47"/>
                    <a:pt x="318" y="30"/>
                  </a:cubicBezTo>
                  <a:cubicBezTo>
                    <a:pt x="318" y="14"/>
                    <a:pt x="304" y="0"/>
                    <a:pt x="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610" y="3439"/>
              <a:ext cx="953" cy="119"/>
            </a:xfrm>
            <a:custGeom>
              <a:rect b="b" l="l" r="r" t="t"/>
              <a:pathLst>
                <a:path extrusionOk="0" h="60" w="479">
                  <a:moveTo>
                    <a:pt x="30" y="60"/>
                  </a:moveTo>
                  <a:cubicBezTo>
                    <a:pt x="449" y="60"/>
                    <a:pt x="449" y="60"/>
                    <a:pt x="449" y="60"/>
                  </a:cubicBezTo>
                  <a:cubicBezTo>
                    <a:pt x="465" y="60"/>
                    <a:pt x="479" y="47"/>
                    <a:pt x="479" y="30"/>
                  </a:cubicBezTo>
                  <a:cubicBezTo>
                    <a:pt x="479" y="14"/>
                    <a:pt x="465" y="0"/>
                    <a:pt x="44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99" y="3439"/>
              <a:ext cx="312" cy="119"/>
            </a:xfrm>
            <a:custGeom>
              <a:rect b="b" l="l" r="r" t="t"/>
              <a:pathLst>
                <a:path extrusionOk="0" h="60" w="157">
                  <a:moveTo>
                    <a:pt x="127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43" y="60"/>
                    <a:pt x="157" y="47"/>
                    <a:pt x="157" y="30"/>
                  </a:cubicBezTo>
                  <a:cubicBezTo>
                    <a:pt x="157" y="14"/>
                    <a:pt x="143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610" y="3759"/>
              <a:ext cx="376" cy="120"/>
            </a:xfrm>
            <a:custGeom>
              <a:rect b="b" l="l" r="r" t="t"/>
              <a:pathLst>
                <a:path extrusionOk="0" h="60" w="189">
                  <a:moveTo>
                    <a:pt x="159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76" y="60"/>
                    <a:pt x="189" y="47"/>
                    <a:pt x="189" y="30"/>
                  </a:cubicBezTo>
                  <a:cubicBezTo>
                    <a:pt x="189" y="13"/>
                    <a:pt x="176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123" y="3759"/>
              <a:ext cx="888" cy="120"/>
            </a:xfrm>
            <a:custGeom>
              <a:rect b="b" l="l" r="r" t="t"/>
              <a:pathLst>
                <a:path extrusionOk="0" h="60" w="446">
                  <a:moveTo>
                    <a:pt x="416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16" y="60"/>
                    <a:pt x="416" y="60"/>
                    <a:pt x="416" y="60"/>
                  </a:cubicBezTo>
                  <a:cubicBezTo>
                    <a:pt x="432" y="60"/>
                    <a:pt x="446" y="47"/>
                    <a:pt x="446" y="30"/>
                  </a:cubicBezTo>
                  <a:cubicBezTo>
                    <a:pt x="446" y="13"/>
                    <a:pt x="432" y="0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10037500" y="4633775"/>
            <a:ext cx="1625400" cy="646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4"/>
          <p:cNvCxnSpPr/>
          <p:nvPr/>
        </p:nvCxnSpPr>
        <p:spPr>
          <a:xfrm>
            <a:off x="7985350" y="5172850"/>
            <a:ext cx="9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8290150" y="5047950"/>
            <a:ext cx="9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8598825" y="4900663"/>
            <a:ext cx="9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8924950" y="4739813"/>
            <a:ext cx="9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/>
          <p:nvPr/>
        </p:nvSpPr>
        <p:spPr>
          <a:xfrm>
            <a:off x="316425" y="977800"/>
            <a:ext cx="11814000" cy="52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362997" y="4379406"/>
            <a:ext cx="3045407" cy="1566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789095" y="4379406"/>
            <a:ext cx="3045407" cy="1566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3"/>
          <p:cNvCxnSpPr/>
          <p:nvPr/>
        </p:nvCxnSpPr>
        <p:spPr>
          <a:xfrm>
            <a:off x="4205273" y="4386140"/>
            <a:ext cx="0" cy="1487032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23"/>
          <p:cNvCxnSpPr/>
          <p:nvPr/>
        </p:nvCxnSpPr>
        <p:spPr>
          <a:xfrm>
            <a:off x="7992223" y="4386140"/>
            <a:ext cx="0" cy="1487032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50" name="Google Shape;250;p23"/>
          <p:cNvGrpSpPr/>
          <p:nvPr/>
        </p:nvGrpSpPr>
        <p:grpSpPr>
          <a:xfrm>
            <a:off x="2019605" y="4229938"/>
            <a:ext cx="357521" cy="52721"/>
            <a:chOff x="1851345" y="4340770"/>
            <a:chExt cx="357521" cy="52721"/>
          </a:xfrm>
        </p:grpSpPr>
        <p:sp>
          <p:nvSpPr>
            <p:cNvPr id="251" name="Google Shape;251;p23"/>
            <p:cNvSpPr/>
            <p:nvPr/>
          </p:nvSpPr>
          <p:spPr>
            <a:xfrm>
              <a:off x="1851345" y="4340770"/>
              <a:ext cx="52721" cy="5272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003745" y="4340770"/>
              <a:ext cx="52721" cy="5272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156145" y="4340770"/>
              <a:ext cx="52721" cy="5272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23"/>
          <p:cNvGrpSpPr/>
          <p:nvPr/>
        </p:nvGrpSpPr>
        <p:grpSpPr>
          <a:xfrm>
            <a:off x="5906351" y="4229938"/>
            <a:ext cx="357521" cy="52721"/>
            <a:chOff x="1851345" y="4340770"/>
            <a:chExt cx="357521" cy="52721"/>
          </a:xfrm>
        </p:grpSpPr>
        <p:sp>
          <p:nvSpPr>
            <p:cNvPr id="255" name="Google Shape;255;p23"/>
            <p:cNvSpPr/>
            <p:nvPr/>
          </p:nvSpPr>
          <p:spPr>
            <a:xfrm>
              <a:off x="1851345" y="4340770"/>
              <a:ext cx="52721" cy="5272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003745" y="4340770"/>
              <a:ext cx="52721" cy="5272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156145" y="4340770"/>
              <a:ext cx="52721" cy="5272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23"/>
          <p:cNvGrpSpPr/>
          <p:nvPr/>
        </p:nvGrpSpPr>
        <p:grpSpPr>
          <a:xfrm>
            <a:off x="9706939" y="4234962"/>
            <a:ext cx="357521" cy="52721"/>
            <a:chOff x="1851345" y="4340770"/>
            <a:chExt cx="357521" cy="52721"/>
          </a:xfrm>
        </p:grpSpPr>
        <p:sp>
          <p:nvSpPr>
            <p:cNvPr id="259" name="Google Shape;259;p23"/>
            <p:cNvSpPr/>
            <p:nvPr/>
          </p:nvSpPr>
          <p:spPr>
            <a:xfrm>
              <a:off x="1851345" y="4340770"/>
              <a:ext cx="52721" cy="5272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003745" y="4340770"/>
              <a:ext cx="52721" cy="5272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156145" y="4340770"/>
              <a:ext cx="52721" cy="5272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3"/>
          <p:cNvSpPr txBox="1"/>
          <p:nvPr/>
        </p:nvSpPr>
        <p:spPr>
          <a:xfrm>
            <a:off x="379125" y="630425"/>
            <a:ext cx="114366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●"/>
            </a:pPr>
            <a:r>
              <a:rPr i="1"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We observe from the summary that the Decision tree provides better performance metrics over other models since it has an accuracy of -- and kaapa value of --. </a:t>
            </a:r>
            <a:endParaRPr i="1"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●"/>
            </a:pPr>
            <a:r>
              <a:rPr i="1"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Sensitivity value of -- indicates that the model has correctly identified -- of the satisfied customers correctly.</a:t>
            </a:r>
            <a:endParaRPr i="1"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●"/>
            </a:pPr>
            <a:r>
              <a:rPr i="1"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Specificity value of-- % indicates that the model has correctly identified --% of the dissatisfied customers correctly.</a:t>
            </a:r>
            <a:endParaRPr i="1"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455425" y="200925"/>
            <a:ext cx="103137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MODEL COMPARISON</a:t>
            </a:r>
            <a:endParaRPr b="1"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285150" y="6273425"/>
            <a:ext cx="11648700" cy="384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5" name="Google Shape;265;p23"/>
          <p:cNvGraphicFramePr/>
          <p:nvPr/>
        </p:nvGraphicFramePr>
        <p:xfrm>
          <a:off x="1534275" y="229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{4539822E-C65B-4C60-BC40-D31F6205681E}</a:tableStyleId>
              </a:tblPr>
              <a:tblGrid>
                <a:gridCol w="2039000"/>
                <a:gridCol w="2039000"/>
                <a:gridCol w="2039000"/>
                <a:gridCol w="2039000"/>
              </a:tblGrid>
              <a:tr h="6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2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0.8534992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0.8653809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0.8422708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Kappa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0.7035601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0.7269184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0.6818000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Sensitivity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0.8776772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0.9002870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0.8289523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Specificity 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0.8241876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0.8230633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0.8532568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222739" y="2203101"/>
            <a:ext cx="11746522" cy="2451798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26347" y="2596435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</a:t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8288550" y="3313350"/>
            <a:ext cx="3536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Tanvi Saini                9958826407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Narayanam Jayani   9550226264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Ishwinder Kaur        9560056249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Email ID -     18jayani@gmail.com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7666892" y="2812421"/>
            <a:ext cx="37307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us</a:t>
            </a:r>
            <a:endParaRPr/>
          </a:p>
        </p:txBody>
      </p:sp>
      <p:cxnSp>
        <p:nvCxnSpPr>
          <p:cNvPr id="275" name="Google Shape;275;p24"/>
          <p:cNvCxnSpPr/>
          <p:nvPr/>
        </p:nvCxnSpPr>
        <p:spPr>
          <a:xfrm rot="10800000">
            <a:off x="6722347" y="3185327"/>
            <a:ext cx="4675249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11764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24"/>
          <p:cNvSpPr/>
          <p:nvPr/>
        </p:nvSpPr>
        <p:spPr>
          <a:xfrm>
            <a:off x="9828118" y="6186216"/>
            <a:ext cx="173826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10984175" y="953300"/>
            <a:ext cx="985200" cy="30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285150" y="6273425"/>
            <a:ext cx="11648700" cy="384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24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2223600" y="3750"/>
            <a:ext cx="9968400" cy="685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2391375" y="116100"/>
            <a:ext cx="9481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sz="2400">
              <a:solidFill>
                <a:srgbClr val="F1C23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83D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scenario, Investico Airlines wants to know whether their customers are </a:t>
            </a:r>
            <a:r>
              <a:rPr lang="en-US" sz="1800">
                <a:solidFill>
                  <a:srgbClr val="083D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satisfied</a:t>
            </a:r>
            <a:r>
              <a:rPr lang="en-US" sz="1800">
                <a:solidFill>
                  <a:srgbClr val="083D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services. Based on the ratings provided by the customers, we build a model to classify customer satisfaction level. and find out the factors affecting customer satisfaction.</a:t>
            </a:r>
            <a:endParaRPr sz="1800">
              <a:solidFill>
                <a:srgbClr val="083D6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243250" y="1657350"/>
            <a:ext cx="6801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b="1" lang="en-U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    Target Variable 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Satisfaction (Customer Satisfaction Level) - satisfaction/dissatisfaction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</a:t>
            </a:r>
            <a:r>
              <a:rPr b="1" lang="en-US" sz="1800" u="sng">
                <a:latin typeface="Comfortaa"/>
                <a:ea typeface="Comfortaa"/>
                <a:cs typeface="Comfortaa"/>
                <a:sym typeface="Comfortaa"/>
              </a:rPr>
              <a:t>EXECUTIVE SUMMARY</a:t>
            </a:r>
            <a:endParaRPr b="1" sz="18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 flipH="1" rot="10800000">
            <a:off x="2386025" y="1471700"/>
            <a:ext cx="9529800" cy="2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" name="Google Shape;97;p15"/>
          <p:cNvGrpSpPr/>
          <p:nvPr/>
        </p:nvGrpSpPr>
        <p:grpSpPr>
          <a:xfrm>
            <a:off x="9509210" y="3186367"/>
            <a:ext cx="2617759" cy="3198882"/>
            <a:chOff x="4761418" y="1318143"/>
            <a:chExt cx="2460300" cy="2460300"/>
          </a:xfrm>
        </p:grpSpPr>
        <p:sp>
          <p:nvSpPr>
            <p:cNvPr id="98" name="Google Shape;98;p15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Comparison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7102675" y="3281452"/>
            <a:ext cx="2562895" cy="2970566"/>
            <a:chOff x="3269751" y="1318143"/>
            <a:chExt cx="2460300" cy="2460300"/>
          </a:xfrm>
        </p:grpSpPr>
        <p:sp>
          <p:nvSpPr>
            <p:cNvPr id="102" name="Google Shape;102;p15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Modelling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4938397" y="3400224"/>
            <a:ext cx="2502863" cy="2885440"/>
            <a:chOff x="1776626" y="1318143"/>
            <a:chExt cx="2460300" cy="2460300"/>
          </a:xfrm>
        </p:grpSpPr>
        <p:grpSp>
          <p:nvGrpSpPr>
            <p:cNvPr id="106" name="Google Shape;106;p15"/>
            <p:cNvGrpSpPr/>
            <p:nvPr/>
          </p:nvGrpSpPr>
          <p:grpSpPr>
            <a:xfrm>
              <a:off x="1776626" y="1318143"/>
              <a:ext cx="2460300" cy="2460300"/>
              <a:chOff x="1776626" y="1318143"/>
              <a:chExt cx="2460300" cy="2460300"/>
            </a:xfrm>
          </p:grpSpPr>
          <p:sp>
            <p:nvSpPr>
              <p:cNvPr id="107" name="Google Shape;107;p15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 b="1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9" name="Google Shape;109;p15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2696297" y="3379267"/>
            <a:ext cx="2543458" cy="2813107"/>
            <a:chOff x="284947" y="1318154"/>
            <a:chExt cx="2460300" cy="2460300"/>
          </a:xfrm>
        </p:grpSpPr>
        <p:sp>
          <p:nvSpPr>
            <p:cNvPr id="111" name="Google Shape;111;p15"/>
            <p:cNvSpPr/>
            <p:nvPr/>
          </p:nvSpPr>
          <p:spPr>
            <a:xfrm rot="2700000">
              <a:off x="1270297" y="1053409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87915" y="3280422"/>
              <a:ext cx="326100" cy="3087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 rot="-2700000">
              <a:off x="399590" y="2360207"/>
              <a:ext cx="2368666" cy="342805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 amt="50000"/>
          </a:blip>
          <a:srcRect b="9313" l="0" r="0" t="0"/>
          <a:stretch/>
        </p:blipFill>
        <p:spPr>
          <a:xfrm rot="-5400000">
            <a:off x="-617487" y="4046487"/>
            <a:ext cx="3429000" cy="21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 amt="50000"/>
          </a:blip>
          <a:srcRect b="8053" l="0" r="0" t="-5320"/>
          <a:stretch/>
        </p:blipFill>
        <p:spPr>
          <a:xfrm rot="-5400000">
            <a:off x="-662488" y="518912"/>
            <a:ext cx="3411850" cy="23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https://docs.google.com/spreadsheets/d/1jKwdm2nwDVkK7EXvtIbXPmEzxwn53bsTHEKZ3HcmsBE/edit?usp=drivesdk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515050" y="6070600"/>
            <a:ext cx="2743200" cy="36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28425" y="776950"/>
            <a:ext cx="62319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'data.frame':	129880 obs. of  22 variables: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satisfaction                     : Factor w/ 2 levels "dissatisfied",..: 2 2 2 2 2 2 2 2 2 2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Gender                           : Factor w/ 2 levels "Female","Male": 1 2 1 1 1 2 1 2 1 2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Customer.Type                    : Factor w/ 2 levels "disloyal Customer",..: 2 2 2 2 2 2 2 2 2 2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Age                              : int  65 47 15 60 70 30 66 10 56 22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Type.of.Travel                   : Factor w/ 2 levels "Business travel",..: 2 2 2 2 2 2 2 2 2 2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Class                            : Factor w/ 3 levels "Business","Eco",..: 2 1 2 2 2 2 2 2 1 2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Flight.Distance                  : int  265 2464 2138 623 354 1894 227 1812 73 1556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Seat.comfort                     : int  3 3 3 3 3 3 3 3 3 3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Departure.Arrival.time.convenient: num  3 3 3 3 3 3 3 3 3 3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Food.and.drink                   : int  3 3 3 3 3 3 3 3 3 3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Gate.location                    : num  2 3 3 3 3 3 3 3 3 3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Inflight.wifi.service            : num  2 3 2 3 4 2 2 2 5 2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Inflight.entertainment           : num  4 2 4 4 3 4 5 4 3 4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Online.support                   : int  2 2 2 3 4 2 5 2 5 2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Ease.of.Online.booking           : num  3 3 2 1 2 2 5 2 4 2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On.board.service                 : int  3 4 3 1 2 5 5 3 4 2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Leg.room.service                 : num  4 4 3 4 4 4 4 3 4 4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Baggage.handling                 : int  3 4 4 1 2 5 5 4 1 5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Checkin.service                  : int  5 2 4 4 4 5 5 5 5 3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Cleanliness                      : int  3 3 4 1 2 4 5 4 4 4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Online.boarding                  : num  2 2 2 3 5 2 3 2 4 2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$ Departure.Delay.in.Minutes       : int  0 310 0 0 0 0 17 0 0 30 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40700" y="200175"/>
            <a:ext cx="59292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400"/>
              <a:buFont typeface="Comfortaa"/>
              <a:buAutoNum type="arabicPeriod"/>
            </a:pPr>
            <a:r>
              <a:rPr b="1" lang="en-US" sz="2400">
                <a:solidFill>
                  <a:srgbClr val="BF9000"/>
                </a:solidFill>
                <a:latin typeface="Comfortaa"/>
                <a:ea typeface="Comfortaa"/>
                <a:cs typeface="Comfortaa"/>
                <a:sym typeface="Comfortaa"/>
              </a:rPr>
              <a:t>DATA CLEANING: </a:t>
            </a:r>
            <a:endParaRPr b="1" sz="2400">
              <a:solidFill>
                <a:srgbClr val="BF9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>
            <a:off x="6843725" y="99625"/>
            <a:ext cx="26700" cy="66840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6"/>
          <p:cNvSpPr txBox="1"/>
          <p:nvPr/>
        </p:nvSpPr>
        <p:spPr>
          <a:xfrm>
            <a:off x="7005325" y="161625"/>
            <a:ext cx="50499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PROCEDURE:</a:t>
            </a:r>
            <a:endParaRPr sz="24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16"/>
          <p:cNvGrpSpPr/>
          <p:nvPr/>
        </p:nvGrpSpPr>
        <p:grpSpPr>
          <a:xfrm>
            <a:off x="6369896" y="612398"/>
            <a:ext cx="5685332" cy="1554481"/>
            <a:chOff x="3977400" y="973693"/>
            <a:chExt cx="4264106" cy="1165890"/>
          </a:xfrm>
        </p:grpSpPr>
        <p:grpSp>
          <p:nvGrpSpPr>
            <p:cNvPr id="128" name="Google Shape;128;p16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29" name="Google Shape;129;p16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22A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1" name="Google Shape;131;p16"/>
            <p:cNvSpPr txBox="1"/>
            <p:nvPr/>
          </p:nvSpPr>
          <p:spPr>
            <a:xfrm>
              <a:off x="5343506" y="1064297"/>
              <a:ext cx="2898000" cy="7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0C343D"/>
                  </a:solidFill>
                  <a:latin typeface="Roboto"/>
                  <a:ea typeface="Roboto"/>
                  <a:cs typeface="Roboto"/>
                  <a:sym typeface="Roboto"/>
                </a:rPr>
                <a:t>We observe that our dataset has </a:t>
              </a:r>
              <a:r>
                <a:rPr b="1" lang="en-US" sz="1100">
                  <a:solidFill>
                    <a:srgbClr val="0C343D"/>
                  </a:solidFill>
                  <a:latin typeface="Roboto"/>
                  <a:ea typeface="Roboto"/>
                  <a:cs typeface="Roboto"/>
                  <a:sym typeface="Roboto"/>
                </a:rPr>
                <a:t>129880 </a:t>
              </a:r>
              <a:r>
                <a:rPr lang="en-US" sz="1100">
                  <a:solidFill>
                    <a:srgbClr val="0C343D"/>
                  </a:solidFill>
                  <a:latin typeface="Roboto"/>
                  <a:ea typeface="Roboto"/>
                  <a:cs typeface="Roboto"/>
                  <a:sym typeface="Roboto"/>
                </a:rPr>
                <a:t>observations of </a:t>
              </a:r>
              <a:r>
                <a:rPr b="1" lang="en-US" sz="1100">
                  <a:solidFill>
                    <a:srgbClr val="0C343D"/>
                  </a:solidFill>
                  <a:latin typeface="Roboto"/>
                  <a:ea typeface="Roboto"/>
                  <a:cs typeface="Roboto"/>
                  <a:sym typeface="Roboto"/>
                </a:rPr>
                <a:t>23</a:t>
              </a:r>
              <a:r>
                <a:rPr lang="en-US" sz="1100">
                  <a:solidFill>
                    <a:srgbClr val="0C343D"/>
                  </a:solidFill>
                  <a:latin typeface="Roboto"/>
                  <a:ea typeface="Roboto"/>
                  <a:cs typeface="Roboto"/>
                  <a:sym typeface="Roboto"/>
                </a:rPr>
                <a:t> variables. We replace the 0 values of columns 3-21 by n/a’s and check the whole data for n/a values. We observe that are </a:t>
              </a:r>
              <a:r>
                <a:rPr lang="en-US" sz="1100">
                  <a:solidFill>
                    <a:srgbClr val="0C343D"/>
                  </a:solidFill>
                  <a:latin typeface="Roboto"/>
                  <a:ea typeface="Roboto"/>
                  <a:cs typeface="Roboto"/>
                  <a:sym typeface="Roboto"/>
                </a:rPr>
                <a:t>comparatively</a:t>
              </a:r>
              <a:r>
                <a:rPr lang="en-US" sz="1100">
                  <a:solidFill>
                    <a:srgbClr val="0C343D"/>
                  </a:solidFill>
                  <a:latin typeface="Roboto"/>
                  <a:ea typeface="Roboto"/>
                  <a:cs typeface="Roboto"/>
                  <a:sym typeface="Roboto"/>
                </a:rPr>
                <a:t> more n/a’s under arrival delay in minutes i.e  393 n/a’s. We replace all the other n/a’s by the median of the respective columns.</a:t>
              </a:r>
              <a:endParaRPr sz="11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2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6369896" y="1930380"/>
            <a:ext cx="5431063" cy="1554357"/>
            <a:chOff x="3977400" y="1202299"/>
            <a:chExt cx="4073399" cy="1165797"/>
          </a:xfrm>
        </p:grpSpPr>
        <p:grpSp>
          <p:nvGrpSpPr>
            <p:cNvPr id="134" name="Google Shape;134;p16"/>
            <p:cNvGrpSpPr/>
            <p:nvPr/>
          </p:nvGrpSpPr>
          <p:grpSpPr>
            <a:xfrm>
              <a:off x="4732925" y="1369593"/>
              <a:ext cx="529800" cy="998503"/>
              <a:chOff x="4318975" y="1218816"/>
              <a:chExt cx="529800" cy="591250"/>
            </a:xfrm>
          </p:grpSpPr>
          <p:sp>
            <p:nvSpPr>
              <p:cNvPr id="135" name="Google Shape;135;p16"/>
              <p:cNvSpPr/>
              <p:nvPr/>
            </p:nvSpPr>
            <p:spPr>
              <a:xfrm>
                <a:off x="4517125" y="1221466"/>
                <a:ext cx="133500" cy="588600"/>
              </a:xfrm>
              <a:prstGeom prst="rect">
                <a:avLst/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6FB7F0"/>
                  </a:solidFill>
                </a:endParaRPr>
              </a:p>
            </p:txBody>
          </p:sp>
          <p:cxnSp>
            <p:nvCxnSpPr>
              <p:cNvPr id="136" name="Google Shape;136;p16"/>
              <p:cNvCxnSpPr/>
              <p:nvPr/>
            </p:nvCxnSpPr>
            <p:spPr>
              <a:xfrm rot="10800000">
                <a:off x="4318975" y="1218816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22A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7" name="Google Shape;137;p16"/>
            <p:cNvSpPr txBox="1"/>
            <p:nvPr/>
          </p:nvSpPr>
          <p:spPr>
            <a:xfrm>
              <a:off x="5322599" y="1351398"/>
              <a:ext cx="2728200" cy="7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Since arrival delay in minutes has maximum n/a’s so we analyse its correlation with other variables. We observe that the correlation between arrival delay in minutes and </a:t>
              </a: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departure</a:t>
              </a: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 delay in minutes is very high i.e </a:t>
              </a:r>
              <a:r>
                <a:rPr b="1" lang="en-US" sz="1100">
                  <a:latin typeface="Roboto"/>
                  <a:ea typeface="Roboto"/>
                  <a:cs typeface="Roboto"/>
                  <a:sym typeface="Roboto"/>
                </a:rPr>
                <a:t>0.965291184.</a:t>
              </a: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 Hence we omit the entire variable as we have a similar variable with no n/a’s.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3977400" y="1202299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2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9" name="Google Shape;139;p16"/>
          <p:cNvSpPr txBox="1"/>
          <p:nvPr/>
        </p:nvSpPr>
        <p:spPr>
          <a:xfrm>
            <a:off x="-128050" y="-398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7"/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146" name="Google Shape;146;p17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0" y="5563852"/>
              <a:ext cx="12192000" cy="1294147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17"/>
          <p:cNvSpPr txBox="1"/>
          <p:nvPr/>
        </p:nvSpPr>
        <p:spPr>
          <a:xfrm>
            <a:off x="468825" y="119650"/>
            <a:ext cx="78492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                         DATA VISUALISATION</a:t>
            </a:r>
            <a:endParaRPr b="1" sz="2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4">
            <a:alphaModFix/>
          </a:blip>
          <a:srcRect b="6150" l="25036" r="25031" t="5353"/>
          <a:stretch/>
        </p:blipFill>
        <p:spPr>
          <a:xfrm>
            <a:off x="4550938" y="670718"/>
            <a:ext cx="3090124" cy="307618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17"/>
          <p:cNvPicPr preferRelativeResize="0"/>
          <p:nvPr/>
        </p:nvPicPr>
        <p:blipFill rotWithShape="1">
          <a:blip r:embed="rId5">
            <a:alphaModFix/>
          </a:blip>
          <a:srcRect b="6619" l="25011" r="25145" t="5360"/>
          <a:stretch/>
        </p:blipFill>
        <p:spPr>
          <a:xfrm>
            <a:off x="7641062" y="676230"/>
            <a:ext cx="3090124" cy="306515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6">
            <a:alphaModFix/>
          </a:blip>
          <a:srcRect b="6149" l="24918" r="24883" t="4723"/>
          <a:stretch/>
        </p:blipFill>
        <p:spPr>
          <a:xfrm>
            <a:off x="4550938" y="3679393"/>
            <a:ext cx="3090124" cy="308173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7">
            <a:alphaModFix/>
          </a:blip>
          <a:srcRect b="7257" l="24918" r="24883" t="4559"/>
          <a:stretch/>
        </p:blipFill>
        <p:spPr>
          <a:xfrm>
            <a:off x="7641062" y="3679393"/>
            <a:ext cx="3090124" cy="304891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8">
            <a:alphaModFix/>
          </a:blip>
          <a:srcRect b="6463" l="25188" r="25148" t="5361"/>
          <a:stretch/>
        </p:blipFill>
        <p:spPr>
          <a:xfrm>
            <a:off x="1460813" y="3679396"/>
            <a:ext cx="3090124" cy="308164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9">
            <a:alphaModFix/>
          </a:blip>
          <a:srcRect b="7891" l="25010" r="24879" t="5197"/>
          <a:stretch/>
        </p:blipFill>
        <p:spPr>
          <a:xfrm>
            <a:off x="1460812" y="668950"/>
            <a:ext cx="3090124" cy="3010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8"/>
          <p:cNvGrpSpPr/>
          <p:nvPr/>
        </p:nvGrpSpPr>
        <p:grpSpPr>
          <a:xfrm>
            <a:off x="-1" y="5143501"/>
            <a:ext cx="12192000" cy="1909138"/>
            <a:chOff x="0" y="4948862"/>
            <a:chExt cx="12192000" cy="1909138"/>
          </a:xfrm>
        </p:grpSpPr>
        <p:sp>
          <p:nvSpPr>
            <p:cNvPr id="162" name="Google Shape;162;p18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0" y="5563852"/>
              <a:ext cx="12192000" cy="1294147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18"/>
          <p:cNvSpPr/>
          <p:nvPr/>
        </p:nvSpPr>
        <p:spPr>
          <a:xfrm>
            <a:off x="2732747" y="530093"/>
            <a:ext cx="6726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b="1" lang="en-US" sz="2800">
                <a:solidFill>
                  <a:srgbClr val="F1C23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MODELLING 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1806125" y="2308750"/>
            <a:ext cx="250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800"/>
              <a:buFont typeface="Quattrocento Sans"/>
              <a:buNone/>
            </a:pPr>
            <a:r>
              <a:rPr b="1" i="1" lang="en-US" sz="1800">
                <a:solidFill>
                  <a:srgbClr val="F1C23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Logistic Regression Model 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600725" y="2950200"/>
            <a:ext cx="25050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We use the </a:t>
            </a:r>
            <a:r>
              <a:rPr b="1" lang="en-US">
                <a:latin typeface="Quattrocento Sans"/>
                <a:ea typeface="Quattrocento Sans"/>
                <a:cs typeface="Quattrocento Sans"/>
                <a:sym typeface="Quattrocento Sans"/>
              </a:rPr>
              <a:t>glm package in R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 to predict the Satisfaction from independent variables available.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We observe from the coefficient weights that all independent variables are significantly important in predicting the satisfaction.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7" name="Google Shape;167;p18"/>
          <p:cNvGrpSpPr/>
          <p:nvPr/>
        </p:nvGrpSpPr>
        <p:grpSpPr>
          <a:xfrm>
            <a:off x="600800" y="2119916"/>
            <a:ext cx="2504840" cy="3205788"/>
            <a:chOff x="600616" y="1217205"/>
            <a:chExt cx="2504840" cy="3203226"/>
          </a:xfrm>
        </p:grpSpPr>
        <p:sp>
          <p:nvSpPr>
            <p:cNvPr id="168" name="Google Shape;168;p18"/>
            <p:cNvSpPr/>
            <p:nvPr/>
          </p:nvSpPr>
          <p:spPr>
            <a:xfrm flipH="1" rot="10800000">
              <a:off x="600616" y="4363731"/>
              <a:ext cx="2504700" cy="56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600617" y="1217205"/>
              <a:ext cx="2504839" cy="45719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3060467" y="2124070"/>
            <a:ext cx="2504839" cy="3197485"/>
            <a:chOff x="3188457" y="1217205"/>
            <a:chExt cx="2504839" cy="3373586"/>
          </a:xfrm>
        </p:grpSpPr>
        <p:sp>
          <p:nvSpPr>
            <p:cNvPr id="171" name="Google Shape;171;p18"/>
            <p:cNvSpPr/>
            <p:nvPr/>
          </p:nvSpPr>
          <p:spPr>
            <a:xfrm>
              <a:off x="3188457" y="4545072"/>
              <a:ext cx="2504839" cy="45719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3188457" y="1217205"/>
              <a:ext cx="2504839" cy="45719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8"/>
          <p:cNvSpPr/>
          <p:nvPr/>
        </p:nvSpPr>
        <p:spPr>
          <a:xfrm>
            <a:off x="6652009" y="2215788"/>
            <a:ext cx="7534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800"/>
              <a:buFont typeface="Quattrocento Sans"/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207150" y="2919325"/>
            <a:ext cx="25047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We predict the test dataset using the model and converting the prediction probabilities by considering a </a:t>
            </a:r>
            <a:r>
              <a:rPr b="1" lang="en-US">
                <a:latin typeface="Quattrocento Sans"/>
                <a:ea typeface="Quattrocento Sans"/>
                <a:cs typeface="Quattrocento Sans"/>
                <a:sym typeface="Quattrocento Sans"/>
              </a:rPr>
              <a:t>cutoff of  0.5 into “Yes” and “No”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 for </a:t>
            </a:r>
            <a:r>
              <a:rPr b="1" lang="en-US">
                <a:latin typeface="Quattrocento Sans"/>
                <a:ea typeface="Quattrocento Sans"/>
                <a:cs typeface="Quattrocento Sans"/>
                <a:sym typeface="Quattrocento Sans"/>
              </a:rPr>
              <a:t>satisfaction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We build the confusion matrix to check accuracy, kappa value, sensitivity and specificity of the model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8492076" y="2337616"/>
            <a:ext cx="291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800"/>
              <a:buFont typeface="Quattrocento Sans"/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4033032" y="5872775"/>
            <a:ext cx="4125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800"/>
              <a:buFont typeface="Quattrocento Sans"/>
              <a:buNone/>
            </a:pPr>
            <a:r>
              <a:t/>
            </a:r>
            <a:endParaRPr b="0" i="0" sz="1600" u="none" cap="none" strike="noStrike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696525" y="1004600"/>
            <a:ext cx="10824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We check the data for biasing since the cases are approximately equally distributed. So, there is no class bias.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Quattrocento Sans"/>
                <a:ea typeface="Quattrocento Sans"/>
                <a:cs typeface="Quattrocento Sans"/>
                <a:sym typeface="Quattrocento Sans"/>
              </a:rPr>
              <a:t>dissatisfied    satisfied 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Quattrocento Sans"/>
                <a:ea typeface="Quattrocento Sans"/>
                <a:cs typeface="Quattrocento Sans"/>
                <a:sym typeface="Quattrocento Sans"/>
              </a:rPr>
              <a:t>   45.26717     54.73283 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Now we split the data into training and testing dataset in the ratio of </a:t>
            </a:r>
            <a:r>
              <a:rPr b="1" lang="en-US">
                <a:latin typeface="Quattrocento Sans"/>
                <a:ea typeface="Quattrocento Sans"/>
                <a:cs typeface="Quattrocento Sans"/>
                <a:sym typeface="Quattrocento Sans"/>
              </a:rPr>
              <a:t>70:30.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9260" l="620" r="66375" t="31718"/>
          <a:stretch/>
        </p:blipFill>
        <p:spPr>
          <a:xfrm>
            <a:off x="6652000" y="2119925"/>
            <a:ext cx="4023925" cy="40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-97351" y="4948851"/>
            <a:ext cx="12192000" cy="1909138"/>
            <a:chOff x="0" y="4948862"/>
            <a:chExt cx="12192000" cy="1909138"/>
          </a:xfrm>
        </p:grpSpPr>
        <p:sp>
          <p:nvSpPr>
            <p:cNvPr id="186" name="Google Shape;186;p19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0" y="5563852"/>
              <a:ext cx="12192000" cy="1293441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19"/>
          <p:cNvGrpSpPr/>
          <p:nvPr/>
        </p:nvGrpSpPr>
        <p:grpSpPr>
          <a:xfrm>
            <a:off x="600640" y="1209605"/>
            <a:ext cx="2504700" cy="3622091"/>
            <a:chOff x="600617" y="1217205"/>
            <a:chExt cx="2504700" cy="3373467"/>
          </a:xfrm>
        </p:grpSpPr>
        <p:sp>
          <p:nvSpPr>
            <p:cNvPr id="189" name="Google Shape;189;p19"/>
            <p:cNvSpPr/>
            <p:nvPr/>
          </p:nvSpPr>
          <p:spPr>
            <a:xfrm>
              <a:off x="600617" y="4545072"/>
              <a:ext cx="2504700" cy="456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600617" y="1217205"/>
              <a:ext cx="2504700" cy="456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19"/>
          <p:cNvGrpSpPr/>
          <p:nvPr/>
        </p:nvGrpSpPr>
        <p:grpSpPr>
          <a:xfrm>
            <a:off x="3060511" y="1209609"/>
            <a:ext cx="2504700" cy="3622091"/>
            <a:chOff x="3188457" y="1217205"/>
            <a:chExt cx="2504700" cy="3373467"/>
          </a:xfrm>
        </p:grpSpPr>
        <p:sp>
          <p:nvSpPr>
            <p:cNvPr id="192" name="Google Shape;192;p19"/>
            <p:cNvSpPr/>
            <p:nvPr/>
          </p:nvSpPr>
          <p:spPr>
            <a:xfrm>
              <a:off x="3188457" y="4545072"/>
              <a:ext cx="2504700" cy="456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3188457" y="1217205"/>
              <a:ext cx="2504700" cy="456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19"/>
          <p:cNvSpPr txBox="1"/>
          <p:nvPr/>
        </p:nvSpPr>
        <p:spPr>
          <a:xfrm>
            <a:off x="2215325" y="1374775"/>
            <a:ext cx="2576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1C23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Decision Tree</a:t>
            </a:r>
            <a:endParaRPr b="1" i="1" sz="1800">
              <a:solidFill>
                <a:srgbClr val="F1C23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447750" y="1857925"/>
            <a:ext cx="2223000" cy="2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 use the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Decision Tree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algorithm to classify the dependent variable on the basis of independent variable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algorithm built a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classification tree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with several leaf nodes.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3060500" y="1857950"/>
            <a:ext cx="2844600" cy="2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use this model to predict the satisfaction level of the test data set </a:t>
            </a: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converting the prediction probabilities by considering a </a:t>
            </a:r>
            <a:r>
              <a:rPr b="1"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cutoff of  0.5 into “Yes” and “No”</a:t>
            </a: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for </a:t>
            </a:r>
            <a:r>
              <a:rPr b="1"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satisfaction.</a:t>
            </a:r>
            <a:endParaRPr b="1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build the confusion matrix to check accuracy, kappa value, sensitivity and specificity of the model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9"/>
          <p:cNvPicPr preferRelativeResize="0"/>
          <p:nvPr/>
        </p:nvPicPr>
        <p:blipFill rotWithShape="1">
          <a:blip r:embed="rId3">
            <a:alphaModFix/>
          </a:blip>
          <a:srcRect b="8365" l="0" r="66139" t="37451"/>
          <a:stretch/>
        </p:blipFill>
        <p:spPr>
          <a:xfrm>
            <a:off x="6609225" y="1209600"/>
            <a:ext cx="4662151" cy="419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0"/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204" name="Google Shape;204;p20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0" y="5563852"/>
              <a:ext cx="12192000" cy="1293441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20"/>
          <p:cNvSpPr txBox="1"/>
          <p:nvPr/>
        </p:nvSpPr>
        <p:spPr>
          <a:xfrm>
            <a:off x="4952850" y="348225"/>
            <a:ext cx="2619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fortaa"/>
                <a:ea typeface="Comfortaa"/>
                <a:cs typeface="Comfortaa"/>
                <a:sym typeface="Comfortaa"/>
              </a:rPr>
              <a:t>  DECISION TREE 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 rotWithShape="1">
          <a:blip r:embed="rId4">
            <a:alphaModFix/>
          </a:blip>
          <a:srcRect b="8746" l="26754" r="25316" t="8581"/>
          <a:stretch/>
        </p:blipFill>
        <p:spPr>
          <a:xfrm>
            <a:off x="3161338" y="834575"/>
            <a:ext cx="5869326" cy="569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1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447750" y="308075"/>
            <a:ext cx="11393025" cy="6000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21"/>
          <p:cNvGrpSpPr/>
          <p:nvPr/>
        </p:nvGrpSpPr>
        <p:grpSpPr>
          <a:xfrm>
            <a:off x="-1" y="4948851"/>
            <a:ext cx="12192000" cy="1909138"/>
            <a:chOff x="0" y="4948862"/>
            <a:chExt cx="12192000" cy="1909138"/>
          </a:xfrm>
        </p:grpSpPr>
        <p:sp>
          <p:nvSpPr>
            <p:cNvPr id="216" name="Google Shape;216;p21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0" y="5563852"/>
              <a:ext cx="12192000" cy="1293441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21"/>
          <p:cNvGrpSpPr/>
          <p:nvPr/>
        </p:nvGrpSpPr>
        <p:grpSpPr>
          <a:xfrm>
            <a:off x="600640" y="1209605"/>
            <a:ext cx="2504700" cy="3622091"/>
            <a:chOff x="600617" y="1217205"/>
            <a:chExt cx="2504700" cy="3373467"/>
          </a:xfrm>
        </p:grpSpPr>
        <p:sp>
          <p:nvSpPr>
            <p:cNvPr id="219" name="Google Shape;219;p21"/>
            <p:cNvSpPr/>
            <p:nvPr/>
          </p:nvSpPr>
          <p:spPr>
            <a:xfrm>
              <a:off x="600617" y="4545072"/>
              <a:ext cx="2504700" cy="456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600617" y="1217205"/>
              <a:ext cx="2504700" cy="456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21"/>
          <p:cNvGrpSpPr/>
          <p:nvPr/>
        </p:nvGrpSpPr>
        <p:grpSpPr>
          <a:xfrm>
            <a:off x="3060511" y="1209609"/>
            <a:ext cx="2504700" cy="3622091"/>
            <a:chOff x="3188457" y="1217205"/>
            <a:chExt cx="2504700" cy="3373467"/>
          </a:xfrm>
        </p:grpSpPr>
        <p:sp>
          <p:nvSpPr>
            <p:cNvPr id="222" name="Google Shape;222;p21"/>
            <p:cNvSpPr/>
            <p:nvPr/>
          </p:nvSpPr>
          <p:spPr>
            <a:xfrm>
              <a:off x="3188457" y="4545072"/>
              <a:ext cx="2504700" cy="456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3188457" y="1217205"/>
              <a:ext cx="2504700" cy="456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21"/>
          <p:cNvSpPr txBox="1"/>
          <p:nvPr/>
        </p:nvSpPr>
        <p:spPr>
          <a:xfrm>
            <a:off x="2326650" y="1401550"/>
            <a:ext cx="25767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Naive Bayes</a:t>
            </a:r>
            <a:endParaRPr b="1" i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447750" y="1857925"/>
            <a:ext cx="2223000" cy="2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We use the Naive Bayes model based on Bayes theorem to predict the satisfaction by using a 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probabilistic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 approach.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The algorithm built a Bayesian classifier-lift chart.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3060500" y="1857950"/>
            <a:ext cx="2844600" cy="2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use this model to predict the satisfaction level of the test data set </a:t>
            </a: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converting the prediction probabilities by considering a cutoff of  0.5 into “Yes” and “No” for satisfaction.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build the confusion matrix to check accuracy, kappa value, sensitivity and specificity of the model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6294850" y="345325"/>
            <a:ext cx="4702500" cy="3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 and Statistics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dissatisfied satisfied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dissatisfied        15484      3323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satisfied            3195     19322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Accuracy : 0.8423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95% CI : (0.8387, 0.8458)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No Information Rate : 0.548 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P-Value [Acc &gt; NIR] : &lt;2e-16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Kappa : 0.6818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Mcnemar's Test P-Value : 0.1157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Sensitivity : 0.8290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Specificity : 0.8533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Pos Pred Value : 0.8233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Neg Pred Value : 0.8581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Prevalence : 0.4520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Detection Rate : 0.3747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Detection Prevalence : 0.4551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Balanced Accuracy : 0.8411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'Positive' Class : dissatisfied </a:t>
            </a:r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4">
            <a:alphaModFix/>
          </a:blip>
          <a:srcRect b="9627" l="0" r="70184" t="37529"/>
          <a:stretch/>
        </p:blipFill>
        <p:spPr>
          <a:xfrm>
            <a:off x="7096725" y="696725"/>
            <a:ext cx="3635175" cy="362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7051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22"/>
          <p:cNvGrpSpPr/>
          <p:nvPr/>
        </p:nvGrpSpPr>
        <p:grpSpPr>
          <a:xfrm>
            <a:off x="0" y="5142011"/>
            <a:ext cx="12192000" cy="1909138"/>
            <a:chOff x="0" y="4948862"/>
            <a:chExt cx="12192000" cy="1909138"/>
          </a:xfrm>
        </p:grpSpPr>
        <p:sp>
          <p:nvSpPr>
            <p:cNvPr id="236" name="Google Shape;236;p22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0" y="5563852"/>
              <a:ext cx="12192000" cy="1293441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2"/>
          <p:cNvSpPr txBox="1"/>
          <p:nvPr/>
        </p:nvSpPr>
        <p:spPr>
          <a:xfrm>
            <a:off x="4007900" y="348225"/>
            <a:ext cx="48831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  BAYESIAN CLASSIFIER - LIFT CHART</a:t>
            </a:r>
            <a:endParaRPr b="1"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4">
            <a:alphaModFix/>
          </a:blip>
          <a:srcRect b="6460" l="17709" r="18031" t="6469"/>
          <a:stretch/>
        </p:blipFill>
        <p:spPr>
          <a:xfrm>
            <a:off x="2701425" y="987475"/>
            <a:ext cx="6880248" cy="524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