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10"/>
  </p:notesMasterIdLst>
  <p:sldIdLst>
    <p:sldId id="256" r:id="rId2"/>
    <p:sldId id="259" r:id="rId3"/>
    <p:sldId id="312" r:id="rId4"/>
    <p:sldId id="308" r:id="rId5"/>
    <p:sldId id="307" r:id="rId6"/>
    <p:sldId id="272" r:id="rId7"/>
    <p:sldId id="309" r:id="rId8"/>
    <p:sldId id="314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1D47"/>
    <a:srgbClr val="C8A157"/>
    <a:srgbClr val="FCAAD3"/>
    <a:srgbClr val="CCB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00DB93-ED74-4232-B82C-B7B52F478C58}">
  <a:tblStyle styleId="{EB00DB93-ED74-4232-B82C-B7B52F478C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dirty="0">
                <a:solidFill>
                  <a:schemeClr val="bg1"/>
                </a:solidFill>
                <a:latin typeface="Avenir Next LT Pro" panose="020B0504020202020204" pitchFamily="34" charset="0"/>
              </a:rPr>
              <a:t>Major</a:t>
            </a:r>
            <a:r>
              <a:rPr lang="en-US" sz="1200" b="0" baseline="0" dirty="0">
                <a:solidFill>
                  <a:schemeClr val="bg1"/>
                </a:solidFill>
                <a:latin typeface="Avenir Next LT Pro" panose="020B0504020202020204" pitchFamily="34" charset="0"/>
              </a:rPr>
              <a:t> Consumer Base </a:t>
            </a:r>
            <a:endParaRPr lang="en-US" sz="1200" b="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c:rich>
      </c:tx>
      <c:layout>
        <c:manualLayout>
          <c:xMode val="edge"/>
          <c:yMode val="edge"/>
          <c:x val="0.41852932054772207"/>
          <c:y val="0.109948142568977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51740248674082812"/>
          <c:y val="0.27126650063823793"/>
          <c:w val="0.24389827481963453"/>
          <c:h val="0.3744561510839463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B91D4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9F-46A1-B806-46D2A0769058}"/>
              </c:ext>
            </c:extLst>
          </c:dPt>
          <c:dPt>
            <c:idx val="1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9F-46A1-B806-46D2A076905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9F-46A1-B806-46D2A076905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9F-46A1-B806-46D2A0769058}"/>
              </c:ext>
            </c:extLst>
          </c:dPt>
          <c:cat>
            <c:strRef>
              <c:f>Sheet1!$A$2:$A$5</c:f>
              <c:strCache>
                <c:ptCount val="2"/>
                <c:pt idx="0">
                  <c:v>18-35</c:v>
                </c:pt>
                <c:pt idx="1">
                  <c:v>Others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F9F-46A1-B806-46D2A07690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149373615736204"/>
          <c:y val="0.35787495154297744"/>
          <c:w val="0.21463505558984128"/>
          <c:h val="0.1523729271696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ln>
                <a:solidFill>
                  <a:schemeClr val="accent1"/>
                </a:solidFill>
              </a:ln>
              <a:solidFill>
                <a:schemeClr val="bg1"/>
              </a:solidFill>
              <a:latin typeface="Avenir Next LT Pro" panose="020B05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IN" sz="1200" b="0" dirty="0">
                <a:solidFill>
                  <a:schemeClr val="bg1"/>
                </a:solidFill>
                <a:latin typeface="Avenir Next LT Pro" panose="020B0504020202020204" pitchFamily="34" charset="0"/>
              </a:rPr>
              <a:t>Online Sales Revenue Of Beauty Products(in $ million)</a:t>
            </a:r>
            <a:r>
              <a:rPr lang="en-IN" sz="1200" b="0" baseline="0" dirty="0">
                <a:solidFill>
                  <a:schemeClr val="bg1"/>
                </a:solidFill>
                <a:latin typeface="Avenir Next LT Pro" panose="020B0504020202020204" pitchFamily="34" charset="0"/>
              </a:rPr>
              <a:t> </a:t>
            </a:r>
            <a:endParaRPr lang="en-IN" sz="1200" b="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c:rich>
      </c:tx>
      <c:layout>
        <c:manualLayout>
          <c:xMode val="edge"/>
          <c:yMode val="edge"/>
          <c:x val="9.3190768924338876E-2"/>
          <c:y val="5.3946427598678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2008</c:v>
                </c:pt>
                <c:pt idx="1">
                  <c:v>2010</c:v>
                </c:pt>
                <c:pt idx="2">
                  <c:v>2013</c:v>
                </c:pt>
                <c:pt idx="3">
                  <c:v>2015</c:v>
                </c:pt>
                <c:pt idx="4">
                  <c:v>2025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90</c:v>
                </c:pt>
                <c:pt idx="2">
                  <c:v>180</c:v>
                </c:pt>
                <c:pt idx="3">
                  <c:v>250</c:v>
                </c:pt>
                <c:pt idx="4">
                  <c:v>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78-407C-8977-236C258F00A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2008</c:v>
                </c:pt>
                <c:pt idx="1">
                  <c:v>2010</c:v>
                </c:pt>
                <c:pt idx="2">
                  <c:v>2013</c:v>
                </c:pt>
                <c:pt idx="3">
                  <c:v>2015</c:v>
                </c:pt>
                <c:pt idx="4">
                  <c:v>2025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6A78-407C-8977-236C258F00A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2008</c:v>
                </c:pt>
                <c:pt idx="1">
                  <c:v>2010</c:v>
                </c:pt>
                <c:pt idx="2">
                  <c:v>2013</c:v>
                </c:pt>
                <c:pt idx="3">
                  <c:v>2015</c:v>
                </c:pt>
                <c:pt idx="4">
                  <c:v>2025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6A78-407C-8977-236C258F00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3175096"/>
        <c:axId val="313175416"/>
      </c:barChart>
      <c:catAx>
        <c:axId val="313175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6">
                <a:lumMod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Avenir Next LT Pro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313175416"/>
        <c:crosses val="autoZero"/>
        <c:auto val="1"/>
        <c:lblAlgn val="ctr"/>
        <c:lblOffset val="100"/>
        <c:noMultiLvlLbl val="0"/>
      </c:catAx>
      <c:valAx>
        <c:axId val="3131754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Avenir Next LT Pro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313175096"/>
        <c:crosses val="autoZero"/>
        <c:crossBetween val="between"/>
      </c:valAx>
      <c:spPr>
        <a:solidFill>
          <a:schemeClr val="tx1"/>
        </a:solidFill>
        <a:ln>
          <a:solidFill>
            <a:schemeClr val="accent6">
              <a:lumMod val="10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IN" sz="1200" dirty="0">
                <a:solidFill>
                  <a:schemeClr val="bg1"/>
                </a:solidFill>
              </a:rPr>
              <a:t>Popularity</a:t>
            </a:r>
            <a:r>
              <a:rPr lang="en-IN" sz="1200" baseline="0" dirty="0">
                <a:solidFill>
                  <a:schemeClr val="bg1"/>
                </a:solidFill>
              </a:rPr>
              <a:t> Of Different Categories</a:t>
            </a:r>
            <a:endParaRPr lang="en-IN" sz="1200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28521574329089783"/>
          <c:y val="0.132193817321492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Makeup</c:v>
                </c:pt>
                <c:pt idx="1">
                  <c:v>Skin</c:v>
                </c:pt>
                <c:pt idx="2">
                  <c:v>Haircare</c:v>
                </c:pt>
                <c:pt idx="3">
                  <c:v>Personal Care</c:v>
                </c:pt>
                <c:pt idx="4">
                  <c:v>Others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60</c:v>
                </c:pt>
                <c:pt idx="1">
                  <c:v>47</c:v>
                </c:pt>
                <c:pt idx="2">
                  <c:v>23</c:v>
                </c:pt>
                <c:pt idx="3">
                  <c:v>18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21-4DFF-821E-96ABD81DA7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Makeup</c:v>
                </c:pt>
                <c:pt idx="1">
                  <c:v>Skin</c:v>
                </c:pt>
                <c:pt idx="2">
                  <c:v>Haircare</c:v>
                </c:pt>
                <c:pt idx="3">
                  <c:v>Personal Care</c:v>
                </c:pt>
                <c:pt idx="4">
                  <c:v>Others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7121-4DFF-821E-96ABD81DA7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Makeup</c:v>
                </c:pt>
                <c:pt idx="1">
                  <c:v>Skin</c:v>
                </c:pt>
                <c:pt idx="2">
                  <c:v>Haircare</c:v>
                </c:pt>
                <c:pt idx="3">
                  <c:v>Personal Care</c:v>
                </c:pt>
                <c:pt idx="4">
                  <c:v>Others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7121-4DFF-821E-96ABD81DA71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39208952"/>
        <c:axId val="639209272"/>
      </c:barChart>
      <c:catAx>
        <c:axId val="639208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209272"/>
        <c:crosses val="autoZero"/>
        <c:auto val="1"/>
        <c:lblAlgn val="ctr"/>
        <c:lblOffset val="100"/>
        <c:noMultiLvlLbl val="0"/>
      </c:catAx>
      <c:valAx>
        <c:axId val="63920927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dirty="0">
                    <a:solidFill>
                      <a:schemeClr val="bg1"/>
                    </a:solidFill>
                  </a:rPr>
                  <a:t>Category</a:t>
                </a:r>
                <a:r>
                  <a:rPr lang="en-IN" sz="1000" baseline="0" dirty="0">
                    <a:solidFill>
                      <a:schemeClr val="bg1"/>
                    </a:solidFill>
                  </a:rPr>
                  <a:t> Share Of Cart</a:t>
                </a:r>
                <a:endParaRPr lang="en-IN" sz="1000" dirty="0">
                  <a:solidFill>
                    <a:schemeClr val="bg1"/>
                  </a:solidFill>
                </a:endParaRPr>
              </a:p>
            </c:rich>
          </c:tx>
          <c:layout>
            <c:manualLayout>
              <c:xMode val="edge"/>
              <c:yMode val="edge"/>
              <c:x val="4.8783025881542798E-2"/>
              <c:y val="0.131043848214122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208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IN" sz="1200" dirty="0">
                <a:solidFill>
                  <a:schemeClr val="bg1"/>
                </a:solidFill>
              </a:rPr>
              <a:t>Expected</a:t>
            </a:r>
            <a:r>
              <a:rPr lang="en-IN" sz="1200" baseline="0" dirty="0">
                <a:solidFill>
                  <a:schemeClr val="bg1"/>
                </a:solidFill>
              </a:rPr>
              <a:t> Revenue in Beauty($million)for Tata </a:t>
            </a:r>
            <a:r>
              <a:rPr lang="en-IN" sz="1200" baseline="0" dirty="0" err="1">
                <a:solidFill>
                  <a:schemeClr val="bg1"/>
                </a:solidFill>
              </a:rPr>
              <a:t>Cliq</a:t>
            </a:r>
            <a:endParaRPr lang="en-IN" sz="1200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Sheet1!$A$2:$A$6</c:f>
              <c:numCache>
                <c:formatCode>General</c:formatCod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</c:v>
                </c:pt>
                <c:pt idx="1">
                  <c:v>80</c:v>
                </c:pt>
                <c:pt idx="2">
                  <c:v>170</c:v>
                </c:pt>
                <c:pt idx="3">
                  <c:v>250</c:v>
                </c:pt>
                <c:pt idx="4">
                  <c:v>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61-4C95-82B5-1A51CD31C6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7B61-4C95-82B5-1A51CD31C6A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3-7B61-4C95-82B5-1A51CD31C6A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39208952"/>
        <c:axId val="639209272"/>
      </c:barChart>
      <c:catAx>
        <c:axId val="639208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209272"/>
        <c:crosses val="autoZero"/>
        <c:auto val="1"/>
        <c:lblAlgn val="ctr"/>
        <c:lblOffset val="100"/>
        <c:noMultiLvlLbl val="0"/>
      </c:catAx>
      <c:valAx>
        <c:axId val="639209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208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42F4B4-7E32-48A2-AD00-C5BA22C78407}" type="doc">
      <dgm:prSet loTypeId="urn:microsoft.com/office/officeart/2005/8/layout/vList3" loCatId="list" qsTypeId="urn:microsoft.com/office/officeart/2005/8/quickstyle/simple1" qsCatId="simple" csTypeId="urn:microsoft.com/office/officeart/2005/8/colors/accent2_4" csCatId="accent2" phldr="1"/>
      <dgm:spPr/>
    </dgm:pt>
    <dgm:pt modelId="{C5D29323-9692-497E-81F3-8CD46AAD09E7}">
      <dgm:prSet phldrT="[Text]" custT="1"/>
      <dgm:spPr>
        <a:noFill/>
        <a:ln>
          <a:solidFill>
            <a:schemeClr val="bg2"/>
          </a:solidFill>
        </a:ln>
      </dgm:spPr>
      <dgm:t>
        <a:bodyPr/>
        <a:lstStyle/>
        <a:p>
          <a:pPr algn="l"/>
          <a:r>
            <a:rPr lang="en-IN" sz="1200" b="0" dirty="0">
              <a:latin typeface="Avenir Next LT Pro" panose="020B0504020202020204" pitchFamily="34" charset="0"/>
            </a:rPr>
            <a:t>1. High Repeat Rate </a:t>
          </a:r>
        </a:p>
        <a:p>
          <a:pPr algn="l"/>
          <a:r>
            <a:rPr lang="en-IN" sz="1200" b="0" dirty="0">
              <a:latin typeface="Avenir Next LT Pro" panose="020B0504020202020204" pitchFamily="34" charset="0"/>
            </a:rPr>
            <a:t>2. Low Returns</a:t>
          </a:r>
        </a:p>
        <a:p>
          <a:pPr algn="l"/>
          <a:r>
            <a:rPr lang="en-IN" sz="1200" b="0" dirty="0">
              <a:latin typeface="Avenir Next LT Pro" panose="020B0504020202020204" pitchFamily="34" charset="0"/>
            </a:rPr>
            <a:t>3. Higher Units Per Transaction</a:t>
          </a:r>
        </a:p>
      </dgm:t>
    </dgm:pt>
    <dgm:pt modelId="{14CB97DC-F5CD-4EE4-BA86-525F5B0E4E8B}" type="parTrans" cxnId="{63C9A6D4-0FCF-464E-A72F-92F881A80D1A}">
      <dgm:prSet/>
      <dgm:spPr/>
      <dgm:t>
        <a:bodyPr/>
        <a:lstStyle/>
        <a:p>
          <a:endParaRPr lang="en-IN"/>
        </a:p>
      </dgm:t>
    </dgm:pt>
    <dgm:pt modelId="{39059C59-5C33-4320-8FD7-77F4D2810C9B}" type="sibTrans" cxnId="{63C9A6D4-0FCF-464E-A72F-92F881A80D1A}">
      <dgm:prSet/>
      <dgm:spPr/>
      <dgm:t>
        <a:bodyPr/>
        <a:lstStyle/>
        <a:p>
          <a:endParaRPr lang="en-IN"/>
        </a:p>
      </dgm:t>
    </dgm:pt>
    <dgm:pt modelId="{2A5C94EE-7959-4C7D-BADF-8C71DDC6B9A0}">
      <dgm:prSet phldrT="[Text]" custT="1"/>
      <dgm:spPr>
        <a:noFill/>
        <a:ln w="28575">
          <a:solidFill>
            <a:srgbClr val="C8A157"/>
          </a:solidFill>
        </a:ln>
      </dgm:spPr>
      <dgm:t>
        <a:bodyPr/>
        <a:lstStyle/>
        <a:p>
          <a:pPr algn="l"/>
          <a:endParaRPr lang="en-IN" sz="1100" b="0" dirty="0">
            <a:latin typeface="Avenir Next LT Pro" panose="020B0504020202020204" pitchFamily="34" charset="0"/>
          </a:endParaRPr>
        </a:p>
      </dgm:t>
    </dgm:pt>
    <dgm:pt modelId="{C1A8C1CC-54E3-4EEC-B267-916E2661EEEF}" type="parTrans" cxnId="{BC3F0691-0B22-4738-9968-F62732D14086}">
      <dgm:prSet/>
      <dgm:spPr/>
      <dgm:t>
        <a:bodyPr/>
        <a:lstStyle/>
        <a:p>
          <a:endParaRPr lang="en-IN"/>
        </a:p>
      </dgm:t>
    </dgm:pt>
    <dgm:pt modelId="{CDE1BE22-20E2-4436-B1E2-9E9FADD0BFA0}" type="sibTrans" cxnId="{BC3F0691-0B22-4738-9968-F62732D14086}">
      <dgm:prSet/>
      <dgm:spPr/>
      <dgm:t>
        <a:bodyPr/>
        <a:lstStyle/>
        <a:p>
          <a:endParaRPr lang="en-IN"/>
        </a:p>
      </dgm:t>
    </dgm:pt>
    <dgm:pt modelId="{46FB87E2-86A3-4107-88DE-19F2A9785D2F}">
      <dgm:prSet phldrT="[Text]" custT="1"/>
      <dgm:spPr>
        <a:noFill/>
        <a:ln w="28575">
          <a:solidFill>
            <a:srgbClr val="C8A157"/>
          </a:solidFill>
        </a:ln>
      </dgm:spPr>
      <dgm:t>
        <a:bodyPr/>
        <a:lstStyle/>
        <a:p>
          <a:pPr algn="l"/>
          <a:endParaRPr lang="en-IN" sz="1200" b="1" dirty="0">
            <a:latin typeface="Avenir Next LT Pro" panose="020B0504020202020204" pitchFamily="34" charset="0"/>
          </a:endParaRPr>
        </a:p>
      </dgm:t>
    </dgm:pt>
    <dgm:pt modelId="{98FB4AF9-5D41-44ED-95D1-E9050CCCEA76}" type="parTrans" cxnId="{7DEC8682-C1B0-45D6-86DC-B5B746294958}">
      <dgm:prSet/>
      <dgm:spPr/>
      <dgm:t>
        <a:bodyPr/>
        <a:lstStyle/>
        <a:p>
          <a:endParaRPr lang="en-IN"/>
        </a:p>
      </dgm:t>
    </dgm:pt>
    <dgm:pt modelId="{A862CACB-A8F3-4187-B261-0179D0D2A764}" type="sibTrans" cxnId="{7DEC8682-C1B0-45D6-86DC-B5B746294958}">
      <dgm:prSet/>
      <dgm:spPr/>
      <dgm:t>
        <a:bodyPr/>
        <a:lstStyle/>
        <a:p>
          <a:endParaRPr lang="en-IN"/>
        </a:p>
      </dgm:t>
    </dgm:pt>
    <dgm:pt modelId="{F5601F52-8B19-4188-9D4C-0AD591E9B9C6}" type="pres">
      <dgm:prSet presAssocID="{A142F4B4-7E32-48A2-AD00-C5BA22C78407}" presName="linearFlow" presStyleCnt="0">
        <dgm:presLayoutVars>
          <dgm:dir/>
          <dgm:resizeHandles val="exact"/>
        </dgm:presLayoutVars>
      </dgm:prSet>
      <dgm:spPr/>
    </dgm:pt>
    <dgm:pt modelId="{536E6495-7B55-49A9-AC89-877ED22ADBB5}" type="pres">
      <dgm:prSet presAssocID="{C5D29323-9692-497E-81F3-8CD46AAD09E7}" presName="composite" presStyleCnt="0"/>
      <dgm:spPr/>
    </dgm:pt>
    <dgm:pt modelId="{727AD7CF-243F-45EC-81DB-E52BC7DC29F8}" type="pres">
      <dgm:prSet presAssocID="{C5D29323-9692-497E-81F3-8CD46AAD09E7}" presName="imgShp" presStyleLbl="fgImgPlace1" presStyleIdx="0" presStyleCnt="3" custLinFactX="100000" custLinFactNeighborX="119363" custLinFactNeighborY="5801"/>
      <dgm:spPr>
        <a:solidFill>
          <a:srgbClr val="C8A157"/>
        </a:solidFill>
      </dgm:spPr>
    </dgm:pt>
    <dgm:pt modelId="{C12FC5E2-F8E6-4157-AACF-BCE00962BB73}" type="pres">
      <dgm:prSet presAssocID="{C5D29323-9692-497E-81F3-8CD46AAD09E7}" presName="txShp" presStyleLbl="node1" presStyleIdx="0" presStyleCnt="3" custScaleX="48727" custScaleY="119396" custLinFactNeighborX="29421" custLinFactNeighborY="4489">
        <dgm:presLayoutVars>
          <dgm:bulletEnabled val="1"/>
        </dgm:presLayoutVars>
      </dgm:prSet>
      <dgm:spPr/>
    </dgm:pt>
    <dgm:pt modelId="{772BC9B6-F74D-454F-8A36-0E013B1443C1}" type="pres">
      <dgm:prSet presAssocID="{39059C59-5C33-4320-8FD7-77F4D2810C9B}" presName="spacing" presStyleCnt="0"/>
      <dgm:spPr/>
    </dgm:pt>
    <dgm:pt modelId="{23F1C3A3-BF93-4ABC-A283-5867B24EA2CC}" type="pres">
      <dgm:prSet presAssocID="{2A5C94EE-7959-4C7D-BADF-8C71DDC6B9A0}" presName="composite" presStyleCnt="0"/>
      <dgm:spPr/>
    </dgm:pt>
    <dgm:pt modelId="{4E454C09-FD9D-4349-AC82-BF962E7517C2}" type="pres">
      <dgm:prSet presAssocID="{2A5C94EE-7959-4C7D-BADF-8C71DDC6B9A0}" presName="imgShp" presStyleLbl="fgImgPlace1" presStyleIdx="1" presStyleCnt="3" custLinFactX="100000" custLinFactNeighborX="115477" custLinFactNeighborY="-12614"/>
      <dgm:spPr>
        <a:solidFill>
          <a:schemeClr val="tx2">
            <a:lumMod val="75000"/>
          </a:schemeClr>
        </a:solidFill>
      </dgm:spPr>
    </dgm:pt>
    <dgm:pt modelId="{8A0A4E25-D8E7-48D5-9691-79761F053683}" type="pres">
      <dgm:prSet presAssocID="{2A5C94EE-7959-4C7D-BADF-8C71DDC6B9A0}" presName="txShp" presStyleLbl="node1" presStyleIdx="1" presStyleCnt="3" custAng="10800000" custScaleX="46814" custScaleY="113621" custLinFactNeighborX="-33671" custLinFactNeighborY="-5803">
        <dgm:presLayoutVars>
          <dgm:bulletEnabled val="1"/>
        </dgm:presLayoutVars>
      </dgm:prSet>
      <dgm:spPr/>
    </dgm:pt>
    <dgm:pt modelId="{E129D66A-1EB1-4DFA-B44A-EA6B5E0697B2}" type="pres">
      <dgm:prSet presAssocID="{CDE1BE22-20E2-4436-B1E2-9E9FADD0BFA0}" presName="spacing" presStyleCnt="0"/>
      <dgm:spPr/>
    </dgm:pt>
    <dgm:pt modelId="{568A6050-457D-4F4F-8CA3-F656EC856068}" type="pres">
      <dgm:prSet presAssocID="{46FB87E2-86A3-4107-88DE-19F2A9785D2F}" presName="composite" presStyleCnt="0"/>
      <dgm:spPr/>
    </dgm:pt>
    <dgm:pt modelId="{9892B326-64ED-42F8-B5A5-CEDFE53B7560}" type="pres">
      <dgm:prSet presAssocID="{46FB87E2-86A3-4107-88DE-19F2A9785D2F}" presName="imgShp" presStyleLbl="fgImgPlace1" presStyleIdx="2" presStyleCnt="3" custLinFactX="100000" custLinFactNeighborX="110738" custLinFactNeighborY="-8293"/>
      <dgm:spPr>
        <a:solidFill>
          <a:srgbClr val="C8A157"/>
        </a:solidFill>
      </dgm:spPr>
    </dgm:pt>
    <dgm:pt modelId="{38509E3A-C4AF-4D01-B22D-D3BD6E2CDFE4}" type="pres">
      <dgm:prSet presAssocID="{46FB87E2-86A3-4107-88DE-19F2A9785D2F}" presName="txShp" presStyleLbl="node1" presStyleIdx="2" presStyleCnt="3" custScaleX="42970" custLinFactNeighborX="30704" custLinFactNeighborY="-9199">
        <dgm:presLayoutVars>
          <dgm:bulletEnabled val="1"/>
        </dgm:presLayoutVars>
      </dgm:prSet>
      <dgm:spPr/>
    </dgm:pt>
  </dgm:ptLst>
  <dgm:cxnLst>
    <dgm:cxn modelId="{6BD88635-5104-4D02-8312-0B05B8CDE4CB}" type="presOf" srcId="{2A5C94EE-7959-4C7D-BADF-8C71DDC6B9A0}" destId="{8A0A4E25-D8E7-48D5-9691-79761F053683}" srcOrd="0" destOrd="0" presId="urn:microsoft.com/office/officeart/2005/8/layout/vList3"/>
    <dgm:cxn modelId="{25744837-F666-4AAB-99D1-33D6DC8A4360}" type="presOf" srcId="{46FB87E2-86A3-4107-88DE-19F2A9785D2F}" destId="{38509E3A-C4AF-4D01-B22D-D3BD6E2CDFE4}" srcOrd="0" destOrd="0" presId="urn:microsoft.com/office/officeart/2005/8/layout/vList3"/>
    <dgm:cxn modelId="{7DEC8682-C1B0-45D6-86DC-B5B746294958}" srcId="{A142F4B4-7E32-48A2-AD00-C5BA22C78407}" destId="{46FB87E2-86A3-4107-88DE-19F2A9785D2F}" srcOrd="2" destOrd="0" parTransId="{98FB4AF9-5D41-44ED-95D1-E9050CCCEA76}" sibTransId="{A862CACB-A8F3-4187-B261-0179D0D2A764}"/>
    <dgm:cxn modelId="{BC3F0691-0B22-4738-9968-F62732D14086}" srcId="{A142F4B4-7E32-48A2-AD00-C5BA22C78407}" destId="{2A5C94EE-7959-4C7D-BADF-8C71DDC6B9A0}" srcOrd="1" destOrd="0" parTransId="{C1A8C1CC-54E3-4EEC-B267-916E2661EEEF}" sibTransId="{CDE1BE22-20E2-4436-B1E2-9E9FADD0BFA0}"/>
    <dgm:cxn modelId="{63C9A6D4-0FCF-464E-A72F-92F881A80D1A}" srcId="{A142F4B4-7E32-48A2-AD00-C5BA22C78407}" destId="{C5D29323-9692-497E-81F3-8CD46AAD09E7}" srcOrd="0" destOrd="0" parTransId="{14CB97DC-F5CD-4EE4-BA86-525F5B0E4E8B}" sibTransId="{39059C59-5C33-4320-8FD7-77F4D2810C9B}"/>
    <dgm:cxn modelId="{F61B09E6-AF42-4DF3-AEA9-A0FC32714185}" type="presOf" srcId="{A142F4B4-7E32-48A2-AD00-C5BA22C78407}" destId="{F5601F52-8B19-4188-9D4C-0AD591E9B9C6}" srcOrd="0" destOrd="0" presId="urn:microsoft.com/office/officeart/2005/8/layout/vList3"/>
    <dgm:cxn modelId="{DD0EF7E9-C3AE-4F56-B775-5FFF26368F6B}" type="presOf" srcId="{C5D29323-9692-497E-81F3-8CD46AAD09E7}" destId="{C12FC5E2-F8E6-4157-AACF-BCE00962BB73}" srcOrd="0" destOrd="0" presId="urn:microsoft.com/office/officeart/2005/8/layout/vList3"/>
    <dgm:cxn modelId="{77B07DB1-8A9F-4352-8AE1-081E05EBE4B7}" type="presParOf" srcId="{F5601F52-8B19-4188-9D4C-0AD591E9B9C6}" destId="{536E6495-7B55-49A9-AC89-877ED22ADBB5}" srcOrd="0" destOrd="0" presId="urn:microsoft.com/office/officeart/2005/8/layout/vList3"/>
    <dgm:cxn modelId="{DAB1B4B1-5A80-40B6-B4EC-8569A7E4963F}" type="presParOf" srcId="{536E6495-7B55-49A9-AC89-877ED22ADBB5}" destId="{727AD7CF-243F-45EC-81DB-E52BC7DC29F8}" srcOrd="0" destOrd="0" presId="urn:microsoft.com/office/officeart/2005/8/layout/vList3"/>
    <dgm:cxn modelId="{80FD08C0-C51E-477C-B55E-1C884161D036}" type="presParOf" srcId="{536E6495-7B55-49A9-AC89-877ED22ADBB5}" destId="{C12FC5E2-F8E6-4157-AACF-BCE00962BB73}" srcOrd="1" destOrd="0" presId="urn:microsoft.com/office/officeart/2005/8/layout/vList3"/>
    <dgm:cxn modelId="{C054E06B-203D-4860-A83E-7BC948FDD667}" type="presParOf" srcId="{F5601F52-8B19-4188-9D4C-0AD591E9B9C6}" destId="{772BC9B6-F74D-454F-8A36-0E013B1443C1}" srcOrd="1" destOrd="0" presId="urn:microsoft.com/office/officeart/2005/8/layout/vList3"/>
    <dgm:cxn modelId="{73549043-E5E6-4E77-BDC2-68CE701D161E}" type="presParOf" srcId="{F5601F52-8B19-4188-9D4C-0AD591E9B9C6}" destId="{23F1C3A3-BF93-4ABC-A283-5867B24EA2CC}" srcOrd="2" destOrd="0" presId="urn:microsoft.com/office/officeart/2005/8/layout/vList3"/>
    <dgm:cxn modelId="{933A2920-8543-44AA-ABD3-2B870E7C7B87}" type="presParOf" srcId="{23F1C3A3-BF93-4ABC-A283-5867B24EA2CC}" destId="{4E454C09-FD9D-4349-AC82-BF962E7517C2}" srcOrd="0" destOrd="0" presId="urn:microsoft.com/office/officeart/2005/8/layout/vList3"/>
    <dgm:cxn modelId="{B67DA18B-3AF9-4E6F-97D2-82B4EAA8D31D}" type="presParOf" srcId="{23F1C3A3-BF93-4ABC-A283-5867B24EA2CC}" destId="{8A0A4E25-D8E7-48D5-9691-79761F053683}" srcOrd="1" destOrd="0" presId="urn:microsoft.com/office/officeart/2005/8/layout/vList3"/>
    <dgm:cxn modelId="{7235433A-A5A5-497A-AEC9-16A8EAE63822}" type="presParOf" srcId="{F5601F52-8B19-4188-9D4C-0AD591E9B9C6}" destId="{E129D66A-1EB1-4DFA-B44A-EA6B5E0697B2}" srcOrd="3" destOrd="0" presId="urn:microsoft.com/office/officeart/2005/8/layout/vList3"/>
    <dgm:cxn modelId="{FE79416D-4F97-443E-B14C-D995660E478F}" type="presParOf" srcId="{F5601F52-8B19-4188-9D4C-0AD591E9B9C6}" destId="{568A6050-457D-4F4F-8CA3-F656EC856068}" srcOrd="4" destOrd="0" presId="urn:microsoft.com/office/officeart/2005/8/layout/vList3"/>
    <dgm:cxn modelId="{DA638EE4-133C-4B67-82C9-BA0A6CA54AD7}" type="presParOf" srcId="{568A6050-457D-4F4F-8CA3-F656EC856068}" destId="{9892B326-64ED-42F8-B5A5-CEDFE53B7560}" srcOrd="0" destOrd="0" presId="urn:microsoft.com/office/officeart/2005/8/layout/vList3"/>
    <dgm:cxn modelId="{74581AED-4BA0-4A74-AD0B-21564BA7FBC3}" type="presParOf" srcId="{568A6050-457D-4F4F-8CA3-F656EC856068}" destId="{38509E3A-C4AF-4D01-B22D-D3BD6E2CDFE4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FC5E2-F8E6-4157-AACF-BCE00962BB73}">
      <dsp:nvSpPr>
        <dsp:cNvPr id="0" name=""/>
        <dsp:cNvSpPr/>
      </dsp:nvSpPr>
      <dsp:spPr>
        <a:xfrm rot="10800000">
          <a:off x="4781082" y="49809"/>
          <a:ext cx="2364274" cy="1268239"/>
        </a:xfrm>
        <a:prstGeom prst="homePlate">
          <a:avLst/>
        </a:prstGeom>
        <a:noFill/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8406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>
              <a:latin typeface="Avenir Next LT Pro" panose="020B0504020202020204" pitchFamily="34" charset="0"/>
            </a:rPr>
            <a:t>1. High Repeat Rate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>
              <a:latin typeface="Avenir Next LT Pro" panose="020B0504020202020204" pitchFamily="34" charset="0"/>
            </a:rPr>
            <a:t>2. Low Returns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>
              <a:latin typeface="Avenir Next LT Pro" panose="020B0504020202020204" pitchFamily="34" charset="0"/>
            </a:rPr>
            <a:t>3. Higher Units Per Transaction</a:t>
          </a:r>
        </a:p>
      </dsp:txBody>
      <dsp:txXfrm rot="10800000">
        <a:off x="5098142" y="49809"/>
        <a:ext cx="2047214" cy="1268239"/>
      </dsp:txXfrm>
    </dsp:sp>
    <dsp:sp modelId="{727AD7CF-243F-45EC-81DB-E52BC7DC29F8}">
      <dsp:nvSpPr>
        <dsp:cNvPr id="0" name=""/>
        <dsp:cNvSpPr/>
      </dsp:nvSpPr>
      <dsp:spPr>
        <a:xfrm>
          <a:off x="3908641" y="166759"/>
          <a:ext cx="1062212" cy="1062212"/>
        </a:xfrm>
        <a:prstGeom prst="ellipse">
          <a:avLst/>
        </a:prstGeom>
        <a:solidFill>
          <a:srgbClr val="C8A15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A4E25-D8E7-48D5-9691-79761F053683}">
      <dsp:nvSpPr>
        <dsp:cNvPr id="0" name=""/>
        <dsp:cNvSpPr/>
      </dsp:nvSpPr>
      <dsp:spPr>
        <a:xfrm>
          <a:off x="1789421" y="1525804"/>
          <a:ext cx="2271454" cy="1206896"/>
        </a:xfrm>
        <a:prstGeom prst="homePlate">
          <a:avLst/>
        </a:prstGeom>
        <a:noFill/>
        <a:ln w="28575" cap="flat" cmpd="sng" algn="ctr">
          <a:solidFill>
            <a:srgbClr val="C8A15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8406" tIns="41910" rIns="78232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b="0" kern="1200" dirty="0">
            <a:latin typeface="Avenir Next LT Pro" panose="020B0504020202020204" pitchFamily="34" charset="0"/>
          </a:endParaRPr>
        </a:p>
      </dsp:txBody>
      <dsp:txXfrm rot="10800000">
        <a:off x="1789421" y="1525804"/>
        <a:ext cx="1969730" cy="1206896"/>
      </dsp:txXfrm>
    </dsp:sp>
    <dsp:sp modelId="{4E454C09-FD9D-4349-AC82-BF962E7517C2}">
      <dsp:nvSpPr>
        <dsp:cNvPr id="0" name=""/>
        <dsp:cNvSpPr/>
      </dsp:nvSpPr>
      <dsp:spPr>
        <a:xfrm>
          <a:off x="3890569" y="1525799"/>
          <a:ext cx="1062212" cy="1062212"/>
        </a:xfrm>
        <a:prstGeom prst="ellipse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509E3A-C4AF-4D01-B22D-D3BD6E2CDFE4}">
      <dsp:nvSpPr>
        <dsp:cNvPr id="0" name=""/>
        <dsp:cNvSpPr/>
      </dsp:nvSpPr>
      <dsp:spPr>
        <a:xfrm rot="10800000">
          <a:off x="5052835" y="3013707"/>
          <a:ext cx="2084940" cy="1062212"/>
        </a:xfrm>
        <a:prstGeom prst="homePlate">
          <a:avLst/>
        </a:prstGeom>
        <a:noFill/>
        <a:ln w="28575" cap="flat" cmpd="sng" algn="ctr">
          <a:solidFill>
            <a:srgbClr val="C8A15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8406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b="1" kern="1200" dirty="0">
            <a:latin typeface="Avenir Next LT Pro" panose="020B0504020202020204" pitchFamily="34" charset="0"/>
          </a:endParaRPr>
        </a:p>
      </dsp:txBody>
      <dsp:txXfrm rot="10800000">
        <a:off x="5318388" y="3013707"/>
        <a:ext cx="1819387" cy="1062212"/>
      </dsp:txXfrm>
    </dsp:sp>
    <dsp:sp modelId="{9892B326-64ED-42F8-B5A5-CEDFE53B7560}">
      <dsp:nvSpPr>
        <dsp:cNvPr id="0" name=""/>
        <dsp:cNvSpPr/>
      </dsp:nvSpPr>
      <dsp:spPr>
        <a:xfrm>
          <a:off x="3886859" y="3023330"/>
          <a:ext cx="1062212" cy="1062212"/>
        </a:xfrm>
        <a:prstGeom prst="ellipse">
          <a:avLst/>
        </a:prstGeom>
        <a:solidFill>
          <a:srgbClr val="C8A15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714a506a68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714a506a68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6320de4b7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6320de4b7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6320de4b7d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6320de4b7d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408f5a9af_1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408f5a9af_1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5583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rot="1275">
            <a:off x="2490437" y="1808125"/>
            <a:ext cx="4044300" cy="17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5200" b="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1394">
            <a:off x="3365675" y="3595550"/>
            <a:ext cx="22191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2286263" y="-1821490"/>
            <a:ext cx="4552422" cy="8705853"/>
          </a:xfrm>
          <a:custGeom>
            <a:avLst/>
            <a:gdLst/>
            <a:ahLst/>
            <a:cxnLst/>
            <a:rect l="l" t="t" r="r" b="b"/>
            <a:pathLst>
              <a:path w="38396" h="57876" extrusionOk="0">
                <a:moveTo>
                  <a:pt x="3581" y="1"/>
                </a:moveTo>
                <a:lnTo>
                  <a:pt x="3581" y="3973"/>
                </a:lnTo>
                <a:lnTo>
                  <a:pt x="0" y="3973"/>
                </a:lnTo>
                <a:lnTo>
                  <a:pt x="0" y="54289"/>
                </a:lnTo>
                <a:lnTo>
                  <a:pt x="3581" y="54289"/>
                </a:lnTo>
                <a:lnTo>
                  <a:pt x="3581" y="57875"/>
                </a:lnTo>
                <a:lnTo>
                  <a:pt x="34810" y="57875"/>
                </a:lnTo>
                <a:lnTo>
                  <a:pt x="34810" y="54289"/>
                </a:lnTo>
                <a:lnTo>
                  <a:pt x="38396" y="54289"/>
                </a:lnTo>
                <a:lnTo>
                  <a:pt x="38396" y="3973"/>
                </a:lnTo>
                <a:lnTo>
                  <a:pt x="34810" y="3973"/>
                </a:lnTo>
                <a:lnTo>
                  <a:pt x="34810" y="1"/>
                </a:ln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618925" y="5440150"/>
            <a:ext cx="10325" cy="9825"/>
          </a:xfrm>
          <a:custGeom>
            <a:avLst/>
            <a:gdLst/>
            <a:ahLst/>
            <a:cxnLst/>
            <a:rect l="l" t="t" r="r" b="b"/>
            <a:pathLst>
              <a:path w="413" h="393" extrusionOk="0">
                <a:moveTo>
                  <a:pt x="206" y="1"/>
                </a:moveTo>
                <a:lnTo>
                  <a:pt x="145" y="130"/>
                </a:lnTo>
                <a:lnTo>
                  <a:pt x="0" y="150"/>
                </a:lnTo>
                <a:lnTo>
                  <a:pt x="103" y="248"/>
                </a:lnTo>
                <a:lnTo>
                  <a:pt x="78" y="392"/>
                </a:lnTo>
                <a:lnTo>
                  <a:pt x="206" y="325"/>
                </a:lnTo>
                <a:lnTo>
                  <a:pt x="335" y="392"/>
                </a:lnTo>
                <a:lnTo>
                  <a:pt x="309" y="248"/>
                </a:lnTo>
                <a:lnTo>
                  <a:pt x="412" y="150"/>
                </a:lnTo>
                <a:lnTo>
                  <a:pt x="268" y="130"/>
                </a:lnTo>
                <a:lnTo>
                  <a:pt x="206" y="1"/>
                </a:lnTo>
                <a:close/>
              </a:path>
            </a:pathLst>
          </a:custGeom>
          <a:noFill/>
          <a:ln w="1675" cap="flat" cmpd="sng">
            <a:solidFill>
              <a:srgbClr val="FFE469"/>
            </a:solidFill>
            <a:prstDash val="solid"/>
            <a:miter lim="51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5400000" flipH="1">
            <a:off x="-333279" y="1585544"/>
            <a:ext cx="1817133" cy="1589042"/>
            <a:chOff x="3840500" y="1487900"/>
            <a:chExt cx="496525" cy="434200"/>
          </a:xfrm>
        </p:grpSpPr>
        <p:sp>
          <p:nvSpPr>
            <p:cNvPr id="14" name="Google Shape;14;p2"/>
            <p:cNvSpPr/>
            <p:nvPr/>
          </p:nvSpPr>
          <p:spPr>
            <a:xfrm>
              <a:off x="4014250" y="1576900"/>
              <a:ext cx="149050" cy="243325"/>
            </a:xfrm>
            <a:custGeom>
              <a:avLst/>
              <a:gdLst/>
              <a:ahLst/>
              <a:cxnLst/>
              <a:rect l="l" t="t" r="r" b="b"/>
              <a:pathLst>
                <a:path w="5962" h="9733" extrusionOk="0">
                  <a:moveTo>
                    <a:pt x="1" y="1"/>
                  </a:moveTo>
                  <a:lnTo>
                    <a:pt x="1" y="9732"/>
                  </a:lnTo>
                  <a:lnTo>
                    <a:pt x="5961" y="9732"/>
                  </a:lnTo>
                  <a:lnTo>
                    <a:pt x="5961" y="1"/>
                  </a:ln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049150" y="1487900"/>
              <a:ext cx="79225" cy="332325"/>
            </a:xfrm>
            <a:custGeom>
              <a:avLst/>
              <a:gdLst/>
              <a:ahLst/>
              <a:cxnLst/>
              <a:rect l="l" t="t" r="r" b="b"/>
              <a:pathLst>
                <a:path w="3169" h="13293" extrusionOk="0">
                  <a:moveTo>
                    <a:pt x="1" y="1"/>
                  </a:moveTo>
                  <a:lnTo>
                    <a:pt x="433" y="13292"/>
                  </a:lnTo>
                  <a:lnTo>
                    <a:pt x="2731" y="13292"/>
                  </a:lnTo>
                  <a:lnTo>
                    <a:pt x="3169" y="1"/>
                  </a:ln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117550" y="1624550"/>
              <a:ext cx="219475" cy="154725"/>
            </a:xfrm>
            <a:custGeom>
              <a:avLst/>
              <a:gdLst/>
              <a:ahLst/>
              <a:cxnLst/>
              <a:rect l="l" t="t" r="r" b="b"/>
              <a:pathLst>
                <a:path w="8779" h="6189" extrusionOk="0">
                  <a:moveTo>
                    <a:pt x="3957" y="1"/>
                  </a:moveTo>
                  <a:lnTo>
                    <a:pt x="0" y="6188"/>
                  </a:lnTo>
                  <a:lnTo>
                    <a:pt x="8779" y="4339"/>
                  </a:lnTo>
                  <a:lnTo>
                    <a:pt x="838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117425" y="1624550"/>
              <a:ext cx="219600" cy="154725"/>
            </a:xfrm>
            <a:custGeom>
              <a:avLst/>
              <a:gdLst/>
              <a:ahLst/>
              <a:cxnLst/>
              <a:rect l="l" t="t" r="r" b="b"/>
              <a:pathLst>
                <a:path w="8784" h="6189" fill="none" extrusionOk="0">
                  <a:moveTo>
                    <a:pt x="3962" y="1"/>
                  </a:moveTo>
                  <a:lnTo>
                    <a:pt x="8387" y="1"/>
                  </a:lnTo>
                  <a:lnTo>
                    <a:pt x="8784" y="4339"/>
                  </a:lnTo>
                  <a:lnTo>
                    <a:pt x="5" y="6188"/>
                  </a:lnTo>
                  <a:close/>
                  <a:moveTo>
                    <a:pt x="0" y="6188"/>
                  </a:moveTo>
                  <a:lnTo>
                    <a:pt x="8511" y="1387"/>
                  </a:lnTo>
                  <a:moveTo>
                    <a:pt x="8382" y="1"/>
                  </a:moveTo>
                  <a:lnTo>
                    <a:pt x="0" y="6188"/>
                  </a:lnTo>
                  <a:moveTo>
                    <a:pt x="0" y="6188"/>
                  </a:moveTo>
                  <a:lnTo>
                    <a:pt x="8650" y="2963"/>
                  </a:lnTo>
                  <a:moveTo>
                    <a:pt x="6069" y="1"/>
                  </a:moveTo>
                  <a:lnTo>
                    <a:pt x="0" y="6188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840500" y="1624550"/>
              <a:ext cx="219500" cy="154725"/>
            </a:xfrm>
            <a:custGeom>
              <a:avLst/>
              <a:gdLst/>
              <a:ahLst/>
              <a:cxnLst/>
              <a:rect l="l" t="t" r="r" b="b"/>
              <a:pathLst>
                <a:path w="8780" h="6189" extrusionOk="0">
                  <a:moveTo>
                    <a:pt x="398" y="1"/>
                  </a:moveTo>
                  <a:lnTo>
                    <a:pt x="1" y="4339"/>
                  </a:lnTo>
                  <a:lnTo>
                    <a:pt x="8779" y="6188"/>
                  </a:lnTo>
                  <a:lnTo>
                    <a:pt x="481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840500" y="1624550"/>
              <a:ext cx="219625" cy="154725"/>
            </a:xfrm>
            <a:custGeom>
              <a:avLst/>
              <a:gdLst/>
              <a:ahLst/>
              <a:cxnLst/>
              <a:rect l="l" t="t" r="r" b="b"/>
              <a:pathLst>
                <a:path w="8785" h="6189" fill="none" extrusionOk="0">
                  <a:moveTo>
                    <a:pt x="8779" y="6188"/>
                  </a:moveTo>
                  <a:lnTo>
                    <a:pt x="1" y="4339"/>
                  </a:lnTo>
                  <a:lnTo>
                    <a:pt x="398" y="1"/>
                  </a:lnTo>
                  <a:lnTo>
                    <a:pt x="4818" y="1"/>
                  </a:lnTo>
                  <a:close/>
                  <a:moveTo>
                    <a:pt x="8779" y="6188"/>
                  </a:moveTo>
                  <a:lnTo>
                    <a:pt x="274" y="1387"/>
                  </a:lnTo>
                  <a:moveTo>
                    <a:pt x="403" y="1"/>
                  </a:moveTo>
                  <a:lnTo>
                    <a:pt x="8785" y="6188"/>
                  </a:lnTo>
                  <a:moveTo>
                    <a:pt x="8785" y="6188"/>
                  </a:moveTo>
                  <a:lnTo>
                    <a:pt x="135" y="2963"/>
                  </a:lnTo>
                  <a:moveTo>
                    <a:pt x="2716" y="1"/>
                  </a:moveTo>
                  <a:lnTo>
                    <a:pt x="8785" y="6188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960925" y="1666675"/>
              <a:ext cx="255550" cy="255425"/>
            </a:xfrm>
            <a:custGeom>
              <a:avLst/>
              <a:gdLst/>
              <a:ahLst/>
              <a:cxnLst/>
              <a:rect l="l" t="t" r="r" b="b"/>
              <a:pathLst>
                <a:path w="10222" h="10217" extrusionOk="0">
                  <a:moveTo>
                    <a:pt x="5111" y="1"/>
                  </a:moveTo>
                  <a:lnTo>
                    <a:pt x="1" y="5106"/>
                  </a:lnTo>
                  <a:lnTo>
                    <a:pt x="5111" y="10216"/>
                  </a:lnTo>
                  <a:lnTo>
                    <a:pt x="10222" y="5106"/>
                  </a:lnTo>
                  <a:lnTo>
                    <a:pt x="5111" y="1"/>
                  </a:ln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923325" y="1703500"/>
              <a:ext cx="181750" cy="181750"/>
            </a:xfrm>
            <a:custGeom>
              <a:avLst/>
              <a:gdLst/>
              <a:ahLst/>
              <a:cxnLst/>
              <a:rect l="l" t="t" r="r" b="b"/>
              <a:pathLst>
                <a:path w="7270" h="7270" extrusionOk="0">
                  <a:moveTo>
                    <a:pt x="3638" y="1"/>
                  </a:moveTo>
                  <a:lnTo>
                    <a:pt x="0" y="3633"/>
                  </a:lnTo>
                  <a:lnTo>
                    <a:pt x="3638" y="7270"/>
                  </a:lnTo>
                  <a:lnTo>
                    <a:pt x="7269" y="3633"/>
                  </a:lnTo>
                  <a:lnTo>
                    <a:pt x="3638" y="1"/>
                  </a:ln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072325" y="1703500"/>
              <a:ext cx="181750" cy="181750"/>
            </a:xfrm>
            <a:custGeom>
              <a:avLst/>
              <a:gdLst/>
              <a:ahLst/>
              <a:cxnLst/>
              <a:rect l="l" t="t" r="r" b="b"/>
              <a:pathLst>
                <a:path w="7270" h="7270" extrusionOk="0">
                  <a:moveTo>
                    <a:pt x="3638" y="1"/>
                  </a:moveTo>
                  <a:lnTo>
                    <a:pt x="1" y="3633"/>
                  </a:lnTo>
                  <a:lnTo>
                    <a:pt x="3638" y="7270"/>
                  </a:lnTo>
                  <a:lnTo>
                    <a:pt x="7270" y="3633"/>
                  </a:lnTo>
                  <a:lnTo>
                    <a:pt x="3638" y="1"/>
                  </a:ln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067450" y="1489200"/>
              <a:ext cx="42775" cy="290075"/>
            </a:xfrm>
            <a:custGeom>
              <a:avLst/>
              <a:gdLst/>
              <a:ahLst/>
              <a:cxnLst/>
              <a:rect l="l" t="t" r="r" b="b"/>
              <a:pathLst>
                <a:path w="1711" h="11603" fill="none" extrusionOk="0">
                  <a:moveTo>
                    <a:pt x="0" y="0"/>
                  </a:moveTo>
                  <a:lnTo>
                    <a:pt x="824" y="11602"/>
                  </a:lnTo>
                  <a:lnTo>
                    <a:pt x="1711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7610475" y="381000"/>
            <a:ext cx="1169200" cy="1197775"/>
          </a:xfrm>
          <a:custGeom>
            <a:avLst/>
            <a:gdLst/>
            <a:ahLst/>
            <a:cxnLst/>
            <a:rect l="l" t="t" r="r" b="b"/>
            <a:pathLst>
              <a:path w="46768" h="47911" extrusionOk="0">
                <a:moveTo>
                  <a:pt x="0" y="0"/>
                </a:moveTo>
                <a:lnTo>
                  <a:pt x="22860" y="0"/>
                </a:lnTo>
                <a:lnTo>
                  <a:pt x="22860" y="19050"/>
                </a:lnTo>
                <a:lnTo>
                  <a:pt x="46673" y="19622"/>
                </a:lnTo>
                <a:lnTo>
                  <a:pt x="46768" y="47911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" name="Google Shape;25;p2"/>
          <p:cNvSpPr/>
          <p:nvPr/>
        </p:nvSpPr>
        <p:spPr>
          <a:xfrm flipH="1">
            <a:off x="321700" y="381000"/>
            <a:ext cx="1169200" cy="1197775"/>
          </a:xfrm>
          <a:custGeom>
            <a:avLst/>
            <a:gdLst/>
            <a:ahLst/>
            <a:cxnLst/>
            <a:rect l="l" t="t" r="r" b="b"/>
            <a:pathLst>
              <a:path w="46768" h="47911" extrusionOk="0">
                <a:moveTo>
                  <a:pt x="0" y="0"/>
                </a:moveTo>
                <a:lnTo>
                  <a:pt x="22860" y="0"/>
                </a:lnTo>
                <a:lnTo>
                  <a:pt x="22860" y="19050"/>
                </a:lnTo>
                <a:lnTo>
                  <a:pt x="46673" y="19622"/>
                </a:lnTo>
                <a:lnTo>
                  <a:pt x="46768" y="47911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" name="Google Shape;26;p2"/>
          <p:cNvSpPr/>
          <p:nvPr/>
        </p:nvSpPr>
        <p:spPr>
          <a:xfrm rot="10800000" flipH="1">
            <a:off x="7610475" y="3479275"/>
            <a:ext cx="1169200" cy="1197775"/>
          </a:xfrm>
          <a:custGeom>
            <a:avLst/>
            <a:gdLst/>
            <a:ahLst/>
            <a:cxnLst/>
            <a:rect l="l" t="t" r="r" b="b"/>
            <a:pathLst>
              <a:path w="46768" h="47911" extrusionOk="0">
                <a:moveTo>
                  <a:pt x="0" y="0"/>
                </a:moveTo>
                <a:lnTo>
                  <a:pt x="22860" y="0"/>
                </a:lnTo>
                <a:lnTo>
                  <a:pt x="22860" y="19050"/>
                </a:lnTo>
                <a:lnTo>
                  <a:pt x="46673" y="19622"/>
                </a:lnTo>
                <a:lnTo>
                  <a:pt x="46768" y="47911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Google Shape;27;p2"/>
          <p:cNvSpPr/>
          <p:nvPr/>
        </p:nvSpPr>
        <p:spPr>
          <a:xfrm rot="10800000">
            <a:off x="321700" y="3479275"/>
            <a:ext cx="1169200" cy="1197775"/>
          </a:xfrm>
          <a:custGeom>
            <a:avLst/>
            <a:gdLst/>
            <a:ahLst/>
            <a:cxnLst/>
            <a:rect l="l" t="t" r="r" b="b"/>
            <a:pathLst>
              <a:path w="46768" h="47911" extrusionOk="0">
                <a:moveTo>
                  <a:pt x="0" y="0"/>
                </a:moveTo>
                <a:lnTo>
                  <a:pt x="22860" y="0"/>
                </a:lnTo>
                <a:lnTo>
                  <a:pt x="22860" y="19050"/>
                </a:lnTo>
                <a:lnTo>
                  <a:pt x="46673" y="19622"/>
                </a:lnTo>
                <a:lnTo>
                  <a:pt x="46768" y="47911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8" name="Google Shape;28;p2"/>
          <p:cNvGrpSpPr/>
          <p:nvPr/>
        </p:nvGrpSpPr>
        <p:grpSpPr>
          <a:xfrm rot="-5400000">
            <a:off x="7660146" y="1585544"/>
            <a:ext cx="1817133" cy="1589042"/>
            <a:chOff x="3840500" y="1487900"/>
            <a:chExt cx="496525" cy="434200"/>
          </a:xfrm>
        </p:grpSpPr>
        <p:sp>
          <p:nvSpPr>
            <p:cNvPr id="29" name="Google Shape;29;p2"/>
            <p:cNvSpPr/>
            <p:nvPr/>
          </p:nvSpPr>
          <p:spPr>
            <a:xfrm>
              <a:off x="4014250" y="1576900"/>
              <a:ext cx="149050" cy="243325"/>
            </a:xfrm>
            <a:custGeom>
              <a:avLst/>
              <a:gdLst/>
              <a:ahLst/>
              <a:cxnLst/>
              <a:rect l="l" t="t" r="r" b="b"/>
              <a:pathLst>
                <a:path w="5962" h="9733" extrusionOk="0">
                  <a:moveTo>
                    <a:pt x="1" y="1"/>
                  </a:moveTo>
                  <a:lnTo>
                    <a:pt x="1" y="9732"/>
                  </a:lnTo>
                  <a:lnTo>
                    <a:pt x="5961" y="9732"/>
                  </a:lnTo>
                  <a:lnTo>
                    <a:pt x="5961" y="1"/>
                  </a:ln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049150" y="1487900"/>
              <a:ext cx="79225" cy="332325"/>
            </a:xfrm>
            <a:custGeom>
              <a:avLst/>
              <a:gdLst/>
              <a:ahLst/>
              <a:cxnLst/>
              <a:rect l="l" t="t" r="r" b="b"/>
              <a:pathLst>
                <a:path w="3169" h="13293" extrusionOk="0">
                  <a:moveTo>
                    <a:pt x="1" y="1"/>
                  </a:moveTo>
                  <a:lnTo>
                    <a:pt x="433" y="13292"/>
                  </a:lnTo>
                  <a:lnTo>
                    <a:pt x="2731" y="13292"/>
                  </a:lnTo>
                  <a:lnTo>
                    <a:pt x="3169" y="1"/>
                  </a:ln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117550" y="1624550"/>
              <a:ext cx="219475" cy="154725"/>
            </a:xfrm>
            <a:custGeom>
              <a:avLst/>
              <a:gdLst/>
              <a:ahLst/>
              <a:cxnLst/>
              <a:rect l="l" t="t" r="r" b="b"/>
              <a:pathLst>
                <a:path w="8779" h="6189" extrusionOk="0">
                  <a:moveTo>
                    <a:pt x="3957" y="1"/>
                  </a:moveTo>
                  <a:lnTo>
                    <a:pt x="0" y="6188"/>
                  </a:lnTo>
                  <a:lnTo>
                    <a:pt x="8779" y="4339"/>
                  </a:lnTo>
                  <a:lnTo>
                    <a:pt x="838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17425" y="1624550"/>
              <a:ext cx="219600" cy="154725"/>
            </a:xfrm>
            <a:custGeom>
              <a:avLst/>
              <a:gdLst/>
              <a:ahLst/>
              <a:cxnLst/>
              <a:rect l="l" t="t" r="r" b="b"/>
              <a:pathLst>
                <a:path w="8784" h="6189" fill="none" extrusionOk="0">
                  <a:moveTo>
                    <a:pt x="3962" y="1"/>
                  </a:moveTo>
                  <a:lnTo>
                    <a:pt x="8387" y="1"/>
                  </a:lnTo>
                  <a:lnTo>
                    <a:pt x="8784" y="4339"/>
                  </a:lnTo>
                  <a:lnTo>
                    <a:pt x="5" y="6188"/>
                  </a:lnTo>
                  <a:close/>
                  <a:moveTo>
                    <a:pt x="0" y="6188"/>
                  </a:moveTo>
                  <a:lnTo>
                    <a:pt x="8511" y="1387"/>
                  </a:lnTo>
                  <a:moveTo>
                    <a:pt x="8382" y="1"/>
                  </a:moveTo>
                  <a:lnTo>
                    <a:pt x="0" y="6188"/>
                  </a:lnTo>
                  <a:moveTo>
                    <a:pt x="0" y="6188"/>
                  </a:moveTo>
                  <a:lnTo>
                    <a:pt x="8650" y="2963"/>
                  </a:lnTo>
                  <a:moveTo>
                    <a:pt x="6069" y="1"/>
                  </a:moveTo>
                  <a:lnTo>
                    <a:pt x="0" y="6188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840500" y="1624550"/>
              <a:ext cx="219500" cy="154725"/>
            </a:xfrm>
            <a:custGeom>
              <a:avLst/>
              <a:gdLst/>
              <a:ahLst/>
              <a:cxnLst/>
              <a:rect l="l" t="t" r="r" b="b"/>
              <a:pathLst>
                <a:path w="8780" h="6189" extrusionOk="0">
                  <a:moveTo>
                    <a:pt x="398" y="1"/>
                  </a:moveTo>
                  <a:lnTo>
                    <a:pt x="1" y="4339"/>
                  </a:lnTo>
                  <a:lnTo>
                    <a:pt x="8779" y="6188"/>
                  </a:lnTo>
                  <a:lnTo>
                    <a:pt x="481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840500" y="1624550"/>
              <a:ext cx="219625" cy="154725"/>
            </a:xfrm>
            <a:custGeom>
              <a:avLst/>
              <a:gdLst/>
              <a:ahLst/>
              <a:cxnLst/>
              <a:rect l="l" t="t" r="r" b="b"/>
              <a:pathLst>
                <a:path w="8785" h="6189" fill="none" extrusionOk="0">
                  <a:moveTo>
                    <a:pt x="8779" y="6188"/>
                  </a:moveTo>
                  <a:lnTo>
                    <a:pt x="1" y="4339"/>
                  </a:lnTo>
                  <a:lnTo>
                    <a:pt x="398" y="1"/>
                  </a:lnTo>
                  <a:lnTo>
                    <a:pt x="4818" y="1"/>
                  </a:lnTo>
                  <a:close/>
                  <a:moveTo>
                    <a:pt x="8779" y="6188"/>
                  </a:moveTo>
                  <a:lnTo>
                    <a:pt x="274" y="1387"/>
                  </a:lnTo>
                  <a:moveTo>
                    <a:pt x="403" y="1"/>
                  </a:moveTo>
                  <a:lnTo>
                    <a:pt x="8785" y="6188"/>
                  </a:lnTo>
                  <a:moveTo>
                    <a:pt x="8785" y="6188"/>
                  </a:moveTo>
                  <a:lnTo>
                    <a:pt x="135" y="2963"/>
                  </a:lnTo>
                  <a:moveTo>
                    <a:pt x="2716" y="1"/>
                  </a:moveTo>
                  <a:lnTo>
                    <a:pt x="8785" y="6188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960925" y="1666675"/>
              <a:ext cx="255550" cy="255425"/>
            </a:xfrm>
            <a:custGeom>
              <a:avLst/>
              <a:gdLst/>
              <a:ahLst/>
              <a:cxnLst/>
              <a:rect l="l" t="t" r="r" b="b"/>
              <a:pathLst>
                <a:path w="10222" h="10217" extrusionOk="0">
                  <a:moveTo>
                    <a:pt x="5111" y="1"/>
                  </a:moveTo>
                  <a:lnTo>
                    <a:pt x="1" y="5106"/>
                  </a:lnTo>
                  <a:lnTo>
                    <a:pt x="5111" y="10216"/>
                  </a:lnTo>
                  <a:lnTo>
                    <a:pt x="10222" y="5106"/>
                  </a:lnTo>
                  <a:lnTo>
                    <a:pt x="5111" y="1"/>
                  </a:ln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923325" y="1703500"/>
              <a:ext cx="181750" cy="181750"/>
            </a:xfrm>
            <a:custGeom>
              <a:avLst/>
              <a:gdLst/>
              <a:ahLst/>
              <a:cxnLst/>
              <a:rect l="l" t="t" r="r" b="b"/>
              <a:pathLst>
                <a:path w="7270" h="7270" extrusionOk="0">
                  <a:moveTo>
                    <a:pt x="3638" y="1"/>
                  </a:moveTo>
                  <a:lnTo>
                    <a:pt x="0" y="3633"/>
                  </a:lnTo>
                  <a:lnTo>
                    <a:pt x="3638" y="7270"/>
                  </a:lnTo>
                  <a:lnTo>
                    <a:pt x="7269" y="3633"/>
                  </a:lnTo>
                  <a:lnTo>
                    <a:pt x="3638" y="1"/>
                  </a:ln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072325" y="1703500"/>
              <a:ext cx="181750" cy="181750"/>
            </a:xfrm>
            <a:custGeom>
              <a:avLst/>
              <a:gdLst/>
              <a:ahLst/>
              <a:cxnLst/>
              <a:rect l="l" t="t" r="r" b="b"/>
              <a:pathLst>
                <a:path w="7270" h="7270" extrusionOk="0">
                  <a:moveTo>
                    <a:pt x="3638" y="1"/>
                  </a:moveTo>
                  <a:lnTo>
                    <a:pt x="1" y="3633"/>
                  </a:lnTo>
                  <a:lnTo>
                    <a:pt x="3638" y="7270"/>
                  </a:lnTo>
                  <a:lnTo>
                    <a:pt x="7270" y="3633"/>
                  </a:lnTo>
                  <a:lnTo>
                    <a:pt x="3638" y="1"/>
                  </a:ln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67450" y="1489200"/>
              <a:ext cx="42775" cy="290075"/>
            </a:xfrm>
            <a:custGeom>
              <a:avLst/>
              <a:gdLst/>
              <a:ahLst/>
              <a:cxnLst/>
              <a:rect l="l" t="t" r="r" b="b"/>
              <a:pathLst>
                <a:path w="1711" h="11603" fill="none" extrusionOk="0">
                  <a:moveTo>
                    <a:pt x="0" y="0"/>
                  </a:moveTo>
                  <a:lnTo>
                    <a:pt x="824" y="11602"/>
                  </a:lnTo>
                  <a:lnTo>
                    <a:pt x="1711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 rot="10800000" flipH="1">
            <a:off x="3061842" y="4507076"/>
            <a:ext cx="3089315" cy="192848"/>
            <a:chOff x="3061842" y="468701"/>
            <a:chExt cx="3089315" cy="192848"/>
          </a:xfrm>
        </p:grpSpPr>
        <p:sp>
          <p:nvSpPr>
            <p:cNvPr id="40" name="Google Shape;40;p2"/>
            <p:cNvSpPr/>
            <p:nvPr/>
          </p:nvSpPr>
          <p:spPr>
            <a:xfrm>
              <a:off x="4112308" y="468701"/>
              <a:ext cx="2038849" cy="192848"/>
            </a:xfrm>
            <a:custGeom>
              <a:avLst/>
              <a:gdLst/>
              <a:ahLst/>
              <a:cxnLst/>
              <a:rect l="l" t="t" r="r" b="b"/>
              <a:pathLst>
                <a:path w="11989" h="1134" extrusionOk="0">
                  <a:moveTo>
                    <a:pt x="5034" y="0"/>
                  </a:moveTo>
                  <a:lnTo>
                    <a:pt x="1" y="1051"/>
                  </a:lnTo>
                  <a:lnTo>
                    <a:pt x="16" y="1134"/>
                  </a:lnTo>
                  <a:lnTo>
                    <a:pt x="5039" y="83"/>
                  </a:lnTo>
                  <a:lnTo>
                    <a:pt x="11989" y="83"/>
                  </a:lnTo>
                  <a:lnTo>
                    <a:pt x="119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061842" y="468701"/>
              <a:ext cx="2038849" cy="192848"/>
            </a:xfrm>
            <a:custGeom>
              <a:avLst/>
              <a:gdLst/>
              <a:ahLst/>
              <a:cxnLst/>
              <a:rect l="l" t="t" r="r" b="b"/>
              <a:pathLst>
                <a:path w="11989" h="1134" extrusionOk="0">
                  <a:moveTo>
                    <a:pt x="1" y="0"/>
                  </a:moveTo>
                  <a:lnTo>
                    <a:pt x="1" y="83"/>
                  </a:lnTo>
                  <a:lnTo>
                    <a:pt x="6956" y="83"/>
                  </a:lnTo>
                  <a:lnTo>
                    <a:pt x="11973" y="1134"/>
                  </a:lnTo>
                  <a:lnTo>
                    <a:pt x="11989" y="1051"/>
                  </a:lnTo>
                  <a:lnTo>
                    <a:pt x="6966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3061842" y="381001"/>
            <a:ext cx="3089315" cy="192848"/>
            <a:chOff x="3061842" y="468701"/>
            <a:chExt cx="3089315" cy="192848"/>
          </a:xfrm>
        </p:grpSpPr>
        <p:sp>
          <p:nvSpPr>
            <p:cNvPr id="43" name="Google Shape;43;p2"/>
            <p:cNvSpPr/>
            <p:nvPr/>
          </p:nvSpPr>
          <p:spPr>
            <a:xfrm>
              <a:off x="4112308" y="468701"/>
              <a:ext cx="2038849" cy="192848"/>
            </a:xfrm>
            <a:custGeom>
              <a:avLst/>
              <a:gdLst/>
              <a:ahLst/>
              <a:cxnLst/>
              <a:rect l="l" t="t" r="r" b="b"/>
              <a:pathLst>
                <a:path w="11989" h="1134" extrusionOk="0">
                  <a:moveTo>
                    <a:pt x="5034" y="0"/>
                  </a:moveTo>
                  <a:lnTo>
                    <a:pt x="1" y="1051"/>
                  </a:lnTo>
                  <a:lnTo>
                    <a:pt x="16" y="1134"/>
                  </a:lnTo>
                  <a:lnTo>
                    <a:pt x="5039" y="83"/>
                  </a:lnTo>
                  <a:lnTo>
                    <a:pt x="11989" y="83"/>
                  </a:lnTo>
                  <a:lnTo>
                    <a:pt x="119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061842" y="468701"/>
              <a:ext cx="2038849" cy="192848"/>
            </a:xfrm>
            <a:custGeom>
              <a:avLst/>
              <a:gdLst/>
              <a:ahLst/>
              <a:cxnLst/>
              <a:rect l="l" t="t" r="r" b="b"/>
              <a:pathLst>
                <a:path w="11989" h="1134" extrusionOk="0">
                  <a:moveTo>
                    <a:pt x="1" y="0"/>
                  </a:moveTo>
                  <a:lnTo>
                    <a:pt x="1" y="83"/>
                  </a:lnTo>
                  <a:lnTo>
                    <a:pt x="6956" y="83"/>
                  </a:lnTo>
                  <a:lnTo>
                    <a:pt x="11973" y="1134"/>
                  </a:lnTo>
                  <a:lnTo>
                    <a:pt x="11989" y="1051"/>
                  </a:lnTo>
                  <a:lnTo>
                    <a:pt x="6966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>
            <a:spLocks noGrp="1"/>
          </p:cNvSpPr>
          <p:nvPr>
            <p:ph type="title"/>
          </p:nvPr>
        </p:nvSpPr>
        <p:spPr>
          <a:xfrm>
            <a:off x="1372050" y="373553"/>
            <a:ext cx="6399900" cy="6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223865" y="240098"/>
            <a:ext cx="8696270" cy="4663303"/>
          </a:xfrm>
          <a:custGeom>
            <a:avLst/>
            <a:gdLst/>
            <a:ahLst/>
            <a:cxnLst/>
            <a:rect l="l" t="t" r="r" b="b"/>
            <a:pathLst>
              <a:path w="45243" h="31164" extrusionOk="0">
                <a:moveTo>
                  <a:pt x="45160" y="83"/>
                </a:moveTo>
                <a:lnTo>
                  <a:pt x="45160" y="31081"/>
                </a:lnTo>
                <a:lnTo>
                  <a:pt x="83" y="31081"/>
                </a:lnTo>
                <a:lnTo>
                  <a:pt x="83" y="83"/>
                </a:lnTo>
                <a:close/>
                <a:moveTo>
                  <a:pt x="0" y="1"/>
                </a:moveTo>
                <a:lnTo>
                  <a:pt x="0" y="31163"/>
                </a:lnTo>
                <a:lnTo>
                  <a:pt x="45242" y="31163"/>
                </a:lnTo>
                <a:lnTo>
                  <a:pt x="45242" y="1"/>
                </a:lnTo>
                <a:close/>
              </a:path>
            </a:pathLst>
          </a:custGeom>
          <a:solidFill>
            <a:srgbClr val="C8A1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"/>
          <p:cNvSpPr txBox="1">
            <a:spLocks noGrp="1"/>
          </p:cNvSpPr>
          <p:nvPr>
            <p:ph type="title" hasCustomPrompt="1"/>
          </p:nvPr>
        </p:nvSpPr>
        <p:spPr>
          <a:xfrm flipH="1">
            <a:off x="763758" y="3667925"/>
            <a:ext cx="2108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60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r>
              <a:t>xx%</a:t>
            </a:r>
          </a:p>
        </p:txBody>
      </p:sp>
      <p:sp>
        <p:nvSpPr>
          <p:cNvPr id="154" name="Google Shape;154;p13"/>
          <p:cNvSpPr txBox="1">
            <a:spLocks noGrp="1"/>
          </p:cNvSpPr>
          <p:nvPr>
            <p:ph type="subTitle" idx="1"/>
          </p:nvPr>
        </p:nvSpPr>
        <p:spPr>
          <a:xfrm flipH="1">
            <a:off x="2491150" y="1591225"/>
            <a:ext cx="24099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subTitle" idx="2"/>
          </p:nvPr>
        </p:nvSpPr>
        <p:spPr>
          <a:xfrm>
            <a:off x="2409250" y="3783001"/>
            <a:ext cx="24099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subTitle" idx="3"/>
          </p:nvPr>
        </p:nvSpPr>
        <p:spPr>
          <a:xfrm flipH="1">
            <a:off x="4264875" y="2673654"/>
            <a:ext cx="24099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subTitle" idx="4"/>
          </p:nvPr>
        </p:nvSpPr>
        <p:spPr>
          <a:xfrm flipH="1">
            <a:off x="2491150" y="1008700"/>
            <a:ext cx="2634000" cy="7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oltaire"/>
              <a:buNone/>
              <a:defRPr sz="2400">
                <a:solidFill>
                  <a:schemeClr val="lt2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oltaire"/>
              <a:buNone/>
              <a:defRPr>
                <a:solidFill>
                  <a:schemeClr val="lt1"/>
                </a:solidFill>
                <a:latin typeface="Voltaire"/>
                <a:ea typeface="Voltaire"/>
                <a:cs typeface="Voltaire"/>
                <a:sym typeface="Voltair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oltaire"/>
              <a:buNone/>
              <a:defRPr>
                <a:solidFill>
                  <a:schemeClr val="lt1"/>
                </a:solidFill>
                <a:latin typeface="Voltaire"/>
                <a:ea typeface="Voltaire"/>
                <a:cs typeface="Voltaire"/>
                <a:sym typeface="Voltair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oltaire"/>
              <a:buNone/>
              <a:defRPr>
                <a:solidFill>
                  <a:schemeClr val="lt1"/>
                </a:solidFill>
                <a:latin typeface="Voltaire"/>
                <a:ea typeface="Voltaire"/>
                <a:cs typeface="Voltaire"/>
                <a:sym typeface="Voltair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oltaire"/>
              <a:buNone/>
              <a:defRPr>
                <a:solidFill>
                  <a:schemeClr val="lt1"/>
                </a:solidFill>
                <a:latin typeface="Voltaire"/>
                <a:ea typeface="Voltaire"/>
                <a:cs typeface="Voltaire"/>
                <a:sym typeface="Voltair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oltaire"/>
              <a:buNone/>
              <a:defRPr>
                <a:solidFill>
                  <a:schemeClr val="lt1"/>
                </a:solidFill>
                <a:latin typeface="Voltaire"/>
                <a:ea typeface="Voltaire"/>
                <a:cs typeface="Voltaire"/>
                <a:sym typeface="Voltair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oltaire"/>
              <a:buNone/>
              <a:defRPr>
                <a:solidFill>
                  <a:schemeClr val="lt1"/>
                </a:solidFill>
                <a:latin typeface="Voltaire"/>
                <a:ea typeface="Voltaire"/>
                <a:cs typeface="Voltaire"/>
                <a:sym typeface="Voltair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oltaire"/>
              <a:buNone/>
              <a:defRPr>
                <a:solidFill>
                  <a:schemeClr val="lt1"/>
                </a:solidFill>
                <a:latin typeface="Voltaire"/>
                <a:ea typeface="Voltaire"/>
                <a:cs typeface="Voltaire"/>
                <a:sym typeface="Voltair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oltaire"/>
              <a:buNone/>
              <a:defRPr>
                <a:solidFill>
                  <a:schemeClr val="lt1"/>
                </a:solidFill>
                <a:latin typeface="Voltaire"/>
                <a:ea typeface="Voltaire"/>
                <a:cs typeface="Voltaire"/>
                <a:sym typeface="Voltaire"/>
              </a:defRPr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5"/>
          </p:nvPr>
        </p:nvSpPr>
        <p:spPr>
          <a:xfrm>
            <a:off x="2409250" y="3181426"/>
            <a:ext cx="2409900" cy="7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oltaire"/>
              <a:buNone/>
              <a:defRPr sz="2400">
                <a:solidFill>
                  <a:schemeClr val="lt2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oltaire"/>
              <a:buNone/>
              <a:defRPr>
                <a:solidFill>
                  <a:schemeClr val="lt1"/>
                </a:solidFill>
                <a:latin typeface="Voltaire"/>
                <a:ea typeface="Voltaire"/>
                <a:cs typeface="Voltaire"/>
                <a:sym typeface="Voltair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oltaire"/>
              <a:buNone/>
              <a:defRPr>
                <a:solidFill>
                  <a:schemeClr val="lt1"/>
                </a:solidFill>
                <a:latin typeface="Voltaire"/>
                <a:ea typeface="Voltaire"/>
                <a:cs typeface="Voltaire"/>
                <a:sym typeface="Voltair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oltaire"/>
              <a:buNone/>
              <a:defRPr>
                <a:solidFill>
                  <a:schemeClr val="lt1"/>
                </a:solidFill>
                <a:latin typeface="Voltaire"/>
                <a:ea typeface="Voltaire"/>
                <a:cs typeface="Voltaire"/>
                <a:sym typeface="Voltair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oltaire"/>
              <a:buNone/>
              <a:defRPr>
                <a:solidFill>
                  <a:schemeClr val="lt1"/>
                </a:solidFill>
                <a:latin typeface="Voltaire"/>
                <a:ea typeface="Voltaire"/>
                <a:cs typeface="Voltaire"/>
                <a:sym typeface="Voltair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oltaire"/>
              <a:buNone/>
              <a:defRPr>
                <a:solidFill>
                  <a:schemeClr val="lt1"/>
                </a:solidFill>
                <a:latin typeface="Voltaire"/>
                <a:ea typeface="Voltaire"/>
                <a:cs typeface="Voltaire"/>
                <a:sym typeface="Voltair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oltaire"/>
              <a:buNone/>
              <a:defRPr>
                <a:solidFill>
                  <a:schemeClr val="lt1"/>
                </a:solidFill>
                <a:latin typeface="Voltaire"/>
                <a:ea typeface="Voltaire"/>
                <a:cs typeface="Voltaire"/>
                <a:sym typeface="Voltair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oltaire"/>
              <a:buNone/>
              <a:defRPr>
                <a:solidFill>
                  <a:schemeClr val="lt1"/>
                </a:solidFill>
                <a:latin typeface="Voltaire"/>
                <a:ea typeface="Voltaire"/>
                <a:cs typeface="Voltaire"/>
                <a:sym typeface="Voltair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oltaire"/>
              <a:buNone/>
              <a:defRPr>
                <a:solidFill>
                  <a:schemeClr val="lt1"/>
                </a:solidFill>
                <a:latin typeface="Voltaire"/>
                <a:ea typeface="Voltaire"/>
                <a:cs typeface="Voltaire"/>
                <a:sym typeface="Voltaire"/>
              </a:defRPr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subTitle" idx="6"/>
          </p:nvPr>
        </p:nvSpPr>
        <p:spPr>
          <a:xfrm flipH="1">
            <a:off x="3993975" y="2186829"/>
            <a:ext cx="2680800" cy="65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oltaire"/>
              <a:buNone/>
              <a:defRPr sz="2400">
                <a:solidFill>
                  <a:schemeClr val="lt2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oltaire"/>
              <a:buNone/>
              <a:defRPr>
                <a:solidFill>
                  <a:schemeClr val="lt1"/>
                </a:solidFill>
                <a:latin typeface="Voltaire"/>
                <a:ea typeface="Voltaire"/>
                <a:cs typeface="Voltaire"/>
                <a:sym typeface="Voltair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oltaire"/>
              <a:buNone/>
              <a:defRPr>
                <a:solidFill>
                  <a:schemeClr val="lt1"/>
                </a:solidFill>
                <a:latin typeface="Voltaire"/>
                <a:ea typeface="Voltaire"/>
                <a:cs typeface="Voltaire"/>
                <a:sym typeface="Voltair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oltaire"/>
              <a:buNone/>
              <a:defRPr>
                <a:solidFill>
                  <a:schemeClr val="lt1"/>
                </a:solidFill>
                <a:latin typeface="Voltaire"/>
                <a:ea typeface="Voltaire"/>
                <a:cs typeface="Voltaire"/>
                <a:sym typeface="Voltair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oltaire"/>
              <a:buNone/>
              <a:defRPr>
                <a:solidFill>
                  <a:schemeClr val="lt1"/>
                </a:solidFill>
                <a:latin typeface="Voltaire"/>
                <a:ea typeface="Voltaire"/>
                <a:cs typeface="Voltaire"/>
                <a:sym typeface="Voltair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oltaire"/>
              <a:buNone/>
              <a:defRPr>
                <a:solidFill>
                  <a:schemeClr val="lt1"/>
                </a:solidFill>
                <a:latin typeface="Voltaire"/>
                <a:ea typeface="Voltaire"/>
                <a:cs typeface="Voltaire"/>
                <a:sym typeface="Voltair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oltaire"/>
              <a:buNone/>
              <a:defRPr>
                <a:solidFill>
                  <a:schemeClr val="lt1"/>
                </a:solidFill>
                <a:latin typeface="Voltaire"/>
                <a:ea typeface="Voltaire"/>
                <a:cs typeface="Voltaire"/>
                <a:sym typeface="Voltair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oltaire"/>
              <a:buNone/>
              <a:defRPr>
                <a:solidFill>
                  <a:schemeClr val="lt1"/>
                </a:solidFill>
                <a:latin typeface="Voltaire"/>
                <a:ea typeface="Voltaire"/>
                <a:cs typeface="Voltaire"/>
                <a:sym typeface="Voltair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oltaire"/>
              <a:buNone/>
              <a:defRPr>
                <a:solidFill>
                  <a:schemeClr val="lt1"/>
                </a:solidFill>
                <a:latin typeface="Voltaire"/>
                <a:ea typeface="Voltaire"/>
                <a:cs typeface="Voltaire"/>
                <a:sym typeface="Voltaire"/>
              </a:defRPr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title" idx="7" hasCustomPrompt="1"/>
          </p:nvPr>
        </p:nvSpPr>
        <p:spPr>
          <a:xfrm>
            <a:off x="6737139" y="2552206"/>
            <a:ext cx="1323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60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1" name="Google Shape;161;p13"/>
          <p:cNvSpPr txBox="1">
            <a:spLocks noGrp="1"/>
          </p:cNvSpPr>
          <p:nvPr>
            <p:ph type="title" idx="8" hasCustomPrompt="1"/>
          </p:nvPr>
        </p:nvSpPr>
        <p:spPr>
          <a:xfrm>
            <a:off x="1085639" y="1460181"/>
            <a:ext cx="1323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9"/>
          </p:nvPr>
        </p:nvSpPr>
        <p:spPr>
          <a:xfrm>
            <a:off x="1372050" y="373553"/>
            <a:ext cx="6399900" cy="6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63" name="Google Shape;163;p13"/>
          <p:cNvSpPr/>
          <p:nvPr/>
        </p:nvSpPr>
        <p:spPr>
          <a:xfrm>
            <a:off x="223865" y="240098"/>
            <a:ext cx="8696270" cy="4663303"/>
          </a:xfrm>
          <a:custGeom>
            <a:avLst/>
            <a:gdLst/>
            <a:ahLst/>
            <a:cxnLst/>
            <a:rect l="l" t="t" r="r" b="b"/>
            <a:pathLst>
              <a:path w="45243" h="31164" extrusionOk="0">
                <a:moveTo>
                  <a:pt x="45160" y="83"/>
                </a:moveTo>
                <a:lnTo>
                  <a:pt x="45160" y="31081"/>
                </a:lnTo>
                <a:lnTo>
                  <a:pt x="83" y="31081"/>
                </a:lnTo>
                <a:lnTo>
                  <a:pt x="83" y="83"/>
                </a:lnTo>
                <a:close/>
                <a:moveTo>
                  <a:pt x="0" y="1"/>
                </a:moveTo>
                <a:lnTo>
                  <a:pt x="0" y="31163"/>
                </a:lnTo>
                <a:lnTo>
                  <a:pt x="45242" y="31163"/>
                </a:lnTo>
                <a:lnTo>
                  <a:pt x="45242" y="1"/>
                </a:lnTo>
                <a:close/>
              </a:path>
            </a:pathLst>
          </a:custGeom>
          <a:solidFill>
            <a:srgbClr val="C8A1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y design 1">
  <p:cSld name="CUSTOM_10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"/>
          <p:cNvSpPr txBox="1">
            <a:spLocks noGrp="1"/>
          </p:cNvSpPr>
          <p:nvPr>
            <p:ph type="subTitle" idx="1"/>
          </p:nvPr>
        </p:nvSpPr>
        <p:spPr>
          <a:xfrm flipH="1">
            <a:off x="1342950" y="1650140"/>
            <a:ext cx="3055200" cy="11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1"/>
          <p:cNvSpPr txBox="1">
            <a:spLocks noGrp="1"/>
          </p:cNvSpPr>
          <p:nvPr>
            <p:ph type="title"/>
          </p:nvPr>
        </p:nvSpPr>
        <p:spPr>
          <a:xfrm>
            <a:off x="2564047" y="707218"/>
            <a:ext cx="1833900" cy="11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l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l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l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l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l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l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l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45" name="Google Shape;245;p21"/>
          <p:cNvSpPr/>
          <p:nvPr/>
        </p:nvSpPr>
        <p:spPr>
          <a:xfrm>
            <a:off x="223865" y="240098"/>
            <a:ext cx="8696270" cy="4663303"/>
          </a:xfrm>
          <a:custGeom>
            <a:avLst/>
            <a:gdLst/>
            <a:ahLst/>
            <a:cxnLst/>
            <a:rect l="l" t="t" r="r" b="b"/>
            <a:pathLst>
              <a:path w="45243" h="31164" extrusionOk="0">
                <a:moveTo>
                  <a:pt x="45160" y="83"/>
                </a:moveTo>
                <a:lnTo>
                  <a:pt x="45160" y="31081"/>
                </a:lnTo>
                <a:lnTo>
                  <a:pt x="83" y="31081"/>
                </a:lnTo>
                <a:lnTo>
                  <a:pt x="83" y="83"/>
                </a:lnTo>
                <a:close/>
                <a:moveTo>
                  <a:pt x="0" y="1"/>
                </a:moveTo>
                <a:lnTo>
                  <a:pt x="0" y="31163"/>
                </a:lnTo>
                <a:lnTo>
                  <a:pt x="45242" y="31163"/>
                </a:lnTo>
                <a:lnTo>
                  <a:pt x="45242" y="1"/>
                </a:lnTo>
                <a:close/>
              </a:path>
            </a:pathLst>
          </a:custGeom>
          <a:solidFill>
            <a:srgbClr val="C8A1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1"/>
          <p:cNvSpPr/>
          <p:nvPr/>
        </p:nvSpPr>
        <p:spPr>
          <a:xfrm>
            <a:off x="4395054" y="73224"/>
            <a:ext cx="348743" cy="343325"/>
          </a:xfrm>
          <a:custGeom>
            <a:avLst/>
            <a:gdLst/>
            <a:ahLst/>
            <a:cxnLst/>
            <a:rect l="l" t="t" r="r" b="b"/>
            <a:pathLst>
              <a:path w="1356" h="1335" fill="none" extrusionOk="0">
                <a:moveTo>
                  <a:pt x="1355" y="670"/>
                </a:moveTo>
                <a:lnTo>
                  <a:pt x="675" y="1335"/>
                </a:lnTo>
                <a:lnTo>
                  <a:pt x="0" y="670"/>
                </a:lnTo>
                <a:lnTo>
                  <a:pt x="675" y="0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miter lim="51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1"/>
          <p:cNvSpPr/>
          <p:nvPr/>
        </p:nvSpPr>
        <p:spPr>
          <a:xfrm>
            <a:off x="4266462" y="119515"/>
            <a:ext cx="255899" cy="250743"/>
          </a:xfrm>
          <a:custGeom>
            <a:avLst/>
            <a:gdLst/>
            <a:ahLst/>
            <a:cxnLst/>
            <a:rect l="l" t="t" r="r" b="b"/>
            <a:pathLst>
              <a:path w="995" h="975" fill="none" extrusionOk="0">
                <a:moveTo>
                  <a:pt x="995" y="490"/>
                </a:moveTo>
                <a:lnTo>
                  <a:pt x="500" y="974"/>
                </a:lnTo>
                <a:lnTo>
                  <a:pt x="0" y="490"/>
                </a:lnTo>
                <a:lnTo>
                  <a:pt x="500" y="1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miter lim="51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1"/>
          <p:cNvSpPr/>
          <p:nvPr/>
        </p:nvSpPr>
        <p:spPr>
          <a:xfrm>
            <a:off x="4614946" y="119515"/>
            <a:ext cx="257185" cy="250743"/>
          </a:xfrm>
          <a:custGeom>
            <a:avLst/>
            <a:gdLst/>
            <a:ahLst/>
            <a:cxnLst/>
            <a:rect l="l" t="t" r="r" b="b"/>
            <a:pathLst>
              <a:path w="1000" h="975" fill="none" extrusionOk="0">
                <a:moveTo>
                  <a:pt x="1000" y="490"/>
                </a:moveTo>
                <a:lnTo>
                  <a:pt x="500" y="974"/>
                </a:lnTo>
                <a:lnTo>
                  <a:pt x="0" y="490"/>
                </a:lnTo>
                <a:lnTo>
                  <a:pt x="500" y="1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miter lim="51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1"/>
          <p:cNvSpPr/>
          <p:nvPr/>
        </p:nvSpPr>
        <p:spPr>
          <a:xfrm>
            <a:off x="3455561" y="180464"/>
            <a:ext cx="1005851" cy="257"/>
          </a:xfrm>
          <a:custGeom>
            <a:avLst/>
            <a:gdLst/>
            <a:ahLst/>
            <a:cxnLst/>
            <a:rect l="l" t="t" r="r" b="b"/>
            <a:pathLst>
              <a:path w="3911" h="1" fill="none" extrusionOk="0">
                <a:moveTo>
                  <a:pt x="3911" y="1"/>
                </a:moveTo>
                <a:lnTo>
                  <a:pt x="1" y="1"/>
                </a:lnTo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miter lim="51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1"/>
          <p:cNvSpPr/>
          <p:nvPr/>
        </p:nvSpPr>
        <p:spPr>
          <a:xfrm>
            <a:off x="3455561" y="304935"/>
            <a:ext cx="1005851" cy="257"/>
          </a:xfrm>
          <a:custGeom>
            <a:avLst/>
            <a:gdLst/>
            <a:ahLst/>
            <a:cxnLst/>
            <a:rect l="l" t="t" r="r" b="b"/>
            <a:pathLst>
              <a:path w="3911" h="1" fill="none" extrusionOk="0">
                <a:moveTo>
                  <a:pt x="3911" y="1"/>
                </a:moveTo>
                <a:lnTo>
                  <a:pt x="1" y="1"/>
                </a:lnTo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miter lim="51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4682585" y="180464"/>
            <a:ext cx="1005851" cy="257"/>
          </a:xfrm>
          <a:custGeom>
            <a:avLst/>
            <a:gdLst/>
            <a:ahLst/>
            <a:cxnLst/>
            <a:rect l="l" t="t" r="r" b="b"/>
            <a:pathLst>
              <a:path w="3911" h="1" fill="none" extrusionOk="0">
                <a:moveTo>
                  <a:pt x="0" y="1"/>
                </a:moveTo>
                <a:lnTo>
                  <a:pt x="3910" y="1"/>
                </a:lnTo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miter lim="51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4682585" y="304935"/>
            <a:ext cx="1005851" cy="257"/>
          </a:xfrm>
          <a:custGeom>
            <a:avLst/>
            <a:gdLst/>
            <a:ahLst/>
            <a:cxnLst/>
            <a:rect l="l" t="t" r="r" b="b"/>
            <a:pathLst>
              <a:path w="3911" h="1" fill="none" extrusionOk="0">
                <a:moveTo>
                  <a:pt x="0" y="1"/>
                </a:moveTo>
                <a:lnTo>
                  <a:pt x="3910" y="1"/>
                </a:lnTo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miter lim="51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y design 3">
  <p:cSld name="CUSTOM_10_1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"/>
          <p:cNvSpPr txBox="1">
            <a:spLocks noGrp="1"/>
          </p:cNvSpPr>
          <p:nvPr>
            <p:ph type="subTitle" idx="1"/>
          </p:nvPr>
        </p:nvSpPr>
        <p:spPr>
          <a:xfrm flipH="1">
            <a:off x="4979400" y="1654294"/>
            <a:ext cx="2945400" cy="11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3"/>
          <p:cNvSpPr txBox="1">
            <a:spLocks noGrp="1"/>
          </p:cNvSpPr>
          <p:nvPr>
            <p:ph type="title"/>
          </p:nvPr>
        </p:nvSpPr>
        <p:spPr>
          <a:xfrm>
            <a:off x="4979376" y="1263888"/>
            <a:ext cx="19473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223865" y="240098"/>
            <a:ext cx="8696270" cy="4663303"/>
          </a:xfrm>
          <a:custGeom>
            <a:avLst/>
            <a:gdLst/>
            <a:ahLst/>
            <a:cxnLst/>
            <a:rect l="l" t="t" r="r" b="b"/>
            <a:pathLst>
              <a:path w="45243" h="31164" extrusionOk="0">
                <a:moveTo>
                  <a:pt x="45160" y="83"/>
                </a:moveTo>
                <a:lnTo>
                  <a:pt x="45160" y="31081"/>
                </a:lnTo>
                <a:lnTo>
                  <a:pt x="83" y="31081"/>
                </a:lnTo>
                <a:lnTo>
                  <a:pt x="83" y="83"/>
                </a:lnTo>
                <a:close/>
                <a:moveTo>
                  <a:pt x="0" y="1"/>
                </a:moveTo>
                <a:lnTo>
                  <a:pt x="0" y="31163"/>
                </a:lnTo>
                <a:lnTo>
                  <a:pt x="45242" y="31163"/>
                </a:lnTo>
                <a:lnTo>
                  <a:pt x="45242" y="1"/>
                </a:lnTo>
                <a:close/>
              </a:path>
            </a:pathLst>
          </a:custGeom>
          <a:solidFill>
            <a:srgbClr val="C8A1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3"/>
          <p:cNvSpPr/>
          <p:nvPr/>
        </p:nvSpPr>
        <p:spPr>
          <a:xfrm>
            <a:off x="4395054" y="73224"/>
            <a:ext cx="348743" cy="343325"/>
          </a:xfrm>
          <a:custGeom>
            <a:avLst/>
            <a:gdLst/>
            <a:ahLst/>
            <a:cxnLst/>
            <a:rect l="l" t="t" r="r" b="b"/>
            <a:pathLst>
              <a:path w="1356" h="1335" fill="none" extrusionOk="0">
                <a:moveTo>
                  <a:pt x="1355" y="670"/>
                </a:moveTo>
                <a:lnTo>
                  <a:pt x="675" y="1335"/>
                </a:lnTo>
                <a:lnTo>
                  <a:pt x="0" y="670"/>
                </a:lnTo>
                <a:lnTo>
                  <a:pt x="675" y="0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miter lim="51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4266462" y="119515"/>
            <a:ext cx="255899" cy="250743"/>
          </a:xfrm>
          <a:custGeom>
            <a:avLst/>
            <a:gdLst/>
            <a:ahLst/>
            <a:cxnLst/>
            <a:rect l="l" t="t" r="r" b="b"/>
            <a:pathLst>
              <a:path w="995" h="975" fill="none" extrusionOk="0">
                <a:moveTo>
                  <a:pt x="995" y="490"/>
                </a:moveTo>
                <a:lnTo>
                  <a:pt x="500" y="974"/>
                </a:lnTo>
                <a:lnTo>
                  <a:pt x="0" y="490"/>
                </a:lnTo>
                <a:lnTo>
                  <a:pt x="500" y="1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miter lim="51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3"/>
          <p:cNvSpPr/>
          <p:nvPr/>
        </p:nvSpPr>
        <p:spPr>
          <a:xfrm>
            <a:off x="4614946" y="119515"/>
            <a:ext cx="257185" cy="250743"/>
          </a:xfrm>
          <a:custGeom>
            <a:avLst/>
            <a:gdLst/>
            <a:ahLst/>
            <a:cxnLst/>
            <a:rect l="l" t="t" r="r" b="b"/>
            <a:pathLst>
              <a:path w="1000" h="975" fill="none" extrusionOk="0">
                <a:moveTo>
                  <a:pt x="1000" y="490"/>
                </a:moveTo>
                <a:lnTo>
                  <a:pt x="500" y="974"/>
                </a:lnTo>
                <a:lnTo>
                  <a:pt x="0" y="490"/>
                </a:lnTo>
                <a:lnTo>
                  <a:pt x="500" y="1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miter lim="51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3"/>
          <p:cNvSpPr/>
          <p:nvPr/>
        </p:nvSpPr>
        <p:spPr>
          <a:xfrm>
            <a:off x="3455561" y="180464"/>
            <a:ext cx="1005851" cy="257"/>
          </a:xfrm>
          <a:custGeom>
            <a:avLst/>
            <a:gdLst/>
            <a:ahLst/>
            <a:cxnLst/>
            <a:rect l="l" t="t" r="r" b="b"/>
            <a:pathLst>
              <a:path w="3911" h="1" fill="none" extrusionOk="0">
                <a:moveTo>
                  <a:pt x="3911" y="1"/>
                </a:moveTo>
                <a:lnTo>
                  <a:pt x="1" y="1"/>
                </a:lnTo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miter lim="51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3"/>
          <p:cNvSpPr/>
          <p:nvPr/>
        </p:nvSpPr>
        <p:spPr>
          <a:xfrm>
            <a:off x="3455561" y="304935"/>
            <a:ext cx="1005851" cy="257"/>
          </a:xfrm>
          <a:custGeom>
            <a:avLst/>
            <a:gdLst/>
            <a:ahLst/>
            <a:cxnLst/>
            <a:rect l="l" t="t" r="r" b="b"/>
            <a:pathLst>
              <a:path w="3911" h="1" fill="none" extrusionOk="0">
                <a:moveTo>
                  <a:pt x="3911" y="1"/>
                </a:moveTo>
                <a:lnTo>
                  <a:pt x="1" y="1"/>
                </a:lnTo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miter lim="51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3"/>
          <p:cNvSpPr/>
          <p:nvPr/>
        </p:nvSpPr>
        <p:spPr>
          <a:xfrm>
            <a:off x="4682585" y="180464"/>
            <a:ext cx="1005851" cy="257"/>
          </a:xfrm>
          <a:custGeom>
            <a:avLst/>
            <a:gdLst/>
            <a:ahLst/>
            <a:cxnLst/>
            <a:rect l="l" t="t" r="r" b="b"/>
            <a:pathLst>
              <a:path w="3911" h="1" fill="none" extrusionOk="0">
                <a:moveTo>
                  <a:pt x="0" y="1"/>
                </a:moveTo>
                <a:lnTo>
                  <a:pt x="3910" y="1"/>
                </a:lnTo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miter lim="51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3"/>
          <p:cNvSpPr/>
          <p:nvPr/>
        </p:nvSpPr>
        <p:spPr>
          <a:xfrm>
            <a:off x="4682585" y="304935"/>
            <a:ext cx="1005851" cy="257"/>
          </a:xfrm>
          <a:custGeom>
            <a:avLst/>
            <a:gdLst/>
            <a:ahLst/>
            <a:cxnLst/>
            <a:rect l="l" t="t" r="r" b="b"/>
            <a:pathLst>
              <a:path w="3911" h="1" fill="none" extrusionOk="0">
                <a:moveTo>
                  <a:pt x="0" y="1"/>
                </a:moveTo>
                <a:lnTo>
                  <a:pt x="3910" y="1"/>
                </a:lnTo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miter lim="51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iret One"/>
              <a:buNone/>
              <a:defRPr sz="2400" b="1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iret One"/>
              <a:buNone/>
              <a:defRPr sz="2400" b="1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iret One"/>
              <a:buNone/>
              <a:defRPr sz="2400" b="1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iret One"/>
              <a:buNone/>
              <a:defRPr sz="2400" b="1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iret One"/>
              <a:buNone/>
              <a:defRPr sz="2400" b="1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iret One"/>
              <a:buNone/>
              <a:defRPr sz="2400" b="1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iret One"/>
              <a:buNone/>
              <a:defRPr sz="2400" b="1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iret One"/>
              <a:buNone/>
              <a:defRPr sz="2400" b="1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iret One"/>
              <a:buNone/>
              <a:defRPr sz="2400" b="1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hivo Light"/>
              <a:buChar char="●"/>
              <a:defRPr sz="1800">
                <a:solidFill>
                  <a:schemeClr val="lt1"/>
                </a:solidFill>
                <a:latin typeface="Chivo Light"/>
                <a:ea typeface="Chivo Light"/>
                <a:cs typeface="Chivo Light"/>
                <a:sym typeface="Chiv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hivo Light"/>
              <a:buChar char="○"/>
              <a:defRPr>
                <a:solidFill>
                  <a:schemeClr val="lt1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hivo Light"/>
              <a:buChar char="■"/>
              <a:defRPr sz="1200">
                <a:solidFill>
                  <a:schemeClr val="lt1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hivo Light"/>
              <a:buChar char="●"/>
              <a:defRPr sz="1200">
                <a:solidFill>
                  <a:schemeClr val="lt1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hivo Light"/>
              <a:buChar char="○"/>
              <a:defRPr sz="1200">
                <a:solidFill>
                  <a:schemeClr val="lt1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hivo Light"/>
              <a:buChar char="■"/>
              <a:defRPr sz="1200">
                <a:solidFill>
                  <a:schemeClr val="lt1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hivo Light"/>
              <a:buChar char="●"/>
              <a:defRPr sz="1200">
                <a:solidFill>
                  <a:schemeClr val="lt1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hivo Light"/>
              <a:buChar char="○"/>
              <a:defRPr sz="1200">
                <a:solidFill>
                  <a:schemeClr val="lt1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Chivo Light"/>
              <a:buChar char="■"/>
              <a:defRPr sz="1200">
                <a:solidFill>
                  <a:schemeClr val="lt1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9" r:id="rId3"/>
    <p:sldLayoutId id="2147483667" r:id="rId4"/>
    <p:sldLayoutId id="2147483669" r:id="rId5"/>
    <p:sldLayoutId id="214748367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tanvi.shahani2432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diagramLayout" Target="../diagrams/layout1.xml"/><Relationship Id="rId7" Type="http://schemas.openxmlformats.org/officeDocument/2006/relationships/chart" Target="../charts/char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tatista.com/" TargetMode="External"/><Relationship Id="rId3" Type="http://schemas.openxmlformats.org/officeDocument/2006/relationships/hyperlink" Target="https://www.alliedmarketresearch.com/cosmetics-market" TargetMode="External"/><Relationship Id="rId7" Type="http://schemas.openxmlformats.org/officeDocument/2006/relationships/hyperlink" Target="https://www.franchiseindia.com/wellness/7-Beauty-Trends-with-a-Business-Scope-of-their-Own.9994" TargetMode="External"/><Relationship Id="rId2" Type="http://schemas.openxmlformats.org/officeDocument/2006/relationships/hyperlink" Target="https://yourstory.com/2020/10/indian-ecommerce-festive-season-sale-2020?utm_pageloadtype=scrol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luxe.digital/business/digital-luxury-reports/luxury-wellness-beauty/" TargetMode="External"/><Relationship Id="rId5" Type="http://schemas.openxmlformats.org/officeDocument/2006/relationships/hyperlink" Target="https://zoovu.com/blog/solve-the-5-biggest-problems-of-online-shoppers/" TargetMode="External"/><Relationship Id="rId4" Type="http://schemas.openxmlformats.org/officeDocument/2006/relationships/hyperlink" Target="https://medium.com/latitude-elevates/trust-issues-why-customers-avoid-buying-cosmetics-online-how-brands-can-win-trust-back-f3d1f27662f4" TargetMode="External"/><Relationship Id="rId9" Type="http://schemas.openxmlformats.org/officeDocument/2006/relationships/hyperlink" Target="https://www.tatacliq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ataCLiQ APK 10.5 - download free apk from APKSum">
            <a:extLst>
              <a:ext uri="{FF2B5EF4-FFF2-40B4-BE49-F238E27FC236}">
                <a16:creationId xmlns:a16="http://schemas.microsoft.com/office/drawing/2014/main" id="{F473E8ED-1F10-4B30-9FDF-B37503935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458" y="1094241"/>
            <a:ext cx="926723" cy="92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06A2B8-F659-41B3-9726-A1BA231F8B30}"/>
              </a:ext>
            </a:extLst>
          </p:cNvPr>
          <p:cNvSpPr txBox="1"/>
          <p:nvPr/>
        </p:nvSpPr>
        <p:spPr>
          <a:xfrm>
            <a:off x="2133600" y="2128355"/>
            <a:ext cx="5273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err="1">
                <a:solidFill>
                  <a:srgbClr val="C8A157"/>
                </a:solidFill>
                <a:latin typeface="Avenir Next LT Pro" panose="020B0504020202020204" pitchFamily="34" charset="0"/>
              </a:rPr>
              <a:t>Cliqing</a:t>
            </a:r>
            <a:r>
              <a:rPr lang="en-IN" sz="3200" dirty="0">
                <a:solidFill>
                  <a:srgbClr val="C8A157"/>
                </a:solidFill>
                <a:latin typeface="Avenir Next LT Pro" panose="020B0504020202020204" pitchFamily="34" charset="0"/>
              </a:rPr>
              <a:t> The Glamour Industry!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B3402F-5C47-46CF-B344-6CE348C5E01E}"/>
              </a:ext>
            </a:extLst>
          </p:cNvPr>
          <p:cNvSpPr txBox="1"/>
          <p:nvPr/>
        </p:nvSpPr>
        <p:spPr>
          <a:xfrm>
            <a:off x="1747701" y="593997"/>
            <a:ext cx="5808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C8A157"/>
                </a:solidFill>
                <a:latin typeface="Avenir Next LT Pro" panose="020B0504020202020204" pitchFamily="34" charset="0"/>
              </a:rPr>
              <a:t>Tata Imagination Challenge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F034-863F-42E0-B247-4328E22F1481}"/>
              </a:ext>
            </a:extLst>
          </p:cNvPr>
          <p:cNvSpPr txBox="1"/>
          <p:nvPr/>
        </p:nvSpPr>
        <p:spPr>
          <a:xfrm>
            <a:off x="2179320" y="3291840"/>
            <a:ext cx="49453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rgbClr val="C8A157"/>
                </a:solidFill>
                <a:latin typeface="Avenir Next LT Pro" panose="020B0504020202020204" pitchFamily="34" charset="0"/>
              </a:rPr>
              <a:t>Submission Of Case Study For Tata </a:t>
            </a:r>
            <a:r>
              <a:rPr lang="en-IN" sz="1200" dirty="0" err="1">
                <a:solidFill>
                  <a:srgbClr val="C8A157"/>
                </a:solidFill>
                <a:latin typeface="Avenir Next LT Pro" panose="020B0504020202020204" pitchFamily="34" charset="0"/>
              </a:rPr>
              <a:t>Cliq</a:t>
            </a:r>
            <a:endParaRPr lang="en-IN" sz="1200" dirty="0">
              <a:solidFill>
                <a:srgbClr val="C8A157"/>
              </a:solidFill>
              <a:latin typeface="Avenir Next LT Pro" panose="020B0504020202020204" pitchFamily="34" charset="0"/>
            </a:endParaRPr>
          </a:p>
          <a:p>
            <a:pPr algn="ctr"/>
            <a:r>
              <a:rPr lang="en-IN" sz="1200" dirty="0">
                <a:solidFill>
                  <a:srgbClr val="C8A157"/>
                </a:solidFill>
                <a:latin typeface="Avenir Next LT Pro" panose="020B0504020202020204" pitchFamily="34" charset="0"/>
              </a:rPr>
              <a:t>By: Tanvi Shahani</a:t>
            </a:r>
          </a:p>
          <a:p>
            <a:pPr algn="ctr"/>
            <a:r>
              <a:rPr lang="en-IN" sz="1200" dirty="0">
                <a:solidFill>
                  <a:srgbClr val="C8A157"/>
                </a:solidFill>
                <a:latin typeface="Avenir Next LT Pro" panose="020B0504020202020204" pitchFamily="34" charset="0"/>
              </a:rPr>
              <a:t>Indian Institute Of Technology Guwahati</a:t>
            </a:r>
          </a:p>
          <a:p>
            <a:pPr algn="ctr"/>
            <a:r>
              <a:rPr lang="en-IN" sz="1200" dirty="0">
                <a:solidFill>
                  <a:srgbClr val="C8A157"/>
                </a:solidFill>
                <a:latin typeface="Avenir Next LT Pro" panose="020B05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tanvi.shahani2432@gmail.com</a:t>
            </a:r>
            <a:endParaRPr lang="en-IN" sz="1200" dirty="0">
              <a:solidFill>
                <a:srgbClr val="C8A157"/>
              </a:solidFill>
              <a:latin typeface="Avenir Next LT Pro" panose="020B0504020202020204" pitchFamily="34" charset="0"/>
            </a:endParaRPr>
          </a:p>
          <a:p>
            <a:pPr algn="ctr"/>
            <a:r>
              <a:rPr lang="en-IN" sz="1200" dirty="0">
                <a:solidFill>
                  <a:srgbClr val="C8A157"/>
                </a:solidFill>
                <a:latin typeface="Avenir Next LT Pro" panose="020B0504020202020204" pitchFamily="34" charset="0"/>
              </a:rPr>
              <a:t>tshahani@iitg.ac.in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4"/>
          <p:cNvSpPr txBox="1">
            <a:spLocks noGrp="1"/>
          </p:cNvSpPr>
          <p:nvPr>
            <p:ph type="subTitle" idx="1"/>
          </p:nvPr>
        </p:nvSpPr>
        <p:spPr>
          <a:xfrm flipH="1">
            <a:off x="2491150" y="1591225"/>
            <a:ext cx="24099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venir Next LT Pro" panose="020B0504020202020204" pitchFamily="34" charset="0"/>
              </a:rPr>
              <a:t>A breif analysis of the industry</a:t>
            </a:r>
            <a:endParaRPr sz="1200" dirty="0">
              <a:latin typeface="Avenir Next LT Pro" panose="020B0504020202020204" pitchFamily="34" charset="0"/>
            </a:endParaRPr>
          </a:p>
        </p:txBody>
      </p:sp>
      <p:sp>
        <p:nvSpPr>
          <p:cNvPr id="362" name="Google Shape;362;p34"/>
          <p:cNvSpPr txBox="1">
            <a:spLocks noGrp="1"/>
          </p:cNvSpPr>
          <p:nvPr>
            <p:ph type="subTitle" idx="2"/>
          </p:nvPr>
        </p:nvSpPr>
        <p:spPr>
          <a:xfrm>
            <a:off x="2409250" y="3783001"/>
            <a:ext cx="24099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venir Next LT Pro" panose="020B0504020202020204" pitchFamily="34" charset="0"/>
              </a:rPr>
              <a:t>Explaining the online methodoligies to be used and what makes Cliq unique.</a:t>
            </a:r>
            <a:endParaRPr sz="1200" dirty="0">
              <a:latin typeface="Avenir Next LT Pro" panose="020B05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Avenir Next LT Pro" panose="020B0504020202020204" pitchFamily="34" charset="0"/>
            </a:endParaRPr>
          </a:p>
        </p:txBody>
      </p:sp>
      <p:sp>
        <p:nvSpPr>
          <p:cNvPr id="363" name="Google Shape;363;p34"/>
          <p:cNvSpPr txBox="1">
            <a:spLocks noGrp="1"/>
          </p:cNvSpPr>
          <p:nvPr>
            <p:ph type="subTitle" idx="3"/>
          </p:nvPr>
        </p:nvSpPr>
        <p:spPr>
          <a:xfrm flipH="1">
            <a:off x="4264875" y="2673654"/>
            <a:ext cx="24099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venir Next LT Pro" panose="020B0504020202020204" pitchFamily="34" charset="0"/>
              </a:rPr>
              <a:t>Breif description of strategy to be used and latest features in the app.</a:t>
            </a:r>
            <a:endParaRPr sz="1200" dirty="0">
              <a:latin typeface="Avenir Next LT Pro" panose="020B0504020202020204" pitchFamily="34" charset="0"/>
            </a:endParaRPr>
          </a:p>
        </p:txBody>
      </p:sp>
      <p:sp>
        <p:nvSpPr>
          <p:cNvPr id="364" name="Google Shape;364;p34"/>
          <p:cNvSpPr txBox="1">
            <a:spLocks noGrp="1"/>
          </p:cNvSpPr>
          <p:nvPr>
            <p:ph type="subTitle" idx="4"/>
          </p:nvPr>
        </p:nvSpPr>
        <p:spPr>
          <a:xfrm flipH="1">
            <a:off x="2491150" y="1008700"/>
            <a:ext cx="2634000" cy="7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venir Next LT Pro" panose="020B0504020202020204" pitchFamily="34" charset="0"/>
              </a:rPr>
              <a:t>Sneak Peek</a:t>
            </a:r>
            <a:endParaRPr dirty="0">
              <a:latin typeface="Avenir Next LT Pro" panose="020B0504020202020204" pitchFamily="34" charset="0"/>
            </a:endParaRPr>
          </a:p>
        </p:txBody>
      </p:sp>
      <p:sp>
        <p:nvSpPr>
          <p:cNvPr id="365" name="Google Shape;365;p34"/>
          <p:cNvSpPr txBox="1">
            <a:spLocks noGrp="1"/>
          </p:cNvSpPr>
          <p:nvPr>
            <p:ph type="subTitle" idx="5"/>
          </p:nvPr>
        </p:nvSpPr>
        <p:spPr>
          <a:xfrm>
            <a:off x="2409249" y="3181426"/>
            <a:ext cx="3662861" cy="7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venir Next LT Pro" panose="020B0504020202020204" pitchFamily="34" charset="0"/>
              </a:rPr>
              <a:t>Marketing and Uniqueness</a:t>
            </a:r>
            <a:endParaRPr dirty="0">
              <a:latin typeface="Avenir Next LT Pro" panose="020B0504020202020204" pitchFamily="34" charset="0"/>
            </a:endParaRPr>
          </a:p>
        </p:txBody>
      </p:sp>
      <p:sp>
        <p:nvSpPr>
          <p:cNvPr id="366" name="Google Shape;366;p34"/>
          <p:cNvSpPr txBox="1">
            <a:spLocks noGrp="1"/>
          </p:cNvSpPr>
          <p:nvPr>
            <p:ph type="subTitle" idx="6"/>
          </p:nvPr>
        </p:nvSpPr>
        <p:spPr>
          <a:xfrm flipH="1">
            <a:off x="3993975" y="2186829"/>
            <a:ext cx="2680800" cy="65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venir Next LT Pro" panose="020B0504020202020204" pitchFamily="34" charset="0"/>
              </a:rPr>
              <a:t>The route and App</a:t>
            </a:r>
            <a:endParaRPr dirty="0">
              <a:latin typeface="Avenir Next LT Pro" panose="020B0504020202020204" pitchFamily="34" charset="0"/>
            </a:endParaRPr>
          </a:p>
        </p:txBody>
      </p:sp>
      <p:sp>
        <p:nvSpPr>
          <p:cNvPr id="367" name="Google Shape;367;p34"/>
          <p:cNvSpPr txBox="1">
            <a:spLocks noGrp="1"/>
          </p:cNvSpPr>
          <p:nvPr>
            <p:ph type="title" idx="7"/>
          </p:nvPr>
        </p:nvSpPr>
        <p:spPr>
          <a:xfrm>
            <a:off x="6737139" y="2552206"/>
            <a:ext cx="1323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68" name="Google Shape;368;p34"/>
          <p:cNvSpPr txBox="1">
            <a:spLocks noGrp="1"/>
          </p:cNvSpPr>
          <p:nvPr>
            <p:ph type="title"/>
          </p:nvPr>
        </p:nvSpPr>
        <p:spPr>
          <a:xfrm flipH="1">
            <a:off x="763758" y="3667925"/>
            <a:ext cx="2108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69" name="Google Shape;369;p34"/>
          <p:cNvSpPr txBox="1">
            <a:spLocks noGrp="1"/>
          </p:cNvSpPr>
          <p:nvPr>
            <p:ph type="title" idx="8"/>
          </p:nvPr>
        </p:nvSpPr>
        <p:spPr>
          <a:xfrm>
            <a:off x="1085639" y="1460181"/>
            <a:ext cx="1323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370" name="Google Shape;370;p34"/>
          <p:cNvGrpSpPr/>
          <p:nvPr/>
        </p:nvGrpSpPr>
        <p:grpSpPr>
          <a:xfrm>
            <a:off x="5125150" y="3895675"/>
            <a:ext cx="3794984" cy="112969"/>
            <a:chOff x="2545250" y="4962725"/>
            <a:chExt cx="3794984" cy="112969"/>
          </a:xfrm>
        </p:grpSpPr>
        <p:sp>
          <p:nvSpPr>
            <p:cNvPr id="371" name="Google Shape;371;p34"/>
            <p:cNvSpPr/>
            <p:nvPr/>
          </p:nvSpPr>
          <p:spPr>
            <a:xfrm>
              <a:off x="2600173" y="5015045"/>
              <a:ext cx="1022188" cy="260"/>
            </a:xfrm>
            <a:custGeom>
              <a:avLst/>
              <a:gdLst/>
              <a:ahLst/>
              <a:cxnLst/>
              <a:rect l="l" t="t" r="r" b="b"/>
              <a:pathLst>
                <a:path w="3927" h="1" fill="none" extrusionOk="0">
                  <a:moveTo>
                    <a:pt x="1" y="0"/>
                  </a:moveTo>
                  <a:lnTo>
                    <a:pt x="3926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51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 rot="10800000" flipH="1">
              <a:off x="4147662" y="4989793"/>
              <a:ext cx="2192572" cy="24750"/>
            </a:xfrm>
            <a:custGeom>
              <a:avLst/>
              <a:gdLst/>
              <a:ahLst/>
              <a:cxnLst/>
              <a:rect l="l" t="t" r="r" b="b"/>
              <a:pathLst>
                <a:path w="3927" h="1" fill="none" extrusionOk="0">
                  <a:moveTo>
                    <a:pt x="3926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51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2545250" y="4969493"/>
              <a:ext cx="106201" cy="106201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7" y="0"/>
                  </a:moveTo>
                  <a:lnTo>
                    <a:pt x="1" y="201"/>
                  </a:lnTo>
                  <a:lnTo>
                    <a:pt x="207" y="407"/>
                  </a:lnTo>
                  <a:lnTo>
                    <a:pt x="408" y="201"/>
                  </a:lnTo>
                  <a:lnTo>
                    <a:pt x="20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51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5121150" y="4966629"/>
              <a:ext cx="104900" cy="104900"/>
            </a:xfrm>
            <a:custGeom>
              <a:avLst/>
              <a:gdLst/>
              <a:ahLst/>
              <a:cxnLst/>
              <a:rect l="l" t="t" r="r" b="b"/>
              <a:pathLst>
                <a:path w="403" h="403" extrusionOk="0">
                  <a:moveTo>
                    <a:pt x="202" y="1"/>
                  </a:moveTo>
                  <a:lnTo>
                    <a:pt x="1" y="202"/>
                  </a:lnTo>
                  <a:lnTo>
                    <a:pt x="202" y="403"/>
                  </a:lnTo>
                  <a:lnTo>
                    <a:pt x="403" y="202"/>
                  </a:lnTo>
                  <a:lnTo>
                    <a:pt x="202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51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3685091" y="4966629"/>
              <a:ext cx="106201" cy="104900"/>
            </a:xfrm>
            <a:custGeom>
              <a:avLst/>
              <a:gdLst/>
              <a:ahLst/>
              <a:cxnLst/>
              <a:rect l="l" t="t" r="r" b="b"/>
              <a:pathLst>
                <a:path w="408" h="403" extrusionOk="0">
                  <a:moveTo>
                    <a:pt x="207" y="1"/>
                  </a:moveTo>
                  <a:lnTo>
                    <a:pt x="1" y="202"/>
                  </a:lnTo>
                  <a:lnTo>
                    <a:pt x="207" y="403"/>
                  </a:lnTo>
                  <a:lnTo>
                    <a:pt x="407" y="202"/>
                  </a:lnTo>
                  <a:lnTo>
                    <a:pt x="207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51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3833981" y="4969493"/>
              <a:ext cx="106201" cy="106201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6" y="0"/>
                  </a:moveTo>
                  <a:lnTo>
                    <a:pt x="0" y="206"/>
                  </a:lnTo>
                  <a:lnTo>
                    <a:pt x="206" y="407"/>
                  </a:lnTo>
                  <a:lnTo>
                    <a:pt x="407" y="206"/>
                  </a:lnTo>
                  <a:lnTo>
                    <a:pt x="20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51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3984172" y="4962725"/>
              <a:ext cx="106201" cy="104900"/>
            </a:xfrm>
            <a:custGeom>
              <a:avLst/>
              <a:gdLst/>
              <a:ahLst/>
              <a:cxnLst/>
              <a:rect l="l" t="t" r="r" b="b"/>
              <a:pathLst>
                <a:path w="408" h="403" extrusionOk="0">
                  <a:moveTo>
                    <a:pt x="206" y="0"/>
                  </a:moveTo>
                  <a:lnTo>
                    <a:pt x="0" y="201"/>
                  </a:lnTo>
                  <a:lnTo>
                    <a:pt x="206" y="402"/>
                  </a:lnTo>
                  <a:lnTo>
                    <a:pt x="407" y="201"/>
                  </a:lnTo>
                  <a:lnTo>
                    <a:pt x="20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51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34"/>
          <p:cNvGrpSpPr/>
          <p:nvPr/>
        </p:nvGrpSpPr>
        <p:grpSpPr>
          <a:xfrm>
            <a:off x="5125150" y="1641525"/>
            <a:ext cx="3794984" cy="112969"/>
            <a:chOff x="2545250" y="4962725"/>
            <a:chExt cx="3794984" cy="112969"/>
          </a:xfrm>
        </p:grpSpPr>
        <p:sp>
          <p:nvSpPr>
            <p:cNvPr id="379" name="Google Shape;379;p34"/>
            <p:cNvSpPr/>
            <p:nvPr/>
          </p:nvSpPr>
          <p:spPr>
            <a:xfrm>
              <a:off x="2600173" y="5015045"/>
              <a:ext cx="1022188" cy="260"/>
            </a:xfrm>
            <a:custGeom>
              <a:avLst/>
              <a:gdLst/>
              <a:ahLst/>
              <a:cxnLst/>
              <a:rect l="l" t="t" r="r" b="b"/>
              <a:pathLst>
                <a:path w="3927" h="1" fill="none" extrusionOk="0">
                  <a:moveTo>
                    <a:pt x="1" y="0"/>
                  </a:moveTo>
                  <a:lnTo>
                    <a:pt x="3926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51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 rot="10800000" flipH="1">
              <a:off x="4147662" y="4989793"/>
              <a:ext cx="2192572" cy="24750"/>
            </a:xfrm>
            <a:custGeom>
              <a:avLst/>
              <a:gdLst/>
              <a:ahLst/>
              <a:cxnLst/>
              <a:rect l="l" t="t" r="r" b="b"/>
              <a:pathLst>
                <a:path w="3927" h="1" fill="none" extrusionOk="0">
                  <a:moveTo>
                    <a:pt x="3926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51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2545250" y="4969493"/>
              <a:ext cx="106201" cy="106201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7" y="0"/>
                  </a:moveTo>
                  <a:lnTo>
                    <a:pt x="1" y="201"/>
                  </a:lnTo>
                  <a:lnTo>
                    <a:pt x="207" y="407"/>
                  </a:lnTo>
                  <a:lnTo>
                    <a:pt x="408" y="201"/>
                  </a:lnTo>
                  <a:lnTo>
                    <a:pt x="20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51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5121150" y="4966629"/>
              <a:ext cx="104900" cy="104900"/>
            </a:xfrm>
            <a:custGeom>
              <a:avLst/>
              <a:gdLst/>
              <a:ahLst/>
              <a:cxnLst/>
              <a:rect l="l" t="t" r="r" b="b"/>
              <a:pathLst>
                <a:path w="403" h="403" extrusionOk="0">
                  <a:moveTo>
                    <a:pt x="202" y="1"/>
                  </a:moveTo>
                  <a:lnTo>
                    <a:pt x="1" y="202"/>
                  </a:lnTo>
                  <a:lnTo>
                    <a:pt x="202" y="403"/>
                  </a:lnTo>
                  <a:lnTo>
                    <a:pt x="403" y="202"/>
                  </a:lnTo>
                  <a:lnTo>
                    <a:pt x="202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51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3685091" y="4966629"/>
              <a:ext cx="106201" cy="104900"/>
            </a:xfrm>
            <a:custGeom>
              <a:avLst/>
              <a:gdLst/>
              <a:ahLst/>
              <a:cxnLst/>
              <a:rect l="l" t="t" r="r" b="b"/>
              <a:pathLst>
                <a:path w="408" h="403" extrusionOk="0">
                  <a:moveTo>
                    <a:pt x="207" y="1"/>
                  </a:moveTo>
                  <a:lnTo>
                    <a:pt x="1" y="202"/>
                  </a:lnTo>
                  <a:lnTo>
                    <a:pt x="207" y="403"/>
                  </a:lnTo>
                  <a:lnTo>
                    <a:pt x="407" y="202"/>
                  </a:lnTo>
                  <a:lnTo>
                    <a:pt x="207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51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3833981" y="4969493"/>
              <a:ext cx="106201" cy="106201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6" y="0"/>
                  </a:moveTo>
                  <a:lnTo>
                    <a:pt x="0" y="206"/>
                  </a:lnTo>
                  <a:lnTo>
                    <a:pt x="206" y="407"/>
                  </a:lnTo>
                  <a:lnTo>
                    <a:pt x="407" y="206"/>
                  </a:lnTo>
                  <a:lnTo>
                    <a:pt x="20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51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3984172" y="4962725"/>
              <a:ext cx="106201" cy="104900"/>
            </a:xfrm>
            <a:custGeom>
              <a:avLst/>
              <a:gdLst/>
              <a:ahLst/>
              <a:cxnLst/>
              <a:rect l="l" t="t" r="r" b="b"/>
              <a:pathLst>
                <a:path w="408" h="403" extrusionOk="0">
                  <a:moveTo>
                    <a:pt x="206" y="0"/>
                  </a:moveTo>
                  <a:lnTo>
                    <a:pt x="0" y="201"/>
                  </a:lnTo>
                  <a:lnTo>
                    <a:pt x="206" y="402"/>
                  </a:lnTo>
                  <a:lnTo>
                    <a:pt x="407" y="201"/>
                  </a:lnTo>
                  <a:lnTo>
                    <a:pt x="20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51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34"/>
          <p:cNvGrpSpPr/>
          <p:nvPr/>
        </p:nvGrpSpPr>
        <p:grpSpPr>
          <a:xfrm flipH="1">
            <a:off x="223875" y="2784612"/>
            <a:ext cx="3794984" cy="112969"/>
            <a:chOff x="2545250" y="4962725"/>
            <a:chExt cx="3794984" cy="112969"/>
          </a:xfrm>
        </p:grpSpPr>
        <p:sp>
          <p:nvSpPr>
            <p:cNvPr id="387" name="Google Shape;387;p34"/>
            <p:cNvSpPr/>
            <p:nvPr/>
          </p:nvSpPr>
          <p:spPr>
            <a:xfrm>
              <a:off x="2600173" y="5015045"/>
              <a:ext cx="1022188" cy="260"/>
            </a:xfrm>
            <a:custGeom>
              <a:avLst/>
              <a:gdLst/>
              <a:ahLst/>
              <a:cxnLst/>
              <a:rect l="l" t="t" r="r" b="b"/>
              <a:pathLst>
                <a:path w="3927" h="1" fill="none" extrusionOk="0">
                  <a:moveTo>
                    <a:pt x="1" y="0"/>
                  </a:moveTo>
                  <a:lnTo>
                    <a:pt x="3926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51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 rot="10800000" flipH="1">
              <a:off x="4147662" y="4989793"/>
              <a:ext cx="2192572" cy="24750"/>
            </a:xfrm>
            <a:custGeom>
              <a:avLst/>
              <a:gdLst/>
              <a:ahLst/>
              <a:cxnLst/>
              <a:rect l="l" t="t" r="r" b="b"/>
              <a:pathLst>
                <a:path w="3927" h="1" fill="none" extrusionOk="0">
                  <a:moveTo>
                    <a:pt x="3926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51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2545250" y="4969493"/>
              <a:ext cx="106201" cy="106201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7" y="0"/>
                  </a:moveTo>
                  <a:lnTo>
                    <a:pt x="1" y="201"/>
                  </a:lnTo>
                  <a:lnTo>
                    <a:pt x="207" y="407"/>
                  </a:lnTo>
                  <a:lnTo>
                    <a:pt x="408" y="201"/>
                  </a:lnTo>
                  <a:lnTo>
                    <a:pt x="20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51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5121150" y="4966629"/>
              <a:ext cx="104900" cy="104900"/>
            </a:xfrm>
            <a:custGeom>
              <a:avLst/>
              <a:gdLst/>
              <a:ahLst/>
              <a:cxnLst/>
              <a:rect l="l" t="t" r="r" b="b"/>
              <a:pathLst>
                <a:path w="403" h="403" extrusionOk="0">
                  <a:moveTo>
                    <a:pt x="202" y="1"/>
                  </a:moveTo>
                  <a:lnTo>
                    <a:pt x="1" y="202"/>
                  </a:lnTo>
                  <a:lnTo>
                    <a:pt x="202" y="403"/>
                  </a:lnTo>
                  <a:lnTo>
                    <a:pt x="403" y="202"/>
                  </a:lnTo>
                  <a:lnTo>
                    <a:pt x="202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51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3685091" y="4966629"/>
              <a:ext cx="106201" cy="104900"/>
            </a:xfrm>
            <a:custGeom>
              <a:avLst/>
              <a:gdLst/>
              <a:ahLst/>
              <a:cxnLst/>
              <a:rect l="l" t="t" r="r" b="b"/>
              <a:pathLst>
                <a:path w="408" h="403" extrusionOk="0">
                  <a:moveTo>
                    <a:pt x="207" y="1"/>
                  </a:moveTo>
                  <a:lnTo>
                    <a:pt x="1" y="202"/>
                  </a:lnTo>
                  <a:lnTo>
                    <a:pt x="207" y="403"/>
                  </a:lnTo>
                  <a:lnTo>
                    <a:pt x="407" y="202"/>
                  </a:lnTo>
                  <a:lnTo>
                    <a:pt x="207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51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3833981" y="4969493"/>
              <a:ext cx="106201" cy="106201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6" y="0"/>
                  </a:moveTo>
                  <a:lnTo>
                    <a:pt x="0" y="206"/>
                  </a:lnTo>
                  <a:lnTo>
                    <a:pt x="206" y="407"/>
                  </a:lnTo>
                  <a:lnTo>
                    <a:pt x="407" y="206"/>
                  </a:lnTo>
                  <a:lnTo>
                    <a:pt x="20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51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3984172" y="4962725"/>
              <a:ext cx="106201" cy="104900"/>
            </a:xfrm>
            <a:custGeom>
              <a:avLst/>
              <a:gdLst/>
              <a:ahLst/>
              <a:cxnLst/>
              <a:rect l="l" t="t" r="r" b="b"/>
              <a:pathLst>
                <a:path w="408" h="403" extrusionOk="0">
                  <a:moveTo>
                    <a:pt x="206" y="0"/>
                  </a:moveTo>
                  <a:lnTo>
                    <a:pt x="0" y="201"/>
                  </a:lnTo>
                  <a:lnTo>
                    <a:pt x="206" y="402"/>
                  </a:lnTo>
                  <a:lnTo>
                    <a:pt x="407" y="201"/>
                  </a:lnTo>
                  <a:lnTo>
                    <a:pt x="20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51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028ECEE-EDDC-4E0E-9B43-0FE255235E8F}"/>
              </a:ext>
            </a:extLst>
          </p:cNvPr>
          <p:cNvSpPr txBox="1"/>
          <p:nvPr/>
        </p:nvSpPr>
        <p:spPr>
          <a:xfrm>
            <a:off x="236620" y="243840"/>
            <a:ext cx="54939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solidFill>
                  <a:srgbClr val="C8A157"/>
                </a:solidFill>
                <a:latin typeface="Poiret One" panose="020B0604020202020204" charset="0"/>
              </a:rPr>
              <a:t>Index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1471;p63">
            <a:extLst>
              <a:ext uri="{FF2B5EF4-FFF2-40B4-BE49-F238E27FC236}">
                <a16:creationId xmlns:a16="http://schemas.microsoft.com/office/drawing/2014/main" id="{F10A51AB-0EF6-487E-BBDB-D1594D35BE45}"/>
              </a:ext>
            </a:extLst>
          </p:cNvPr>
          <p:cNvGrpSpPr/>
          <p:nvPr/>
        </p:nvGrpSpPr>
        <p:grpSpPr>
          <a:xfrm rot="5400000">
            <a:off x="2696409" y="3034788"/>
            <a:ext cx="2489452" cy="241375"/>
            <a:chOff x="105936" y="4902128"/>
            <a:chExt cx="919431" cy="89144"/>
          </a:xfrm>
        </p:grpSpPr>
        <p:sp>
          <p:nvSpPr>
            <p:cNvPr id="23" name="Google Shape;1472;p63">
              <a:extLst>
                <a:ext uri="{FF2B5EF4-FFF2-40B4-BE49-F238E27FC236}">
                  <a16:creationId xmlns:a16="http://schemas.microsoft.com/office/drawing/2014/main" id="{D9FF5EB6-84F7-4047-AC55-904E56DD4882}"/>
                </a:ext>
              </a:extLst>
            </p:cNvPr>
            <p:cNvSpPr/>
            <p:nvPr/>
          </p:nvSpPr>
          <p:spPr>
            <a:xfrm>
              <a:off x="105936" y="4902128"/>
              <a:ext cx="88789" cy="88789"/>
            </a:xfrm>
            <a:custGeom>
              <a:avLst/>
              <a:gdLst/>
              <a:ahLst/>
              <a:cxnLst/>
              <a:rect l="l" t="t" r="r" b="b"/>
              <a:pathLst>
                <a:path w="1500" h="1500" fill="none" extrusionOk="0">
                  <a:moveTo>
                    <a:pt x="0" y="753"/>
                  </a:moveTo>
                  <a:lnTo>
                    <a:pt x="752" y="1"/>
                  </a:lnTo>
                  <a:lnTo>
                    <a:pt x="1499" y="753"/>
                  </a:lnTo>
                  <a:lnTo>
                    <a:pt x="752" y="1500"/>
                  </a:lnTo>
                  <a:close/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miter lim="51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73;p63">
              <a:extLst>
                <a:ext uri="{FF2B5EF4-FFF2-40B4-BE49-F238E27FC236}">
                  <a16:creationId xmlns:a16="http://schemas.microsoft.com/office/drawing/2014/main" id="{69BD273D-B66A-4E07-B49B-B517AD7CEB96}"/>
                </a:ext>
              </a:extLst>
            </p:cNvPr>
            <p:cNvSpPr/>
            <p:nvPr/>
          </p:nvSpPr>
          <p:spPr>
            <a:xfrm>
              <a:off x="169686" y="4902128"/>
              <a:ext cx="89085" cy="88789"/>
            </a:xfrm>
            <a:custGeom>
              <a:avLst/>
              <a:gdLst/>
              <a:ahLst/>
              <a:cxnLst/>
              <a:rect l="l" t="t" r="r" b="b"/>
              <a:pathLst>
                <a:path w="1505" h="1500" fill="none" extrusionOk="0">
                  <a:moveTo>
                    <a:pt x="0" y="748"/>
                  </a:moveTo>
                  <a:lnTo>
                    <a:pt x="752" y="1"/>
                  </a:lnTo>
                  <a:lnTo>
                    <a:pt x="1504" y="748"/>
                  </a:lnTo>
                  <a:lnTo>
                    <a:pt x="752" y="1500"/>
                  </a:lnTo>
                  <a:close/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miter lim="51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74;p63">
              <a:extLst>
                <a:ext uri="{FF2B5EF4-FFF2-40B4-BE49-F238E27FC236}">
                  <a16:creationId xmlns:a16="http://schemas.microsoft.com/office/drawing/2014/main" id="{BC8C1004-1310-4B85-A66A-1AFD28827C6D}"/>
                </a:ext>
              </a:extLst>
            </p:cNvPr>
            <p:cNvSpPr/>
            <p:nvPr/>
          </p:nvSpPr>
          <p:spPr>
            <a:xfrm>
              <a:off x="233673" y="4902128"/>
              <a:ext cx="88789" cy="88789"/>
            </a:xfrm>
            <a:custGeom>
              <a:avLst/>
              <a:gdLst/>
              <a:ahLst/>
              <a:cxnLst/>
              <a:rect l="l" t="t" r="r" b="b"/>
              <a:pathLst>
                <a:path w="1500" h="1500" fill="none" extrusionOk="0">
                  <a:moveTo>
                    <a:pt x="1" y="753"/>
                  </a:moveTo>
                  <a:lnTo>
                    <a:pt x="753" y="1"/>
                  </a:lnTo>
                  <a:lnTo>
                    <a:pt x="1500" y="753"/>
                  </a:lnTo>
                  <a:lnTo>
                    <a:pt x="753" y="1500"/>
                  </a:lnTo>
                  <a:close/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miter lim="51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75;p63">
              <a:extLst>
                <a:ext uri="{FF2B5EF4-FFF2-40B4-BE49-F238E27FC236}">
                  <a16:creationId xmlns:a16="http://schemas.microsoft.com/office/drawing/2014/main" id="{C1F7049A-36DA-483A-A3D9-FEAAEA3B947D}"/>
                </a:ext>
              </a:extLst>
            </p:cNvPr>
            <p:cNvSpPr/>
            <p:nvPr/>
          </p:nvSpPr>
          <p:spPr>
            <a:xfrm>
              <a:off x="297422" y="4902128"/>
              <a:ext cx="89085" cy="88789"/>
            </a:xfrm>
            <a:custGeom>
              <a:avLst/>
              <a:gdLst/>
              <a:ahLst/>
              <a:cxnLst/>
              <a:rect l="l" t="t" r="r" b="b"/>
              <a:pathLst>
                <a:path w="1505" h="1500" fill="none" extrusionOk="0">
                  <a:moveTo>
                    <a:pt x="1" y="753"/>
                  </a:moveTo>
                  <a:lnTo>
                    <a:pt x="753" y="1"/>
                  </a:lnTo>
                  <a:lnTo>
                    <a:pt x="1505" y="753"/>
                  </a:lnTo>
                  <a:lnTo>
                    <a:pt x="753" y="1500"/>
                  </a:lnTo>
                  <a:close/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miter lim="51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76;p63">
              <a:extLst>
                <a:ext uri="{FF2B5EF4-FFF2-40B4-BE49-F238E27FC236}">
                  <a16:creationId xmlns:a16="http://schemas.microsoft.com/office/drawing/2014/main" id="{4A7815A2-847A-45CE-B394-9A35E757100A}"/>
                </a:ext>
              </a:extLst>
            </p:cNvPr>
            <p:cNvSpPr/>
            <p:nvPr/>
          </p:nvSpPr>
          <p:spPr>
            <a:xfrm>
              <a:off x="361468" y="4902128"/>
              <a:ext cx="88789" cy="89144"/>
            </a:xfrm>
            <a:custGeom>
              <a:avLst/>
              <a:gdLst/>
              <a:ahLst/>
              <a:cxnLst/>
              <a:rect l="l" t="t" r="r" b="b"/>
              <a:pathLst>
                <a:path w="1500" h="1506" fill="none" extrusionOk="0">
                  <a:moveTo>
                    <a:pt x="0" y="753"/>
                  </a:moveTo>
                  <a:lnTo>
                    <a:pt x="753" y="1"/>
                  </a:lnTo>
                  <a:lnTo>
                    <a:pt x="1500" y="753"/>
                  </a:lnTo>
                  <a:lnTo>
                    <a:pt x="753" y="1505"/>
                  </a:lnTo>
                  <a:close/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miter lim="51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77;p63">
              <a:extLst>
                <a:ext uri="{FF2B5EF4-FFF2-40B4-BE49-F238E27FC236}">
                  <a16:creationId xmlns:a16="http://schemas.microsoft.com/office/drawing/2014/main" id="{DBCC0C8E-CB11-4451-AF6C-FF3F56C38137}"/>
                </a:ext>
              </a:extLst>
            </p:cNvPr>
            <p:cNvSpPr/>
            <p:nvPr/>
          </p:nvSpPr>
          <p:spPr>
            <a:xfrm>
              <a:off x="425218" y="4902128"/>
              <a:ext cx="89085" cy="89144"/>
            </a:xfrm>
            <a:custGeom>
              <a:avLst/>
              <a:gdLst/>
              <a:ahLst/>
              <a:cxnLst/>
              <a:rect l="l" t="t" r="r" b="b"/>
              <a:pathLst>
                <a:path w="1505" h="1506" fill="none" extrusionOk="0">
                  <a:moveTo>
                    <a:pt x="0" y="753"/>
                  </a:moveTo>
                  <a:lnTo>
                    <a:pt x="752" y="1"/>
                  </a:lnTo>
                  <a:lnTo>
                    <a:pt x="1504" y="753"/>
                  </a:lnTo>
                  <a:lnTo>
                    <a:pt x="752" y="1505"/>
                  </a:lnTo>
                  <a:close/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miter lim="51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78;p63">
              <a:extLst>
                <a:ext uri="{FF2B5EF4-FFF2-40B4-BE49-F238E27FC236}">
                  <a16:creationId xmlns:a16="http://schemas.microsoft.com/office/drawing/2014/main" id="{E1A25EB8-4CB5-406C-855B-6DC49C1267B1}"/>
                </a:ext>
              </a:extLst>
            </p:cNvPr>
            <p:cNvSpPr/>
            <p:nvPr/>
          </p:nvSpPr>
          <p:spPr>
            <a:xfrm>
              <a:off x="489205" y="4902128"/>
              <a:ext cx="88848" cy="89144"/>
            </a:xfrm>
            <a:custGeom>
              <a:avLst/>
              <a:gdLst/>
              <a:ahLst/>
              <a:cxnLst/>
              <a:rect l="l" t="t" r="r" b="b"/>
              <a:pathLst>
                <a:path w="1501" h="1506" fill="none" extrusionOk="0">
                  <a:moveTo>
                    <a:pt x="1" y="753"/>
                  </a:moveTo>
                  <a:lnTo>
                    <a:pt x="753" y="1"/>
                  </a:lnTo>
                  <a:lnTo>
                    <a:pt x="1500" y="753"/>
                  </a:lnTo>
                  <a:lnTo>
                    <a:pt x="753" y="1505"/>
                  </a:lnTo>
                  <a:close/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miter lim="51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79;p63">
              <a:extLst>
                <a:ext uri="{FF2B5EF4-FFF2-40B4-BE49-F238E27FC236}">
                  <a16:creationId xmlns:a16="http://schemas.microsoft.com/office/drawing/2014/main" id="{BB47433C-467C-4FE8-84D3-C9CBF3B1B24C}"/>
                </a:ext>
              </a:extLst>
            </p:cNvPr>
            <p:cNvSpPr/>
            <p:nvPr/>
          </p:nvSpPr>
          <p:spPr>
            <a:xfrm>
              <a:off x="552955" y="4902128"/>
              <a:ext cx="89085" cy="89144"/>
            </a:xfrm>
            <a:custGeom>
              <a:avLst/>
              <a:gdLst/>
              <a:ahLst/>
              <a:cxnLst/>
              <a:rect l="l" t="t" r="r" b="b"/>
              <a:pathLst>
                <a:path w="1505" h="1506" fill="none" extrusionOk="0">
                  <a:moveTo>
                    <a:pt x="1" y="753"/>
                  </a:moveTo>
                  <a:lnTo>
                    <a:pt x="753" y="1"/>
                  </a:lnTo>
                  <a:lnTo>
                    <a:pt x="1505" y="753"/>
                  </a:lnTo>
                  <a:lnTo>
                    <a:pt x="753" y="1505"/>
                  </a:lnTo>
                  <a:close/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miter lim="51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80;p63">
              <a:extLst>
                <a:ext uri="{FF2B5EF4-FFF2-40B4-BE49-F238E27FC236}">
                  <a16:creationId xmlns:a16="http://schemas.microsoft.com/office/drawing/2014/main" id="{65695AC6-BEC3-4BA9-8198-063D2164953F}"/>
                </a:ext>
              </a:extLst>
            </p:cNvPr>
            <p:cNvSpPr/>
            <p:nvPr/>
          </p:nvSpPr>
          <p:spPr>
            <a:xfrm>
              <a:off x="617001" y="4902128"/>
              <a:ext cx="88789" cy="89144"/>
            </a:xfrm>
            <a:custGeom>
              <a:avLst/>
              <a:gdLst/>
              <a:ahLst/>
              <a:cxnLst/>
              <a:rect l="l" t="t" r="r" b="b"/>
              <a:pathLst>
                <a:path w="1500" h="1506" fill="none" extrusionOk="0">
                  <a:moveTo>
                    <a:pt x="1" y="753"/>
                  </a:moveTo>
                  <a:lnTo>
                    <a:pt x="753" y="1"/>
                  </a:lnTo>
                  <a:lnTo>
                    <a:pt x="1500" y="753"/>
                  </a:lnTo>
                  <a:lnTo>
                    <a:pt x="753" y="1505"/>
                  </a:lnTo>
                  <a:close/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miter lim="51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81;p63">
              <a:extLst>
                <a:ext uri="{FF2B5EF4-FFF2-40B4-BE49-F238E27FC236}">
                  <a16:creationId xmlns:a16="http://schemas.microsoft.com/office/drawing/2014/main" id="{CECF395A-4952-47F9-8E70-C9B651AAFD8C}"/>
                </a:ext>
              </a:extLst>
            </p:cNvPr>
            <p:cNvSpPr/>
            <p:nvPr/>
          </p:nvSpPr>
          <p:spPr>
            <a:xfrm>
              <a:off x="680750" y="4902128"/>
              <a:ext cx="89085" cy="89144"/>
            </a:xfrm>
            <a:custGeom>
              <a:avLst/>
              <a:gdLst/>
              <a:ahLst/>
              <a:cxnLst/>
              <a:rect l="l" t="t" r="r" b="b"/>
              <a:pathLst>
                <a:path w="1505" h="1506" fill="none" extrusionOk="0">
                  <a:moveTo>
                    <a:pt x="0" y="753"/>
                  </a:moveTo>
                  <a:lnTo>
                    <a:pt x="752" y="1"/>
                  </a:lnTo>
                  <a:lnTo>
                    <a:pt x="1505" y="753"/>
                  </a:lnTo>
                  <a:lnTo>
                    <a:pt x="752" y="1505"/>
                  </a:lnTo>
                  <a:close/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miter lim="51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82;p63">
              <a:extLst>
                <a:ext uri="{FF2B5EF4-FFF2-40B4-BE49-F238E27FC236}">
                  <a16:creationId xmlns:a16="http://schemas.microsoft.com/office/drawing/2014/main" id="{6D67B1D7-0B55-4E87-87AE-E06F7A8472B6}"/>
                </a:ext>
              </a:extLst>
            </p:cNvPr>
            <p:cNvSpPr/>
            <p:nvPr/>
          </p:nvSpPr>
          <p:spPr>
            <a:xfrm>
              <a:off x="744796" y="4902128"/>
              <a:ext cx="88789" cy="89144"/>
            </a:xfrm>
            <a:custGeom>
              <a:avLst/>
              <a:gdLst/>
              <a:ahLst/>
              <a:cxnLst/>
              <a:rect l="l" t="t" r="r" b="b"/>
              <a:pathLst>
                <a:path w="1500" h="1506" fill="none" extrusionOk="0">
                  <a:moveTo>
                    <a:pt x="0" y="753"/>
                  </a:moveTo>
                  <a:lnTo>
                    <a:pt x="752" y="1"/>
                  </a:lnTo>
                  <a:lnTo>
                    <a:pt x="1499" y="753"/>
                  </a:lnTo>
                  <a:lnTo>
                    <a:pt x="752" y="1505"/>
                  </a:lnTo>
                  <a:close/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miter lim="51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83;p63">
              <a:extLst>
                <a:ext uri="{FF2B5EF4-FFF2-40B4-BE49-F238E27FC236}">
                  <a16:creationId xmlns:a16="http://schemas.microsoft.com/office/drawing/2014/main" id="{27C682B9-6005-4C6D-9E02-805E2B58DE32}"/>
                </a:ext>
              </a:extLst>
            </p:cNvPr>
            <p:cNvSpPr/>
            <p:nvPr/>
          </p:nvSpPr>
          <p:spPr>
            <a:xfrm>
              <a:off x="808487" y="4902128"/>
              <a:ext cx="89144" cy="89144"/>
            </a:xfrm>
            <a:custGeom>
              <a:avLst/>
              <a:gdLst/>
              <a:ahLst/>
              <a:cxnLst/>
              <a:rect l="l" t="t" r="r" b="b"/>
              <a:pathLst>
                <a:path w="1506" h="1506" fill="none" extrusionOk="0">
                  <a:moveTo>
                    <a:pt x="1" y="753"/>
                  </a:moveTo>
                  <a:lnTo>
                    <a:pt x="753" y="1"/>
                  </a:lnTo>
                  <a:lnTo>
                    <a:pt x="1505" y="753"/>
                  </a:lnTo>
                  <a:lnTo>
                    <a:pt x="753" y="1505"/>
                  </a:lnTo>
                  <a:close/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miter lim="51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84;p63">
              <a:extLst>
                <a:ext uri="{FF2B5EF4-FFF2-40B4-BE49-F238E27FC236}">
                  <a16:creationId xmlns:a16="http://schemas.microsoft.com/office/drawing/2014/main" id="{A181C9AB-6DAF-43D3-A6E4-8AD7B6569D9D}"/>
                </a:ext>
              </a:extLst>
            </p:cNvPr>
            <p:cNvSpPr/>
            <p:nvPr/>
          </p:nvSpPr>
          <p:spPr>
            <a:xfrm>
              <a:off x="872533" y="4902128"/>
              <a:ext cx="88789" cy="89144"/>
            </a:xfrm>
            <a:custGeom>
              <a:avLst/>
              <a:gdLst/>
              <a:ahLst/>
              <a:cxnLst/>
              <a:rect l="l" t="t" r="r" b="b"/>
              <a:pathLst>
                <a:path w="1500" h="1506" fill="none" extrusionOk="0">
                  <a:moveTo>
                    <a:pt x="1" y="753"/>
                  </a:moveTo>
                  <a:lnTo>
                    <a:pt x="753" y="1"/>
                  </a:lnTo>
                  <a:lnTo>
                    <a:pt x="1500" y="753"/>
                  </a:lnTo>
                  <a:lnTo>
                    <a:pt x="753" y="1505"/>
                  </a:lnTo>
                  <a:close/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miter lim="51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85;p63">
              <a:extLst>
                <a:ext uri="{FF2B5EF4-FFF2-40B4-BE49-F238E27FC236}">
                  <a16:creationId xmlns:a16="http://schemas.microsoft.com/office/drawing/2014/main" id="{0A08C659-11CB-44B3-BE3B-451432ED13B4}"/>
                </a:ext>
              </a:extLst>
            </p:cNvPr>
            <p:cNvSpPr/>
            <p:nvPr/>
          </p:nvSpPr>
          <p:spPr>
            <a:xfrm>
              <a:off x="936283" y="4902128"/>
              <a:ext cx="89085" cy="89144"/>
            </a:xfrm>
            <a:custGeom>
              <a:avLst/>
              <a:gdLst/>
              <a:ahLst/>
              <a:cxnLst/>
              <a:rect l="l" t="t" r="r" b="b"/>
              <a:pathLst>
                <a:path w="1505" h="1506" fill="none" extrusionOk="0">
                  <a:moveTo>
                    <a:pt x="0" y="753"/>
                  </a:moveTo>
                  <a:lnTo>
                    <a:pt x="752" y="1"/>
                  </a:lnTo>
                  <a:lnTo>
                    <a:pt x="1505" y="753"/>
                  </a:lnTo>
                  <a:lnTo>
                    <a:pt x="752" y="1505"/>
                  </a:lnTo>
                  <a:close/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miter lim="51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11CFEC4-1F1C-4130-ADF4-6BDB09439C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1429545"/>
              </p:ext>
            </p:extLst>
          </p:nvPr>
        </p:nvGraphicFramePr>
        <p:xfrm>
          <a:off x="-498617" y="723900"/>
          <a:ext cx="7296366" cy="4175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F010569-9A8F-433A-9638-ED734B07D331}"/>
              </a:ext>
            </a:extLst>
          </p:cNvPr>
          <p:cNvSpPr txBox="1"/>
          <p:nvPr/>
        </p:nvSpPr>
        <p:spPr>
          <a:xfrm>
            <a:off x="3466214" y="1122991"/>
            <a:ext cx="1105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Consumer</a:t>
            </a:r>
          </a:p>
          <a:p>
            <a:r>
              <a:rPr lang="en-IN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behaviour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1549E45-2637-4408-AEEE-D83252C629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5882648"/>
              </p:ext>
            </p:extLst>
          </p:nvPr>
        </p:nvGraphicFramePr>
        <p:xfrm>
          <a:off x="5715250" y="545075"/>
          <a:ext cx="3192130" cy="2079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1FCA95A-769C-439E-98A2-7A84F35823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3618356"/>
              </p:ext>
            </p:extLst>
          </p:nvPr>
        </p:nvGraphicFramePr>
        <p:xfrm>
          <a:off x="6852249" y="2775237"/>
          <a:ext cx="1963815" cy="1987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CE7C65E-D018-4527-A156-85439641439C}"/>
              </a:ext>
            </a:extLst>
          </p:cNvPr>
          <p:cNvSpPr txBox="1"/>
          <p:nvPr/>
        </p:nvSpPr>
        <p:spPr>
          <a:xfrm>
            <a:off x="236620" y="243840"/>
            <a:ext cx="54939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solidFill>
                  <a:srgbClr val="C8A157"/>
                </a:solidFill>
                <a:latin typeface="Poiret One" panose="020B0604020202020204" charset="0"/>
              </a:rPr>
              <a:t>A Sneak peek into the Industry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4CB404-C1FF-4FBF-BCF2-628F3579F78D}"/>
              </a:ext>
            </a:extLst>
          </p:cNvPr>
          <p:cNvSpPr txBox="1"/>
          <p:nvPr/>
        </p:nvSpPr>
        <p:spPr>
          <a:xfrm>
            <a:off x="3558363" y="2457450"/>
            <a:ext cx="921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Common Issues Faced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E6B47B-DA65-438A-9AB8-6899712E32E7}"/>
              </a:ext>
            </a:extLst>
          </p:cNvPr>
          <p:cNvSpPr txBox="1"/>
          <p:nvPr/>
        </p:nvSpPr>
        <p:spPr>
          <a:xfrm>
            <a:off x="3636335" y="4014490"/>
            <a:ext cx="765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Avenir Next LT Pro" panose="020B0504020202020204" pitchFamily="34" charset="0"/>
              </a:rPr>
              <a:t>The Market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D67ACC-C847-4FBD-BC04-D30389F15B6C}"/>
              </a:ext>
            </a:extLst>
          </p:cNvPr>
          <p:cNvSpPr txBox="1"/>
          <p:nvPr/>
        </p:nvSpPr>
        <p:spPr>
          <a:xfrm>
            <a:off x="1272188" y="2331720"/>
            <a:ext cx="19129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IN" sz="1200" dirty="0">
                <a:solidFill>
                  <a:schemeClr val="bg1"/>
                </a:solidFill>
                <a:latin typeface="Avenir Next LT Pro" panose="020B0504020202020204" pitchFamily="34" charset="0"/>
              </a:rPr>
              <a:t>1. Personalization</a:t>
            </a:r>
          </a:p>
          <a:p>
            <a:pPr lvl="0" algn="l"/>
            <a:r>
              <a:rPr lang="en-IN" sz="1200" dirty="0">
                <a:solidFill>
                  <a:schemeClr val="bg1"/>
                </a:solidFill>
                <a:latin typeface="Avenir Next LT Pro" panose="020B0504020202020204" pitchFamily="34" charset="0"/>
              </a:rPr>
              <a:t>2. Loyalty Issues</a:t>
            </a:r>
          </a:p>
          <a:p>
            <a:pPr lvl="0" algn="l"/>
            <a:r>
              <a:rPr lang="en-IN" sz="1200" dirty="0">
                <a:solidFill>
                  <a:schemeClr val="bg1"/>
                </a:solidFill>
                <a:latin typeface="Avenir Next LT Pro" panose="020B0504020202020204" pitchFamily="34" charset="0"/>
              </a:rPr>
              <a:t>3. Improper Product Description</a:t>
            </a:r>
          </a:p>
          <a:p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21DDF1-A235-4B9A-94BE-296872DD79CF}"/>
              </a:ext>
            </a:extLst>
          </p:cNvPr>
          <p:cNvSpPr txBox="1"/>
          <p:nvPr/>
        </p:nvSpPr>
        <p:spPr>
          <a:xfrm>
            <a:off x="5037529" y="3820157"/>
            <a:ext cx="1760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IN" sz="1200" dirty="0">
                <a:solidFill>
                  <a:schemeClr val="bg1"/>
                </a:solidFill>
                <a:latin typeface="Avenir Next LT Pro" panose="020B0504020202020204" pitchFamily="34" charset="0"/>
              </a:rPr>
              <a:t>1. Highly Disorganized(only 2% organised sector)</a:t>
            </a:r>
          </a:p>
          <a:p>
            <a:pPr lvl="0" algn="l"/>
            <a:r>
              <a:rPr lang="en-IN" sz="1200" dirty="0">
                <a:solidFill>
                  <a:schemeClr val="bg1"/>
                </a:solidFill>
                <a:latin typeface="Avenir Next LT Pro" panose="020B0504020202020204" pitchFamily="34" charset="0"/>
              </a:rPr>
              <a:t>2. Expected increase at 100% CAGR: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195393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24;p70">
            <a:extLst>
              <a:ext uri="{FF2B5EF4-FFF2-40B4-BE49-F238E27FC236}">
                <a16:creationId xmlns:a16="http://schemas.microsoft.com/office/drawing/2014/main" id="{62D536EB-A523-4CC4-B04C-55034B3CE12B}"/>
              </a:ext>
            </a:extLst>
          </p:cNvPr>
          <p:cNvSpPr/>
          <p:nvPr/>
        </p:nvSpPr>
        <p:spPr>
          <a:xfrm>
            <a:off x="4147537" y="537143"/>
            <a:ext cx="2079092" cy="4069214"/>
          </a:xfrm>
          <a:custGeom>
            <a:avLst/>
            <a:gdLst/>
            <a:ahLst/>
            <a:cxnLst/>
            <a:rect l="l" t="t" r="r" b="b"/>
            <a:pathLst>
              <a:path w="43370" h="85981" extrusionOk="0">
                <a:moveTo>
                  <a:pt x="25827" y="3794"/>
                </a:moveTo>
                <a:lnTo>
                  <a:pt x="25827" y="4045"/>
                </a:lnTo>
                <a:lnTo>
                  <a:pt x="25845" y="4047"/>
                </a:lnTo>
                <a:cubicBezTo>
                  <a:pt x="25856" y="4066"/>
                  <a:pt x="25857" y="4090"/>
                  <a:pt x="25850" y="4111"/>
                </a:cubicBezTo>
                <a:lnTo>
                  <a:pt x="17205" y="4129"/>
                </a:lnTo>
                <a:lnTo>
                  <a:pt x="17193" y="4382"/>
                </a:lnTo>
                <a:lnTo>
                  <a:pt x="17156" y="4111"/>
                </a:lnTo>
                <a:cubicBezTo>
                  <a:pt x="17147" y="4092"/>
                  <a:pt x="17148" y="4068"/>
                  <a:pt x="17159" y="4048"/>
                </a:cubicBezTo>
                <a:lnTo>
                  <a:pt x="17226" y="4048"/>
                </a:lnTo>
                <a:lnTo>
                  <a:pt x="25807" y="4047"/>
                </a:lnTo>
                <a:lnTo>
                  <a:pt x="25827" y="3794"/>
                </a:lnTo>
                <a:close/>
                <a:moveTo>
                  <a:pt x="17178" y="3543"/>
                </a:moveTo>
                <a:cubicBezTo>
                  <a:pt x="16876" y="3543"/>
                  <a:pt x="16647" y="3775"/>
                  <a:pt x="16647" y="4083"/>
                </a:cubicBezTo>
                <a:cubicBezTo>
                  <a:pt x="16647" y="4395"/>
                  <a:pt x="16881" y="4631"/>
                  <a:pt x="17223" y="4631"/>
                </a:cubicBezTo>
                <a:lnTo>
                  <a:pt x="17227" y="4631"/>
                </a:lnTo>
                <a:lnTo>
                  <a:pt x="25757" y="4630"/>
                </a:lnTo>
                <a:cubicBezTo>
                  <a:pt x="25765" y="4631"/>
                  <a:pt x="25805" y="4633"/>
                  <a:pt x="25812" y="4633"/>
                </a:cubicBezTo>
                <a:cubicBezTo>
                  <a:pt x="26122" y="4633"/>
                  <a:pt x="26357" y="4397"/>
                  <a:pt x="26357" y="4083"/>
                </a:cubicBezTo>
                <a:cubicBezTo>
                  <a:pt x="26357" y="3775"/>
                  <a:pt x="26129" y="3543"/>
                  <a:pt x="25827" y="3543"/>
                </a:cubicBezTo>
                <a:lnTo>
                  <a:pt x="17256" y="3549"/>
                </a:lnTo>
                <a:cubicBezTo>
                  <a:pt x="17245" y="3547"/>
                  <a:pt x="17187" y="3543"/>
                  <a:pt x="17178" y="3543"/>
                </a:cubicBezTo>
                <a:close/>
                <a:moveTo>
                  <a:pt x="41722" y="7196"/>
                </a:moveTo>
                <a:lnTo>
                  <a:pt x="41722" y="78527"/>
                </a:lnTo>
                <a:lnTo>
                  <a:pt x="1739" y="78527"/>
                </a:lnTo>
                <a:lnTo>
                  <a:pt x="1739" y="7196"/>
                </a:lnTo>
                <a:close/>
                <a:moveTo>
                  <a:pt x="1488" y="6694"/>
                </a:moveTo>
                <a:cubicBezTo>
                  <a:pt x="1349" y="6694"/>
                  <a:pt x="1237" y="6806"/>
                  <a:pt x="1237" y="6945"/>
                </a:cubicBezTo>
                <a:lnTo>
                  <a:pt x="1237" y="78778"/>
                </a:lnTo>
                <a:cubicBezTo>
                  <a:pt x="1237" y="78917"/>
                  <a:pt x="1349" y="79029"/>
                  <a:pt x="1488" y="79029"/>
                </a:cubicBezTo>
                <a:lnTo>
                  <a:pt x="41972" y="79029"/>
                </a:lnTo>
                <a:cubicBezTo>
                  <a:pt x="42111" y="79029"/>
                  <a:pt x="42223" y="78917"/>
                  <a:pt x="42223" y="78778"/>
                </a:cubicBezTo>
                <a:lnTo>
                  <a:pt x="42223" y="6945"/>
                </a:lnTo>
                <a:cubicBezTo>
                  <a:pt x="42223" y="6806"/>
                  <a:pt x="42111" y="6694"/>
                  <a:pt x="41972" y="6694"/>
                </a:cubicBezTo>
                <a:close/>
                <a:moveTo>
                  <a:pt x="7894" y="81457"/>
                </a:moveTo>
                <a:cubicBezTo>
                  <a:pt x="7754" y="81457"/>
                  <a:pt x="7642" y="81569"/>
                  <a:pt x="7642" y="81708"/>
                </a:cubicBezTo>
                <a:lnTo>
                  <a:pt x="7642" y="81926"/>
                </a:lnTo>
                <a:cubicBezTo>
                  <a:pt x="7642" y="82065"/>
                  <a:pt x="7754" y="82177"/>
                  <a:pt x="7894" y="82177"/>
                </a:cubicBezTo>
                <a:lnTo>
                  <a:pt x="9495" y="82177"/>
                </a:lnTo>
                <a:cubicBezTo>
                  <a:pt x="9625" y="82177"/>
                  <a:pt x="9734" y="82077"/>
                  <a:pt x="9744" y="81947"/>
                </a:cubicBezTo>
                <a:lnTo>
                  <a:pt x="9764" y="81729"/>
                </a:lnTo>
                <a:cubicBezTo>
                  <a:pt x="9776" y="81582"/>
                  <a:pt x="9660" y="81457"/>
                  <a:pt x="9512" y="81457"/>
                </a:cubicBezTo>
                <a:close/>
                <a:moveTo>
                  <a:pt x="22144" y="81995"/>
                </a:moveTo>
                <a:lnTo>
                  <a:pt x="22144" y="82911"/>
                </a:lnTo>
                <a:lnTo>
                  <a:pt x="21208" y="82911"/>
                </a:lnTo>
                <a:lnTo>
                  <a:pt x="21208" y="81995"/>
                </a:lnTo>
                <a:close/>
                <a:moveTo>
                  <a:pt x="33797" y="83129"/>
                </a:moveTo>
                <a:cubicBezTo>
                  <a:pt x="33798" y="83130"/>
                  <a:pt x="33798" y="83130"/>
                  <a:pt x="33798" y="83131"/>
                </a:cubicBezTo>
                <a:lnTo>
                  <a:pt x="33797" y="83129"/>
                </a:lnTo>
                <a:close/>
                <a:moveTo>
                  <a:pt x="21046" y="81493"/>
                </a:moveTo>
                <a:cubicBezTo>
                  <a:pt x="20857" y="81493"/>
                  <a:pt x="20705" y="81646"/>
                  <a:pt x="20706" y="81835"/>
                </a:cubicBezTo>
                <a:lnTo>
                  <a:pt x="20706" y="83091"/>
                </a:lnTo>
                <a:cubicBezTo>
                  <a:pt x="20706" y="83268"/>
                  <a:pt x="20860" y="83413"/>
                  <a:pt x="21048" y="83413"/>
                </a:cubicBezTo>
                <a:lnTo>
                  <a:pt x="22304" y="83413"/>
                </a:lnTo>
                <a:lnTo>
                  <a:pt x="22304" y="83415"/>
                </a:lnTo>
                <a:cubicBezTo>
                  <a:pt x="22492" y="83415"/>
                  <a:pt x="22645" y="83268"/>
                  <a:pt x="22646" y="83091"/>
                </a:cubicBezTo>
                <a:lnTo>
                  <a:pt x="22646" y="81835"/>
                </a:lnTo>
                <a:cubicBezTo>
                  <a:pt x="22646" y="81647"/>
                  <a:pt x="22500" y="81493"/>
                  <a:pt x="22322" y="81493"/>
                </a:cubicBezTo>
                <a:lnTo>
                  <a:pt x="21048" y="81493"/>
                </a:lnTo>
                <a:cubicBezTo>
                  <a:pt x="21047" y="81493"/>
                  <a:pt x="21047" y="81493"/>
                  <a:pt x="21046" y="81493"/>
                </a:cubicBezTo>
                <a:close/>
                <a:moveTo>
                  <a:pt x="33684" y="81407"/>
                </a:moveTo>
                <a:cubicBezTo>
                  <a:pt x="33624" y="81407"/>
                  <a:pt x="33563" y="81420"/>
                  <a:pt x="33508" y="81446"/>
                </a:cubicBezTo>
                <a:cubicBezTo>
                  <a:pt x="33483" y="81458"/>
                  <a:pt x="33460" y="81476"/>
                  <a:pt x="33441" y="81496"/>
                </a:cubicBezTo>
                <a:lnTo>
                  <a:pt x="32861" y="82093"/>
                </a:lnTo>
                <a:cubicBezTo>
                  <a:pt x="32755" y="82198"/>
                  <a:pt x="32695" y="82342"/>
                  <a:pt x="32696" y="82490"/>
                </a:cubicBezTo>
                <a:cubicBezTo>
                  <a:pt x="32696" y="82668"/>
                  <a:pt x="32777" y="82796"/>
                  <a:pt x="32861" y="82904"/>
                </a:cubicBezTo>
                <a:lnTo>
                  <a:pt x="33442" y="83485"/>
                </a:lnTo>
                <a:cubicBezTo>
                  <a:pt x="33505" y="83551"/>
                  <a:pt x="33593" y="83587"/>
                  <a:pt x="33683" y="83587"/>
                </a:cubicBezTo>
                <a:lnTo>
                  <a:pt x="33683" y="83587"/>
                </a:lnTo>
                <a:cubicBezTo>
                  <a:pt x="33987" y="83585"/>
                  <a:pt x="34139" y="83219"/>
                  <a:pt x="33924" y="83004"/>
                </a:cubicBezTo>
                <a:lnTo>
                  <a:pt x="33411" y="82490"/>
                </a:lnTo>
                <a:lnTo>
                  <a:pt x="33925" y="81975"/>
                </a:lnTo>
                <a:cubicBezTo>
                  <a:pt x="34060" y="81842"/>
                  <a:pt x="34060" y="81626"/>
                  <a:pt x="33925" y="81493"/>
                </a:cubicBezTo>
                <a:cubicBezTo>
                  <a:pt x="33906" y="81475"/>
                  <a:pt x="33883" y="81458"/>
                  <a:pt x="33859" y="81446"/>
                </a:cubicBezTo>
                <a:cubicBezTo>
                  <a:pt x="33804" y="81420"/>
                  <a:pt x="33744" y="81407"/>
                  <a:pt x="33684" y="81407"/>
                </a:cubicBezTo>
                <a:close/>
                <a:moveTo>
                  <a:pt x="33683" y="83587"/>
                </a:moveTo>
                <a:cubicBezTo>
                  <a:pt x="33683" y="83587"/>
                  <a:pt x="33683" y="83587"/>
                  <a:pt x="33683" y="83587"/>
                </a:cubicBezTo>
                <a:lnTo>
                  <a:pt x="33684" y="83587"/>
                </a:lnTo>
                <a:cubicBezTo>
                  <a:pt x="33684" y="83587"/>
                  <a:pt x="33684" y="83587"/>
                  <a:pt x="33683" y="83587"/>
                </a:cubicBezTo>
                <a:close/>
                <a:moveTo>
                  <a:pt x="36715" y="501"/>
                </a:moveTo>
                <a:cubicBezTo>
                  <a:pt x="40106" y="501"/>
                  <a:pt x="42867" y="3262"/>
                  <a:pt x="42867" y="6654"/>
                </a:cubicBezTo>
                <a:lnTo>
                  <a:pt x="42867" y="79324"/>
                </a:lnTo>
                <a:cubicBezTo>
                  <a:pt x="42867" y="82717"/>
                  <a:pt x="40106" y="85476"/>
                  <a:pt x="36715" y="85476"/>
                </a:cubicBezTo>
                <a:lnTo>
                  <a:pt x="6656" y="85476"/>
                </a:lnTo>
                <a:cubicBezTo>
                  <a:pt x="3262" y="85476"/>
                  <a:pt x="503" y="82717"/>
                  <a:pt x="503" y="79324"/>
                </a:cubicBezTo>
                <a:lnTo>
                  <a:pt x="503" y="6654"/>
                </a:lnTo>
                <a:cubicBezTo>
                  <a:pt x="503" y="3262"/>
                  <a:pt x="3262" y="501"/>
                  <a:pt x="6656" y="501"/>
                </a:cubicBezTo>
                <a:close/>
                <a:moveTo>
                  <a:pt x="6656" y="0"/>
                </a:moveTo>
                <a:cubicBezTo>
                  <a:pt x="2986" y="0"/>
                  <a:pt x="1" y="2985"/>
                  <a:pt x="1" y="6655"/>
                </a:cubicBezTo>
                <a:lnTo>
                  <a:pt x="1" y="79324"/>
                </a:lnTo>
                <a:cubicBezTo>
                  <a:pt x="1" y="82995"/>
                  <a:pt x="2986" y="85980"/>
                  <a:pt x="6656" y="85980"/>
                </a:cubicBezTo>
                <a:lnTo>
                  <a:pt x="36715" y="85980"/>
                </a:lnTo>
                <a:cubicBezTo>
                  <a:pt x="40383" y="85980"/>
                  <a:pt x="43370" y="82993"/>
                  <a:pt x="43370" y="79324"/>
                </a:cubicBezTo>
                <a:lnTo>
                  <a:pt x="43370" y="6655"/>
                </a:lnTo>
                <a:cubicBezTo>
                  <a:pt x="43370" y="2985"/>
                  <a:pt x="40384" y="0"/>
                  <a:pt x="367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4DC597-16ED-4197-BB4F-6B0075BB1B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6" b="5631"/>
          <a:stretch/>
        </p:blipFill>
        <p:spPr>
          <a:xfrm>
            <a:off x="4245429" y="916333"/>
            <a:ext cx="1850569" cy="32956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52D3C8C-8C19-44FD-92BB-2F74F5844D0E}"/>
              </a:ext>
            </a:extLst>
          </p:cNvPr>
          <p:cNvSpPr/>
          <p:nvPr/>
        </p:nvSpPr>
        <p:spPr>
          <a:xfrm>
            <a:off x="4245430" y="1155649"/>
            <a:ext cx="1850568" cy="2828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Offers                                    …</a:t>
            </a:r>
          </a:p>
          <a:p>
            <a:r>
              <a:rPr lang="en-IN" sz="10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Bestsellers                           …</a:t>
            </a:r>
          </a:p>
          <a:p>
            <a:r>
              <a:rPr lang="en-IN" sz="10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New                                       …</a:t>
            </a:r>
          </a:p>
          <a:p>
            <a:r>
              <a:rPr lang="en-IN" sz="10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Brands                                   …</a:t>
            </a:r>
          </a:p>
          <a:p>
            <a:r>
              <a:rPr lang="en-IN" sz="10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Makeup                                </a:t>
            </a:r>
            <a:r>
              <a:rPr lang="en-I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</a:rPr>
              <a:t>…</a:t>
            </a:r>
          </a:p>
          <a:p>
            <a:r>
              <a:rPr lang="en-IN" sz="1000" dirty="0">
                <a:solidFill>
                  <a:schemeClr val="tx1"/>
                </a:solidFill>
              </a:rPr>
              <a:t>Subdivided into face parts like lips , eyes ,etc.</a:t>
            </a:r>
          </a:p>
          <a:p>
            <a:r>
              <a:rPr lang="en-IN" sz="10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Skincare                               …</a:t>
            </a:r>
          </a:p>
          <a:p>
            <a:r>
              <a:rPr lang="en-IN" sz="10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Hair                                        …</a:t>
            </a:r>
          </a:p>
          <a:p>
            <a:r>
              <a:rPr lang="en-IN" sz="10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Fragrance                            …</a:t>
            </a:r>
          </a:p>
          <a:p>
            <a:r>
              <a:rPr lang="en-IN" sz="10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Minis                                     </a:t>
            </a:r>
            <a:r>
              <a:rPr lang="en-I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</a:rPr>
              <a:t>…</a:t>
            </a:r>
          </a:p>
          <a:p>
            <a:r>
              <a:rPr lang="en-IN" sz="10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By Skin Type                       …</a:t>
            </a:r>
          </a:p>
          <a:p>
            <a:endParaRPr lang="en-IN" sz="10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endParaRPr lang="en-IN" sz="10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r>
              <a:rPr lang="en-IN" sz="10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I know my skin type!       …</a:t>
            </a:r>
          </a:p>
          <a:p>
            <a:r>
              <a:rPr lang="en-IN" sz="10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Request a free video call consultation                       …</a:t>
            </a:r>
          </a:p>
          <a:p>
            <a:r>
              <a:rPr lang="en-IN" sz="10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Beautician at Home         …</a:t>
            </a:r>
          </a:p>
          <a:p>
            <a:endParaRPr lang="en-IN" sz="10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10" name="Google Shape;480;p41">
            <a:extLst>
              <a:ext uri="{FF2B5EF4-FFF2-40B4-BE49-F238E27FC236}">
                <a16:creationId xmlns:a16="http://schemas.microsoft.com/office/drawing/2014/main" id="{FDF635A1-E6E7-4DCD-A523-1E5B33F2FD82}"/>
              </a:ext>
            </a:extLst>
          </p:cNvPr>
          <p:cNvCxnSpPr>
            <a:cxnSpLocks/>
          </p:cNvCxnSpPr>
          <p:nvPr/>
        </p:nvCxnSpPr>
        <p:spPr>
          <a:xfrm flipH="1">
            <a:off x="5837395" y="1309711"/>
            <a:ext cx="487126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480;p41">
            <a:extLst>
              <a:ext uri="{FF2B5EF4-FFF2-40B4-BE49-F238E27FC236}">
                <a16:creationId xmlns:a16="http://schemas.microsoft.com/office/drawing/2014/main" id="{5D9172C0-5BFF-44A2-A6F6-59D0F4888135}"/>
              </a:ext>
            </a:extLst>
          </p:cNvPr>
          <p:cNvCxnSpPr>
            <a:cxnSpLocks/>
          </p:cNvCxnSpPr>
          <p:nvPr/>
        </p:nvCxnSpPr>
        <p:spPr>
          <a:xfrm>
            <a:off x="6324521" y="492007"/>
            <a:ext cx="8327" cy="82974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480;p41">
            <a:extLst>
              <a:ext uri="{FF2B5EF4-FFF2-40B4-BE49-F238E27FC236}">
                <a16:creationId xmlns:a16="http://schemas.microsoft.com/office/drawing/2014/main" id="{AB133FB4-537B-4CFA-80FC-A56F94939A51}"/>
              </a:ext>
            </a:extLst>
          </p:cNvPr>
          <p:cNvCxnSpPr>
            <a:cxnSpLocks/>
          </p:cNvCxnSpPr>
          <p:nvPr/>
        </p:nvCxnSpPr>
        <p:spPr>
          <a:xfrm>
            <a:off x="6313865" y="492007"/>
            <a:ext cx="261408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D13D66D-0CC4-4403-B5A0-56B633596B66}"/>
              </a:ext>
            </a:extLst>
          </p:cNvPr>
          <p:cNvSpPr txBox="1"/>
          <p:nvPr/>
        </p:nvSpPr>
        <p:spPr>
          <a:xfrm>
            <a:off x="6466513" y="338118"/>
            <a:ext cx="1364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8A157"/>
                </a:solidFill>
                <a:latin typeface="Avenir Next LT Pro" panose="020B0504020202020204" pitchFamily="34" charset="0"/>
              </a:rPr>
              <a:t>Categories</a:t>
            </a:r>
          </a:p>
        </p:txBody>
      </p:sp>
      <p:cxnSp>
        <p:nvCxnSpPr>
          <p:cNvPr id="21" name="Google Shape;480;p41">
            <a:extLst>
              <a:ext uri="{FF2B5EF4-FFF2-40B4-BE49-F238E27FC236}">
                <a16:creationId xmlns:a16="http://schemas.microsoft.com/office/drawing/2014/main" id="{BC074849-D9AD-4097-B7A3-609255E89943}"/>
              </a:ext>
            </a:extLst>
          </p:cNvPr>
          <p:cNvCxnSpPr>
            <a:cxnSpLocks/>
          </p:cNvCxnSpPr>
          <p:nvPr/>
        </p:nvCxnSpPr>
        <p:spPr>
          <a:xfrm flipH="1">
            <a:off x="5997554" y="2766820"/>
            <a:ext cx="621186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5DE11CD-C755-44C0-91AF-D6D1871AD27C}"/>
              </a:ext>
            </a:extLst>
          </p:cNvPr>
          <p:cNvSpPr txBox="1"/>
          <p:nvPr/>
        </p:nvSpPr>
        <p:spPr>
          <a:xfrm>
            <a:off x="6648599" y="2544806"/>
            <a:ext cx="2156661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C8A157"/>
                </a:solidFill>
                <a:latin typeface="Avenir Next LT Pro" panose="020B0504020202020204" pitchFamily="34" charset="0"/>
              </a:rPr>
              <a:t>MINIS</a:t>
            </a:r>
          </a:p>
          <a:p>
            <a:r>
              <a:rPr lang="en-IN" sz="1100" dirty="0">
                <a:solidFill>
                  <a:srgbClr val="C8A157"/>
                </a:solidFill>
                <a:latin typeface="Avenir Next LT Pro" panose="020B0504020202020204" pitchFamily="34" charset="0"/>
              </a:rPr>
              <a:t>For </a:t>
            </a:r>
            <a:r>
              <a:rPr lang="en-IN" sz="1100" b="1" dirty="0">
                <a:solidFill>
                  <a:srgbClr val="C8A157"/>
                </a:solidFill>
                <a:latin typeface="Avenir Next LT Pro" panose="020B0504020202020204" pitchFamily="34" charset="0"/>
              </a:rPr>
              <a:t>commitment phobic millennials</a:t>
            </a:r>
            <a:r>
              <a:rPr lang="en-IN" sz="1100" dirty="0">
                <a:solidFill>
                  <a:srgbClr val="C8A157"/>
                </a:solidFill>
                <a:latin typeface="Avenir Next LT Pro" panose="020B0504020202020204" pitchFamily="34" charset="0"/>
              </a:rPr>
              <a:t>, providing </a:t>
            </a:r>
            <a:r>
              <a:rPr lang="en-IN" sz="1100" b="1" dirty="0">
                <a:solidFill>
                  <a:srgbClr val="C8A157"/>
                </a:solidFill>
                <a:latin typeface="Avenir Next LT Pro" panose="020B0504020202020204" pitchFamily="34" charset="0"/>
              </a:rPr>
              <a:t>smaller</a:t>
            </a:r>
            <a:r>
              <a:rPr lang="en-IN" sz="1100" dirty="0">
                <a:solidFill>
                  <a:srgbClr val="C8A157"/>
                </a:solidFill>
                <a:latin typeface="Avenir Next LT Pro" panose="020B0504020202020204" pitchFamily="34" charset="0"/>
              </a:rPr>
              <a:t> portions of few products .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9A2A9CC-B56F-44C2-A043-6AAB4E9774D9}"/>
              </a:ext>
            </a:extLst>
          </p:cNvPr>
          <p:cNvSpPr/>
          <p:nvPr/>
        </p:nvSpPr>
        <p:spPr>
          <a:xfrm>
            <a:off x="4531071" y="2997037"/>
            <a:ext cx="1279283" cy="197791"/>
          </a:xfrm>
          <a:prstGeom prst="roundRect">
            <a:avLst/>
          </a:prstGeom>
          <a:solidFill>
            <a:srgbClr val="DA1C5C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latin typeface="Cambria" panose="02040503050406030204" pitchFamily="18" charset="0"/>
                <a:ea typeface="Cambria" panose="02040503050406030204" pitchFamily="18" charset="0"/>
              </a:rPr>
              <a:t>Skin Consultation</a:t>
            </a:r>
          </a:p>
        </p:txBody>
      </p:sp>
      <p:cxnSp>
        <p:nvCxnSpPr>
          <p:cNvPr id="31" name="Google Shape;480;p41">
            <a:extLst>
              <a:ext uri="{FF2B5EF4-FFF2-40B4-BE49-F238E27FC236}">
                <a16:creationId xmlns:a16="http://schemas.microsoft.com/office/drawing/2014/main" id="{CD9196F4-20F5-4B71-ADF4-92B4F972D21A}"/>
              </a:ext>
            </a:extLst>
          </p:cNvPr>
          <p:cNvCxnSpPr>
            <a:cxnSpLocks/>
          </p:cNvCxnSpPr>
          <p:nvPr/>
        </p:nvCxnSpPr>
        <p:spPr>
          <a:xfrm flipH="1">
            <a:off x="5823383" y="3126809"/>
            <a:ext cx="621186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480;p41">
            <a:extLst>
              <a:ext uri="{FF2B5EF4-FFF2-40B4-BE49-F238E27FC236}">
                <a16:creationId xmlns:a16="http://schemas.microsoft.com/office/drawing/2014/main" id="{99679E51-A828-4BAD-BD56-C1917FDD6A1A}"/>
              </a:ext>
            </a:extLst>
          </p:cNvPr>
          <p:cNvCxnSpPr>
            <a:cxnSpLocks/>
          </p:cNvCxnSpPr>
          <p:nvPr/>
        </p:nvCxnSpPr>
        <p:spPr>
          <a:xfrm>
            <a:off x="6444569" y="3126809"/>
            <a:ext cx="0" cy="27679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4C79268-B85F-43B9-BE4D-CC8F95B997BE}"/>
              </a:ext>
            </a:extLst>
          </p:cNvPr>
          <p:cNvSpPr txBox="1"/>
          <p:nvPr/>
        </p:nvSpPr>
        <p:spPr>
          <a:xfrm>
            <a:off x="6324521" y="3506685"/>
            <a:ext cx="2450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C8A157"/>
                </a:solidFill>
                <a:latin typeface="Avenir Next LT Pro" panose="020B0504020202020204" pitchFamily="34" charset="0"/>
              </a:rPr>
              <a:t>SKIN CONSULTATION</a:t>
            </a:r>
          </a:p>
          <a:p>
            <a:r>
              <a:rPr lang="en-IN" sz="1100" dirty="0">
                <a:solidFill>
                  <a:srgbClr val="C8A157"/>
                </a:solidFill>
                <a:latin typeface="Avenir Next LT Pro" panose="020B0504020202020204" pitchFamily="34" charset="0"/>
              </a:rPr>
              <a:t>The correct </a:t>
            </a:r>
            <a:r>
              <a:rPr lang="en-IN" sz="1100" b="1" dirty="0">
                <a:solidFill>
                  <a:srgbClr val="C8A157"/>
                </a:solidFill>
                <a:latin typeface="Avenir Next LT Pro" panose="020B0504020202020204" pitchFamily="34" charset="0"/>
              </a:rPr>
              <a:t>identification</a:t>
            </a:r>
            <a:r>
              <a:rPr lang="en-IN" sz="1100" dirty="0">
                <a:solidFill>
                  <a:srgbClr val="C8A157"/>
                </a:solidFill>
                <a:latin typeface="Avenir Next LT Pro" panose="020B0504020202020204" pitchFamily="34" charset="0"/>
              </a:rPr>
              <a:t> of skin type, pigment using various online and offline options for the first time identification to get </a:t>
            </a:r>
            <a:r>
              <a:rPr lang="en-IN" sz="1100" b="1" dirty="0">
                <a:solidFill>
                  <a:srgbClr val="C8A157"/>
                </a:solidFill>
                <a:latin typeface="Avenir Next LT Pro" panose="020B0504020202020204" pitchFamily="34" charset="0"/>
              </a:rPr>
              <a:t>perfect shade.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052A5B-9037-437A-95B1-99B0CF34CE51}"/>
              </a:ext>
            </a:extLst>
          </p:cNvPr>
          <p:cNvSpPr txBox="1"/>
          <p:nvPr/>
        </p:nvSpPr>
        <p:spPr>
          <a:xfrm>
            <a:off x="212920" y="200567"/>
            <a:ext cx="54939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solidFill>
                  <a:srgbClr val="C8A157"/>
                </a:solidFill>
                <a:latin typeface="Avenir Next LT Pro" panose="020B0504020202020204" pitchFamily="34" charset="0"/>
              </a:rPr>
              <a:t>Route to </a:t>
            </a:r>
            <a:r>
              <a:rPr lang="en-IN" sz="3000" dirty="0" err="1">
                <a:solidFill>
                  <a:srgbClr val="C8A157"/>
                </a:solidFill>
                <a:latin typeface="Avenir Next LT Pro" panose="020B0504020202020204" pitchFamily="34" charset="0"/>
              </a:rPr>
              <a:t>Cliqing</a:t>
            </a:r>
            <a:endParaRPr lang="en-IN" sz="3000" dirty="0">
              <a:solidFill>
                <a:srgbClr val="C8A157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ACA1CF-6A61-4B91-9B1E-B1D9FBF9FE49}"/>
              </a:ext>
            </a:extLst>
          </p:cNvPr>
          <p:cNvSpPr txBox="1"/>
          <p:nvPr/>
        </p:nvSpPr>
        <p:spPr>
          <a:xfrm>
            <a:off x="795669" y="603796"/>
            <a:ext cx="3298552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100" dirty="0">
              <a:solidFill>
                <a:srgbClr val="C8A157"/>
              </a:solidFill>
              <a:latin typeface="Avenir Next LT Pro" panose="020B0504020202020204" pitchFamily="34" charset="0"/>
            </a:endParaRPr>
          </a:p>
          <a:p>
            <a:r>
              <a:rPr lang="en-IN" sz="1200" b="1" dirty="0">
                <a:solidFill>
                  <a:srgbClr val="C8A157"/>
                </a:solidFill>
                <a:latin typeface="Avenir Next LT Pro" panose="020B0504020202020204" pitchFamily="34" charset="0"/>
              </a:rPr>
              <a:t>Phase 1: Dealing with brands</a:t>
            </a:r>
          </a:p>
          <a:p>
            <a:r>
              <a:rPr lang="en-IN" sz="1200" dirty="0">
                <a:solidFill>
                  <a:srgbClr val="C8A157"/>
                </a:solidFill>
                <a:latin typeface="Avenir Next LT Pro" panose="020B0504020202020204" pitchFamily="34" charset="0"/>
              </a:rPr>
              <a:t>Using an </a:t>
            </a:r>
            <a:r>
              <a:rPr lang="en-IN" sz="1200" b="1" dirty="0">
                <a:solidFill>
                  <a:srgbClr val="C8A157"/>
                </a:solidFill>
                <a:latin typeface="Avenir Next LT Pro" panose="020B0504020202020204" pitchFamily="34" charset="0"/>
              </a:rPr>
              <a:t>inventory led </a:t>
            </a:r>
            <a:r>
              <a:rPr lang="en-IN" sz="1200" dirty="0">
                <a:solidFill>
                  <a:srgbClr val="C8A157"/>
                </a:solidFill>
                <a:latin typeface="Avenir Next LT Pro" panose="020B0504020202020204" pitchFamily="34" charset="0"/>
              </a:rPr>
              <a:t>model due </a:t>
            </a:r>
            <a:r>
              <a:rPr lang="en-IN" sz="1200" b="1" dirty="0">
                <a:solidFill>
                  <a:srgbClr val="C8A157"/>
                </a:solidFill>
                <a:latin typeface="Avenir Next LT Pro" panose="020B0504020202020204" pitchFamily="34" charset="0"/>
              </a:rPr>
              <a:t>to low margins</a:t>
            </a:r>
            <a:r>
              <a:rPr lang="en-IN" sz="1200" dirty="0">
                <a:solidFill>
                  <a:srgbClr val="C8A157"/>
                </a:solidFill>
                <a:latin typeface="Avenir Next LT Pro" panose="020B0504020202020204" pitchFamily="34" charset="0"/>
              </a:rPr>
              <a:t> in the industry and highly regular product demands.</a:t>
            </a:r>
          </a:p>
          <a:p>
            <a:endParaRPr lang="en-IN" sz="1200" dirty="0">
              <a:solidFill>
                <a:srgbClr val="C8A157"/>
              </a:solidFill>
              <a:latin typeface="Avenir Next LT Pro" panose="020B0504020202020204" pitchFamily="34" charset="0"/>
            </a:endParaRPr>
          </a:p>
          <a:p>
            <a:endParaRPr lang="en-IN" sz="1200" dirty="0">
              <a:solidFill>
                <a:srgbClr val="C8A157"/>
              </a:solidFill>
              <a:latin typeface="Avenir Next LT Pro" panose="020B0504020202020204" pitchFamily="34" charset="0"/>
            </a:endParaRPr>
          </a:p>
          <a:p>
            <a:r>
              <a:rPr lang="en-IN" sz="1200" b="1" dirty="0">
                <a:solidFill>
                  <a:srgbClr val="C8A157"/>
                </a:solidFill>
                <a:latin typeface="Avenir Next LT Pro" panose="020B0504020202020204" pitchFamily="34" charset="0"/>
              </a:rPr>
              <a:t>Phase 2: The app</a:t>
            </a:r>
          </a:p>
          <a:p>
            <a:r>
              <a:rPr lang="en-IN" sz="1200" dirty="0">
                <a:solidFill>
                  <a:srgbClr val="C8A157"/>
                </a:solidFill>
                <a:latin typeface="Avenir Next LT Pro" panose="020B0504020202020204" pitchFamily="34" charset="0"/>
              </a:rPr>
              <a:t>Special features in the app to enhance </a:t>
            </a:r>
            <a:r>
              <a:rPr lang="en-IN" sz="1200" b="1" dirty="0">
                <a:solidFill>
                  <a:srgbClr val="C8A157"/>
                </a:solidFill>
                <a:latin typeface="Avenir Next LT Pro" panose="020B0504020202020204" pitchFamily="34" charset="0"/>
              </a:rPr>
              <a:t>personalisation</a:t>
            </a:r>
            <a:r>
              <a:rPr lang="en-IN" sz="1200" dirty="0">
                <a:solidFill>
                  <a:srgbClr val="C8A157"/>
                </a:solidFill>
                <a:latin typeface="Avenir Next LT Pro" panose="020B0504020202020204" pitchFamily="34" charset="0"/>
              </a:rPr>
              <a:t> features and </a:t>
            </a:r>
            <a:r>
              <a:rPr lang="en-IN" sz="1200" b="1" dirty="0">
                <a:solidFill>
                  <a:srgbClr val="C8A157"/>
                </a:solidFill>
                <a:latin typeface="Avenir Next LT Pro" panose="020B0504020202020204" pitchFamily="34" charset="0"/>
              </a:rPr>
              <a:t>realistic feel </a:t>
            </a:r>
            <a:r>
              <a:rPr lang="en-IN" sz="1200" dirty="0">
                <a:solidFill>
                  <a:srgbClr val="C8A157"/>
                </a:solidFill>
                <a:latin typeface="Avenir Next LT Pro" panose="020B0504020202020204" pitchFamily="34" charset="0"/>
              </a:rPr>
              <a:t>of makeup application.</a:t>
            </a:r>
          </a:p>
          <a:p>
            <a:endParaRPr lang="en-IN" sz="1200" dirty="0">
              <a:solidFill>
                <a:srgbClr val="C8A157"/>
              </a:solidFill>
              <a:latin typeface="Avenir Next LT Pro" panose="020B0504020202020204" pitchFamily="34" charset="0"/>
            </a:endParaRPr>
          </a:p>
          <a:p>
            <a:endParaRPr lang="en-IN" sz="1200" dirty="0">
              <a:solidFill>
                <a:srgbClr val="C8A157"/>
              </a:solidFill>
              <a:latin typeface="Avenir Next LT Pro" panose="020B0504020202020204" pitchFamily="34" charset="0"/>
            </a:endParaRPr>
          </a:p>
          <a:p>
            <a:r>
              <a:rPr lang="en-IN" sz="1200" b="1" dirty="0">
                <a:solidFill>
                  <a:srgbClr val="C8A157"/>
                </a:solidFill>
                <a:latin typeface="Avenir Next LT Pro" panose="020B0504020202020204" pitchFamily="34" charset="0"/>
              </a:rPr>
              <a:t>Phase 3: Make It famous</a:t>
            </a:r>
          </a:p>
          <a:p>
            <a:r>
              <a:rPr lang="en-IN" sz="1200" dirty="0">
                <a:solidFill>
                  <a:srgbClr val="C8A157"/>
                </a:solidFill>
                <a:latin typeface="Avenir Next LT Pro" panose="020B0504020202020204" pitchFamily="34" charset="0"/>
              </a:rPr>
              <a:t>Using various </a:t>
            </a:r>
            <a:r>
              <a:rPr lang="en-IN" sz="1200" b="1" dirty="0">
                <a:solidFill>
                  <a:srgbClr val="C8A157"/>
                </a:solidFill>
                <a:latin typeface="Avenir Next LT Pro" panose="020B0504020202020204" pitchFamily="34" charset="0"/>
              </a:rPr>
              <a:t>online methods </a:t>
            </a:r>
            <a:r>
              <a:rPr lang="en-IN" sz="1200" dirty="0">
                <a:solidFill>
                  <a:srgbClr val="C8A157"/>
                </a:solidFill>
                <a:latin typeface="Avenir Next LT Pro" panose="020B0504020202020204" pitchFamily="34" charset="0"/>
              </a:rPr>
              <a:t>to increase </a:t>
            </a:r>
          </a:p>
          <a:p>
            <a:r>
              <a:rPr lang="en-IN" sz="1200" dirty="0">
                <a:solidFill>
                  <a:srgbClr val="C8A157"/>
                </a:solidFill>
                <a:latin typeface="Avenir Next LT Pro" panose="020B0504020202020204" pitchFamily="34" charset="0"/>
              </a:rPr>
              <a:t>the popularity among millennials.</a:t>
            </a:r>
          </a:p>
          <a:p>
            <a:endParaRPr lang="en-IN" sz="1200" dirty="0">
              <a:solidFill>
                <a:srgbClr val="C8A157"/>
              </a:solidFill>
              <a:latin typeface="Avenir Next LT Pro" panose="020B0504020202020204" pitchFamily="34" charset="0"/>
            </a:endParaRPr>
          </a:p>
          <a:p>
            <a:endParaRPr lang="en-IN" sz="1200" dirty="0">
              <a:solidFill>
                <a:srgbClr val="C8A157"/>
              </a:solidFill>
              <a:latin typeface="Avenir Next LT Pro" panose="020B0504020202020204" pitchFamily="34" charset="0"/>
            </a:endParaRPr>
          </a:p>
          <a:p>
            <a:r>
              <a:rPr lang="en-IN" sz="1200" b="1" dirty="0">
                <a:solidFill>
                  <a:srgbClr val="C8A157"/>
                </a:solidFill>
                <a:latin typeface="Avenir Next LT Pro" panose="020B0504020202020204" pitchFamily="34" charset="0"/>
              </a:rPr>
              <a:t>Phase 4: Bring it on store</a:t>
            </a:r>
          </a:p>
          <a:p>
            <a:r>
              <a:rPr lang="en-IN" sz="1200" dirty="0">
                <a:solidFill>
                  <a:srgbClr val="C8A157"/>
                </a:solidFill>
                <a:latin typeface="Avenir Next LT Pro" panose="020B0504020202020204" pitchFamily="34" charset="0"/>
              </a:rPr>
              <a:t>Establishing </a:t>
            </a:r>
            <a:r>
              <a:rPr lang="en-IN" sz="1200" b="1" dirty="0">
                <a:solidFill>
                  <a:srgbClr val="C8A157"/>
                </a:solidFill>
                <a:latin typeface="Avenir Next LT Pro" panose="020B0504020202020204" pitchFamily="34" charset="0"/>
              </a:rPr>
              <a:t>offline beauty segments in existing tata stores</a:t>
            </a:r>
            <a:r>
              <a:rPr lang="en-IN" sz="1200" dirty="0">
                <a:solidFill>
                  <a:srgbClr val="C8A157"/>
                </a:solidFill>
                <a:latin typeface="Avenir Next LT Pro" panose="020B0504020202020204" pitchFamily="34" charset="0"/>
              </a:rPr>
              <a:t> with the bestseller products and skin consultants.</a:t>
            </a:r>
          </a:p>
          <a:p>
            <a:endParaRPr lang="en-IN" dirty="0"/>
          </a:p>
        </p:txBody>
      </p:sp>
      <p:grpSp>
        <p:nvGrpSpPr>
          <p:cNvPr id="19" name="Google Shape;9785;p73">
            <a:extLst>
              <a:ext uri="{FF2B5EF4-FFF2-40B4-BE49-F238E27FC236}">
                <a16:creationId xmlns:a16="http://schemas.microsoft.com/office/drawing/2014/main" id="{2EF3125F-CBD9-4192-AD6E-56E2D93D70AD}"/>
              </a:ext>
            </a:extLst>
          </p:cNvPr>
          <p:cNvGrpSpPr/>
          <p:nvPr/>
        </p:nvGrpSpPr>
        <p:grpSpPr>
          <a:xfrm>
            <a:off x="424974" y="2019162"/>
            <a:ext cx="207582" cy="359594"/>
            <a:chOff x="2656082" y="2287427"/>
            <a:chExt cx="207582" cy="359594"/>
          </a:xfrm>
          <a:solidFill>
            <a:srgbClr val="C8A157"/>
          </a:solidFill>
        </p:grpSpPr>
        <p:sp>
          <p:nvSpPr>
            <p:cNvPr id="22" name="Google Shape;9786;p73">
              <a:extLst>
                <a:ext uri="{FF2B5EF4-FFF2-40B4-BE49-F238E27FC236}">
                  <a16:creationId xmlns:a16="http://schemas.microsoft.com/office/drawing/2014/main" id="{9A838122-8F16-46CE-B36A-ED99DB365E2D}"/>
                </a:ext>
              </a:extLst>
            </p:cNvPr>
            <p:cNvSpPr/>
            <p:nvPr/>
          </p:nvSpPr>
          <p:spPr>
            <a:xfrm>
              <a:off x="2656082" y="2287427"/>
              <a:ext cx="207582" cy="359594"/>
            </a:xfrm>
            <a:custGeom>
              <a:avLst/>
              <a:gdLst/>
              <a:ahLst/>
              <a:cxnLst/>
              <a:rect l="l" t="t" r="r" b="b"/>
              <a:pathLst>
                <a:path w="6537" h="11324" extrusionOk="0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grpFill/>
            <a:ln w="6350">
              <a:solidFill>
                <a:srgbClr val="C8A157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8A157"/>
                </a:solidFill>
              </a:endParaRPr>
            </a:p>
          </p:txBody>
        </p:sp>
        <p:sp>
          <p:nvSpPr>
            <p:cNvPr id="23" name="Google Shape;9787;p73">
              <a:extLst>
                <a:ext uri="{FF2B5EF4-FFF2-40B4-BE49-F238E27FC236}">
                  <a16:creationId xmlns:a16="http://schemas.microsoft.com/office/drawing/2014/main" id="{A8CF2C8E-B615-4804-A2CC-9CA165E76765}"/>
                </a:ext>
              </a:extLst>
            </p:cNvPr>
            <p:cNvSpPr/>
            <p:nvPr/>
          </p:nvSpPr>
          <p:spPr>
            <a:xfrm>
              <a:off x="2754395" y="2308608"/>
              <a:ext cx="31787" cy="10257"/>
            </a:xfrm>
            <a:custGeom>
              <a:avLst/>
              <a:gdLst/>
              <a:ahLst/>
              <a:cxnLst/>
              <a:rect l="l" t="t" r="r" b="b"/>
              <a:pathLst>
                <a:path w="1001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34" y="322"/>
                  </a:lnTo>
                  <a:cubicBezTo>
                    <a:pt x="917" y="322"/>
                    <a:pt x="1000" y="251"/>
                    <a:pt x="1000" y="167"/>
                  </a:cubicBezTo>
                  <a:cubicBezTo>
                    <a:pt x="1000" y="72"/>
                    <a:pt x="917" y="1"/>
                    <a:pt x="834" y="1"/>
                  </a:cubicBezTo>
                  <a:close/>
                </a:path>
              </a:pathLst>
            </a:custGeom>
            <a:grpFill/>
            <a:ln w="6350">
              <a:solidFill>
                <a:srgbClr val="C8A157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8A157"/>
                </a:solidFill>
              </a:endParaRPr>
            </a:p>
          </p:txBody>
        </p:sp>
        <p:sp>
          <p:nvSpPr>
            <p:cNvPr id="24" name="Google Shape;9788;p73">
              <a:extLst>
                <a:ext uri="{FF2B5EF4-FFF2-40B4-BE49-F238E27FC236}">
                  <a16:creationId xmlns:a16="http://schemas.microsoft.com/office/drawing/2014/main" id="{4E07DFEF-DB8B-4951-98C9-446ECED4E3A5}"/>
                </a:ext>
              </a:extLst>
            </p:cNvPr>
            <p:cNvSpPr/>
            <p:nvPr/>
          </p:nvSpPr>
          <p:spPr>
            <a:xfrm>
              <a:off x="2743789" y="2594053"/>
              <a:ext cx="31406" cy="31056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22"/>
                  </a:moveTo>
                  <a:cubicBezTo>
                    <a:pt x="584" y="322"/>
                    <a:pt x="656" y="406"/>
                    <a:pt x="656" y="489"/>
                  </a:cubicBezTo>
                  <a:cubicBezTo>
                    <a:pt x="656" y="584"/>
                    <a:pt x="584" y="656"/>
                    <a:pt x="501" y="656"/>
                  </a:cubicBezTo>
                  <a:cubicBezTo>
                    <a:pt x="406" y="656"/>
                    <a:pt x="334" y="584"/>
                    <a:pt x="334" y="489"/>
                  </a:cubicBezTo>
                  <a:cubicBezTo>
                    <a:pt x="334" y="406"/>
                    <a:pt x="406" y="322"/>
                    <a:pt x="501" y="322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75" y="1"/>
                    <a:pt x="501" y="1"/>
                  </a:cubicBezTo>
                  <a:close/>
                </a:path>
              </a:pathLst>
            </a:custGeom>
            <a:grpFill/>
            <a:ln w="6350">
              <a:solidFill>
                <a:srgbClr val="C8A157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8A157"/>
                </a:solidFill>
              </a:endParaRPr>
            </a:p>
          </p:txBody>
        </p:sp>
        <p:sp>
          <p:nvSpPr>
            <p:cNvPr id="25" name="Google Shape;9789;p73">
              <a:extLst>
                <a:ext uri="{FF2B5EF4-FFF2-40B4-BE49-F238E27FC236}">
                  <a16:creationId xmlns:a16="http://schemas.microsoft.com/office/drawing/2014/main" id="{6D74BC45-7A44-4E7F-A9E6-840BE486CEBA}"/>
                </a:ext>
              </a:extLst>
            </p:cNvPr>
            <p:cNvSpPr/>
            <p:nvPr/>
          </p:nvSpPr>
          <p:spPr>
            <a:xfrm>
              <a:off x="2733596" y="2308608"/>
              <a:ext cx="10225" cy="10257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grpFill/>
            <a:ln w="6350">
              <a:solidFill>
                <a:srgbClr val="C8A157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8A157"/>
                </a:solidFill>
              </a:endParaRPr>
            </a:p>
          </p:txBody>
        </p:sp>
      </p:grpSp>
      <p:grpSp>
        <p:nvGrpSpPr>
          <p:cNvPr id="27" name="Google Shape;9859;p73">
            <a:extLst>
              <a:ext uri="{FF2B5EF4-FFF2-40B4-BE49-F238E27FC236}">
                <a16:creationId xmlns:a16="http://schemas.microsoft.com/office/drawing/2014/main" id="{05F0BFC4-0E02-47DF-813F-6F1BF48CAAF8}"/>
              </a:ext>
            </a:extLst>
          </p:cNvPr>
          <p:cNvGrpSpPr/>
          <p:nvPr/>
        </p:nvGrpSpPr>
        <p:grpSpPr>
          <a:xfrm>
            <a:off x="330554" y="4062758"/>
            <a:ext cx="494129" cy="342573"/>
            <a:chOff x="1755172" y="2761225"/>
            <a:chExt cx="494129" cy="342573"/>
          </a:xfrm>
          <a:solidFill>
            <a:srgbClr val="C8A157"/>
          </a:solidFill>
        </p:grpSpPr>
        <p:sp>
          <p:nvSpPr>
            <p:cNvPr id="30" name="Google Shape;9860;p73">
              <a:extLst>
                <a:ext uri="{FF2B5EF4-FFF2-40B4-BE49-F238E27FC236}">
                  <a16:creationId xmlns:a16="http://schemas.microsoft.com/office/drawing/2014/main" id="{2CA5A9BD-3675-497E-8C0C-00E58E6FFA94}"/>
                </a:ext>
              </a:extLst>
            </p:cNvPr>
            <p:cNvSpPr/>
            <p:nvPr/>
          </p:nvSpPr>
          <p:spPr>
            <a:xfrm>
              <a:off x="2076490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6" y="941"/>
                    <a:pt x="345" y="811"/>
                    <a:pt x="345" y="644"/>
                  </a:cubicBezTo>
                  <a:cubicBezTo>
                    <a:pt x="345" y="477"/>
                    <a:pt x="476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0" y="1287"/>
                    <a:pt x="1286" y="1001"/>
                    <a:pt x="1286" y="644"/>
                  </a:cubicBezTo>
                  <a:cubicBezTo>
                    <a:pt x="1286" y="287"/>
                    <a:pt x="1000" y="1"/>
                    <a:pt x="643" y="1"/>
                  </a:cubicBezTo>
                  <a:close/>
                </a:path>
              </a:pathLst>
            </a:custGeom>
            <a:grpFill/>
            <a:ln w="6350">
              <a:solidFill>
                <a:srgbClr val="C8A157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8A157"/>
                </a:solidFill>
              </a:endParaRPr>
            </a:p>
          </p:txBody>
        </p:sp>
        <p:sp>
          <p:nvSpPr>
            <p:cNvPr id="33" name="Google Shape;9861;p73">
              <a:extLst>
                <a:ext uri="{FF2B5EF4-FFF2-40B4-BE49-F238E27FC236}">
                  <a16:creationId xmlns:a16="http://schemas.microsoft.com/office/drawing/2014/main" id="{F02C0330-708B-41D5-AA54-BCE6A4A37FE6}"/>
                </a:ext>
              </a:extLst>
            </p:cNvPr>
            <p:cNvSpPr/>
            <p:nvPr/>
          </p:nvSpPr>
          <p:spPr>
            <a:xfrm>
              <a:off x="2208432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7" y="941"/>
                    <a:pt x="346" y="811"/>
                    <a:pt x="346" y="644"/>
                  </a:cubicBezTo>
                  <a:cubicBezTo>
                    <a:pt x="346" y="477"/>
                    <a:pt x="477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1" y="1287"/>
                    <a:pt x="1286" y="1001"/>
                    <a:pt x="1286" y="644"/>
                  </a:cubicBezTo>
                  <a:cubicBezTo>
                    <a:pt x="1286" y="287"/>
                    <a:pt x="1001" y="1"/>
                    <a:pt x="643" y="1"/>
                  </a:cubicBezTo>
                  <a:close/>
                </a:path>
              </a:pathLst>
            </a:custGeom>
            <a:grpFill/>
            <a:ln w="6350">
              <a:solidFill>
                <a:srgbClr val="C8A157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8A157"/>
                </a:solidFill>
              </a:endParaRPr>
            </a:p>
          </p:txBody>
        </p:sp>
        <p:sp>
          <p:nvSpPr>
            <p:cNvPr id="34" name="Google Shape;9862;p73">
              <a:extLst>
                <a:ext uri="{FF2B5EF4-FFF2-40B4-BE49-F238E27FC236}">
                  <a16:creationId xmlns:a16="http://schemas.microsoft.com/office/drawing/2014/main" id="{1D692BBD-F8F0-4012-AC6A-1755419F7280}"/>
                </a:ext>
              </a:extLst>
            </p:cNvPr>
            <p:cNvSpPr/>
            <p:nvPr/>
          </p:nvSpPr>
          <p:spPr>
            <a:xfrm>
              <a:off x="1755172" y="2761225"/>
              <a:ext cx="372835" cy="342573"/>
            </a:xfrm>
            <a:custGeom>
              <a:avLst/>
              <a:gdLst/>
              <a:ahLst/>
              <a:cxnLst/>
              <a:rect l="l" t="t" r="r" b="b"/>
              <a:pathLst>
                <a:path w="11741" h="10788" extrusionOk="0">
                  <a:moveTo>
                    <a:pt x="5382" y="1988"/>
                  </a:moveTo>
                  <a:lnTo>
                    <a:pt x="5382" y="3001"/>
                  </a:lnTo>
                  <a:lnTo>
                    <a:pt x="4359" y="3001"/>
                  </a:lnTo>
                  <a:lnTo>
                    <a:pt x="4359" y="1988"/>
                  </a:lnTo>
                  <a:close/>
                  <a:moveTo>
                    <a:pt x="6752" y="1988"/>
                  </a:moveTo>
                  <a:lnTo>
                    <a:pt x="6752" y="3001"/>
                  </a:lnTo>
                  <a:lnTo>
                    <a:pt x="5728" y="3001"/>
                  </a:lnTo>
                  <a:lnTo>
                    <a:pt x="5728" y="1988"/>
                  </a:lnTo>
                  <a:close/>
                  <a:moveTo>
                    <a:pt x="8121" y="1988"/>
                  </a:moveTo>
                  <a:lnTo>
                    <a:pt x="8121" y="3001"/>
                  </a:lnTo>
                  <a:lnTo>
                    <a:pt x="7097" y="3001"/>
                  </a:lnTo>
                  <a:lnTo>
                    <a:pt x="7097" y="1988"/>
                  </a:lnTo>
                  <a:close/>
                  <a:moveTo>
                    <a:pt x="9490" y="1988"/>
                  </a:moveTo>
                  <a:lnTo>
                    <a:pt x="9490" y="3001"/>
                  </a:lnTo>
                  <a:lnTo>
                    <a:pt x="8466" y="3001"/>
                  </a:lnTo>
                  <a:lnTo>
                    <a:pt x="8466" y="1988"/>
                  </a:lnTo>
                  <a:close/>
                  <a:moveTo>
                    <a:pt x="10324" y="1988"/>
                  </a:moveTo>
                  <a:lnTo>
                    <a:pt x="10085" y="3001"/>
                  </a:lnTo>
                  <a:lnTo>
                    <a:pt x="9847" y="3001"/>
                  </a:lnTo>
                  <a:lnTo>
                    <a:pt x="9847" y="1988"/>
                  </a:lnTo>
                  <a:close/>
                  <a:moveTo>
                    <a:pt x="4001" y="2000"/>
                  </a:moveTo>
                  <a:lnTo>
                    <a:pt x="4001" y="3012"/>
                  </a:lnTo>
                  <a:lnTo>
                    <a:pt x="3311" y="3012"/>
                  </a:lnTo>
                  <a:lnTo>
                    <a:pt x="2965" y="2000"/>
                  </a:lnTo>
                  <a:close/>
                  <a:moveTo>
                    <a:pt x="10014" y="3334"/>
                  </a:moveTo>
                  <a:lnTo>
                    <a:pt x="9847" y="4048"/>
                  </a:lnTo>
                  <a:lnTo>
                    <a:pt x="9847" y="3334"/>
                  </a:lnTo>
                  <a:close/>
                  <a:moveTo>
                    <a:pt x="4013" y="3334"/>
                  </a:moveTo>
                  <a:lnTo>
                    <a:pt x="4013" y="4370"/>
                  </a:lnTo>
                  <a:lnTo>
                    <a:pt x="3823" y="4370"/>
                  </a:lnTo>
                  <a:lnTo>
                    <a:pt x="3454" y="3334"/>
                  </a:lnTo>
                  <a:close/>
                  <a:moveTo>
                    <a:pt x="5371" y="3334"/>
                  </a:moveTo>
                  <a:lnTo>
                    <a:pt x="5371" y="4370"/>
                  </a:lnTo>
                  <a:lnTo>
                    <a:pt x="4347" y="4370"/>
                  </a:lnTo>
                  <a:lnTo>
                    <a:pt x="4347" y="3334"/>
                  </a:lnTo>
                  <a:close/>
                  <a:moveTo>
                    <a:pt x="6752" y="3334"/>
                  </a:moveTo>
                  <a:lnTo>
                    <a:pt x="6752" y="4370"/>
                  </a:lnTo>
                  <a:lnTo>
                    <a:pt x="5728" y="4370"/>
                  </a:lnTo>
                  <a:lnTo>
                    <a:pt x="5728" y="3334"/>
                  </a:lnTo>
                  <a:close/>
                  <a:moveTo>
                    <a:pt x="8121" y="3358"/>
                  </a:moveTo>
                  <a:lnTo>
                    <a:pt x="8121" y="4382"/>
                  </a:lnTo>
                  <a:lnTo>
                    <a:pt x="7097" y="4382"/>
                  </a:lnTo>
                  <a:lnTo>
                    <a:pt x="7097" y="3358"/>
                  </a:lnTo>
                  <a:close/>
                  <a:moveTo>
                    <a:pt x="9514" y="3358"/>
                  </a:moveTo>
                  <a:lnTo>
                    <a:pt x="9514" y="4382"/>
                  </a:lnTo>
                  <a:lnTo>
                    <a:pt x="8478" y="4382"/>
                  </a:lnTo>
                  <a:lnTo>
                    <a:pt x="8478" y="3358"/>
                  </a:lnTo>
                  <a:close/>
                  <a:moveTo>
                    <a:pt x="4001" y="4727"/>
                  </a:moveTo>
                  <a:lnTo>
                    <a:pt x="4001" y="4941"/>
                  </a:lnTo>
                  <a:lnTo>
                    <a:pt x="3930" y="4727"/>
                  </a:lnTo>
                  <a:close/>
                  <a:moveTo>
                    <a:pt x="5371" y="4715"/>
                  </a:moveTo>
                  <a:lnTo>
                    <a:pt x="5371" y="5525"/>
                  </a:lnTo>
                  <a:cubicBezTo>
                    <a:pt x="5297" y="5521"/>
                    <a:pt x="5230" y="5520"/>
                    <a:pt x="5167" y="5520"/>
                  </a:cubicBezTo>
                  <a:cubicBezTo>
                    <a:pt x="5049" y="5520"/>
                    <a:pt x="4947" y="5524"/>
                    <a:pt x="4854" y="5524"/>
                  </a:cubicBezTo>
                  <a:cubicBezTo>
                    <a:pt x="4666" y="5524"/>
                    <a:pt x="4516" y="5507"/>
                    <a:pt x="4347" y="5406"/>
                  </a:cubicBezTo>
                  <a:lnTo>
                    <a:pt x="4347" y="4715"/>
                  </a:lnTo>
                  <a:close/>
                  <a:moveTo>
                    <a:pt x="6752" y="4727"/>
                  </a:moveTo>
                  <a:lnTo>
                    <a:pt x="6752" y="5525"/>
                  </a:lnTo>
                  <a:lnTo>
                    <a:pt x="5728" y="5525"/>
                  </a:lnTo>
                  <a:lnTo>
                    <a:pt x="5728" y="4727"/>
                  </a:lnTo>
                  <a:close/>
                  <a:moveTo>
                    <a:pt x="8121" y="4727"/>
                  </a:moveTo>
                  <a:lnTo>
                    <a:pt x="8121" y="5525"/>
                  </a:lnTo>
                  <a:lnTo>
                    <a:pt x="7097" y="5525"/>
                  </a:lnTo>
                  <a:lnTo>
                    <a:pt x="7097" y="4727"/>
                  </a:lnTo>
                  <a:close/>
                  <a:moveTo>
                    <a:pt x="9490" y="4727"/>
                  </a:moveTo>
                  <a:lnTo>
                    <a:pt x="9490" y="5525"/>
                  </a:lnTo>
                  <a:lnTo>
                    <a:pt x="8466" y="5525"/>
                  </a:lnTo>
                  <a:lnTo>
                    <a:pt x="8466" y="4727"/>
                  </a:lnTo>
                  <a:close/>
                  <a:moveTo>
                    <a:pt x="4537" y="8680"/>
                  </a:moveTo>
                  <a:cubicBezTo>
                    <a:pt x="5025" y="8680"/>
                    <a:pt x="5418" y="9085"/>
                    <a:pt x="5418" y="9561"/>
                  </a:cubicBezTo>
                  <a:cubicBezTo>
                    <a:pt x="5418" y="10037"/>
                    <a:pt x="5025" y="10442"/>
                    <a:pt x="4537" y="10442"/>
                  </a:cubicBezTo>
                  <a:cubicBezTo>
                    <a:pt x="4049" y="10442"/>
                    <a:pt x="3656" y="10049"/>
                    <a:pt x="3656" y="9561"/>
                  </a:cubicBezTo>
                  <a:cubicBezTo>
                    <a:pt x="3656" y="9085"/>
                    <a:pt x="4049" y="8680"/>
                    <a:pt x="4537" y="8680"/>
                  </a:cubicBezTo>
                  <a:close/>
                  <a:moveTo>
                    <a:pt x="8692" y="8680"/>
                  </a:moveTo>
                  <a:cubicBezTo>
                    <a:pt x="9181" y="8680"/>
                    <a:pt x="9573" y="9085"/>
                    <a:pt x="9573" y="9561"/>
                  </a:cubicBezTo>
                  <a:cubicBezTo>
                    <a:pt x="9573" y="10037"/>
                    <a:pt x="9181" y="10442"/>
                    <a:pt x="8692" y="10442"/>
                  </a:cubicBezTo>
                  <a:cubicBezTo>
                    <a:pt x="8204" y="10442"/>
                    <a:pt x="7811" y="10049"/>
                    <a:pt x="7811" y="9561"/>
                  </a:cubicBezTo>
                  <a:cubicBezTo>
                    <a:pt x="7811" y="9085"/>
                    <a:pt x="8204" y="8680"/>
                    <a:pt x="8692" y="8680"/>
                  </a:cubicBezTo>
                  <a:close/>
                  <a:moveTo>
                    <a:pt x="620" y="0"/>
                  </a:moveTo>
                  <a:cubicBezTo>
                    <a:pt x="287" y="0"/>
                    <a:pt x="1" y="286"/>
                    <a:pt x="1" y="631"/>
                  </a:cubicBezTo>
                  <a:cubicBezTo>
                    <a:pt x="1" y="976"/>
                    <a:pt x="287" y="1250"/>
                    <a:pt x="620" y="1250"/>
                  </a:cubicBezTo>
                  <a:lnTo>
                    <a:pt x="1394" y="1250"/>
                  </a:lnTo>
                  <a:lnTo>
                    <a:pt x="2346" y="3965"/>
                  </a:lnTo>
                  <a:cubicBezTo>
                    <a:pt x="2374" y="4029"/>
                    <a:pt x="2444" y="4072"/>
                    <a:pt x="2513" y="4072"/>
                  </a:cubicBezTo>
                  <a:cubicBezTo>
                    <a:pt x="2533" y="4072"/>
                    <a:pt x="2553" y="4068"/>
                    <a:pt x="2573" y="4060"/>
                  </a:cubicBezTo>
                  <a:cubicBezTo>
                    <a:pt x="2668" y="4036"/>
                    <a:pt x="2704" y="3929"/>
                    <a:pt x="2680" y="3846"/>
                  </a:cubicBezTo>
                  <a:cubicBezTo>
                    <a:pt x="1739" y="1191"/>
                    <a:pt x="1692" y="1072"/>
                    <a:pt x="1692" y="1072"/>
                  </a:cubicBezTo>
                  <a:cubicBezTo>
                    <a:pt x="1656" y="965"/>
                    <a:pt x="1561" y="905"/>
                    <a:pt x="1441" y="905"/>
                  </a:cubicBezTo>
                  <a:lnTo>
                    <a:pt x="620" y="905"/>
                  </a:lnTo>
                  <a:cubicBezTo>
                    <a:pt x="465" y="905"/>
                    <a:pt x="346" y="774"/>
                    <a:pt x="346" y="631"/>
                  </a:cubicBezTo>
                  <a:cubicBezTo>
                    <a:pt x="346" y="464"/>
                    <a:pt x="477" y="345"/>
                    <a:pt x="620" y="345"/>
                  </a:cubicBezTo>
                  <a:lnTo>
                    <a:pt x="1441" y="345"/>
                  </a:lnTo>
                  <a:cubicBezTo>
                    <a:pt x="1787" y="345"/>
                    <a:pt x="2084" y="536"/>
                    <a:pt x="2215" y="845"/>
                  </a:cubicBezTo>
                  <a:cubicBezTo>
                    <a:pt x="2418" y="1429"/>
                    <a:pt x="3585" y="4703"/>
                    <a:pt x="3751" y="5191"/>
                  </a:cubicBezTo>
                  <a:cubicBezTo>
                    <a:pt x="3870" y="5548"/>
                    <a:pt x="4287" y="5882"/>
                    <a:pt x="4775" y="5882"/>
                  </a:cubicBezTo>
                  <a:lnTo>
                    <a:pt x="10978" y="5882"/>
                  </a:lnTo>
                  <a:cubicBezTo>
                    <a:pt x="11145" y="5882"/>
                    <a:pt x="11264" y="6013"/>
                    <a:pt x="11264" y="6168"/>
                  </a:cubicBezTo>
                  <a:cubicBezTo>
                    <a:pt x="11264" y="6322"/>
                    <a:pt x="11133" y="6441"/>
                    <a:pt x="10978" y="6441"/>
                  </a:cubicBezTo>
                  <a:lnTo>
                    <a:pt x="4775" y="6441"/>
                  </a:lnTo>
                  <a:cubicBezTo>
                    <a:pt x="4108" y="6441"/>
                    <a:pt x="3489" y="6049"/>
                    <a:pt x="3227" y="5417"/>
                  </a:cubicBezTo>
                  <a:lnTo>
                    <a:pt x="2882" y="4453"/>
                  </a:lnTo>
                  <a:cubicBezTo>
                    <a:pt x="2863" y="4377"/>
                    <a:pt x="2791" y="4339"/>
                    <a:pt x="2720" y="4339"/>
                  </a:cubicBezTo>
                  <a:cubicBezTo>
                    <a:pt x="2702" y="4339"/>
                    <a:pt x="2684" y="4341"/>
                    <a:pt x="2668" y="4346"/>
                  </a:cubicBezTo>
                  <a:cubicBezTo>
                    <a:pt x="2573" y="4382"/>
                    <a:pt x="2525" y="4477"/>
                    <a:pt x="2561" y="4572"/>
                  </a:cubicBezTo>
                  <a:cubicBezTo>
                    <a:pt x="2846" y="5275"/>
                    <a:pt x="2846" y="5596"/>
                    <a:pt x="3180" y="6013"/>
                  </a:cubicBezTo>
                  <a:lnTo>
                    <a:pt x="2799" y="6560"/>
                  </a:lnTo>
                  <a:cubicBezTo>
                    <a:pt x="2215" y="7394"/>
                    <a:pt x="2715" y="8549"/>
                    <a:pt x="3716" y="8680"/>
                  </a:cubicBezTo>
                  <a:cubicBezTo>
                    <a:pt x="2918" y="9418"/>
                    <a:pt x="3442" y="10787"/>
                    <a:pt x="4549" y="10787"/>
                  </a:cubicBezTo>
                  <a:cubicBezTo>
                    <a:pt x="5656" y="10787"/>
                    <a:pt x="6168" y="9454"/>
                    <a:pt x="5394" y="8692"/>
                  </a:cubicBezTo>
                  <a:lnTo>
                    <a:pt x="7871" y="8692"/>
                  </a:lnTo>
                  <a:cubicBezTo>
                    <a:pt x="7085" y="9454"/>
                    <a:pt x="7621" y="10787"/>
                    <a:pt x="8716" y="10787"/>
                  </a:cubicBezTo>
                  <a:cubicBezTo>
                    <a:pt x="9823" y="10787"/>
                    <a:pt x="10335" y="9454"/>
                    <a:pt x="9562" y="8692"/>
                  </a:cubicBezTo>
                  <a:lnTo>
                    <a:pt x="9788" y="8692"/>
                  </a:lnTo>
                  <a:cubicBezTo>
                    <a:pt x="10133" y="8692"/>
                    <a:pt x="10419" y="8406"/>
                    <a:pt x="10419" y="8073"/>
                  </a:cubicBezTo>
                  <a:cubicBezTo>
                    <a:pt x="10419" y="7727"/>
                    <a:pt x="10133" y="7442"/>
                    <a:pt x="9788" y="7442"/>
                  </a:cubicBezTo>
                  <a:lnTo>
                    <a:pt x="8228" y="7442"/>
                  </a:lnTo>
                  <a:cubicBezTo>
                    <a:pt x="8133" y="7442"/>
                    <a:pt x="8061" y="7513"/>
                    <a:pt x="8061" y="7608"/>
                  </a:cubicBezTo>
                  <a:cubicBezTo>
                    <a:pt x="8061" y="7692"/>
                    <a:pt x="8133" y="7775"/>
                    <a:pt x="8228" y="7775"/>
                  </a:cubicBezTo>
                  <a:lnTo>
                    <a:pt x="9788" y="7775"/>
                  </a:lnTo>
                  <a:cubicBezTo>
                    <a:pt x="9954" y="7775"/>
                    <a:pt x="10074" y="7906"/>
                    <a:pt x="10074" y="8049"/>
                  </a:cubicBezTo>
                  <a:cubicBezTo>
                    <a:pt x="10074" y="8215"/>
                    <a:pt x="9943" y="8335"/>
                    <a:pt x="9788" y="8335"/>
                  </a:cubicBezTo>
                  <a:lnTo>
                    <a:pt x="3930" y="8335"/>
                  </a:lnTo>
                  <a:cubicBezTo>
                    <a:pt x="3108" y="8335"/>
                    <a:pt x="2620" y="7418"/>
                    <a:pt x="3096" y="6739"/>
                  </a:cubicBezTo>
                  <a:lnTo>
                    <a:pt x="3442" y="6251"/>
                  </a:lnTo>
                  <a:cubicBezTo>
                    <a:pt x="3573" y="6382"/>
                    <a:pt x="3739" y="6489"/>
                    <a:pt x="3906" y="6560"/>
                  </a:cubicBezTo>
                  <a:lnTo>
                    <a:pt x="3573" y="7072"/>
                  </a:lnTo>
                  <a:cubicBezTo>
                    <a:pt x="3358" y="7370"/>
                    <a:pt x="3573" y="7775"/>
                    <a:pt x="3942" y="7775"/>
                  </a:cubicBezTo>
                  <a:lnTo>
                    <a:pt x="7609" y="7775"/>
                  </a:lnTo>
                  <a:cubicBezTo>
                    <a:pt x="7692" y="7775"/>
                    <a:pt x="7764" y="7692"/>
                    <a:pt x="7764" y="7608"/>
                  </a:cubicBezTo>
                  <a:cubicBezTo>
                    <a:pt x="7764" y="7513"/>
                    <a:pt x="7692" y="7442"/>
                    <a:pt x="7609" y="7442"/>
                  </a:cubicBezTo>
                  <a:lnTo>
                    <a:pt x="3942" y="7442"/>
                  </a:lnTo>
                  <a:cubicBezTo>
                    <a:pt x="3847" y="7442"/>
                    <a:pt x="3811" y="7334"/>
                    <a:pt x="3847" y="7263"/>
                  </a:cubicBezTo>
                  <a:lnTo>
                    <a:pt x="4251" y="6703"/>
                  </a:lnTo>
                  <a:cubicBezTo>
                    <a:pt x="4465" y="6762"/>
                    <a:pt x="4535" y="6775"/>
                    <a:pt x="5134" y="6775"/>
                  </a:cubicBezTo>
                  <a:cubicBezTo>
                    <a:pt x="5630" y="6775"/>
                    <a:pt x="6490" y="6766"/>
                    <a:pt x="8097" y="6766"/>
                  </a:cubicBezTo>
                  <a:cubicBezTo>
                    <a:pt x="8881" y="6766"/>
                    <a:pt x="9842" y="6768"/>
                    <a:pt x="11026" y="6775"/>
                  </a:cubicBezTo>
                  <a:cubicBezTo>
                    <a:pt x="11371" y="6775"/>
                    <a:pt x="11645" y="6489"/>
                    <a:pt x="11645" y="6144"/>
                  </a:cubicBezTo>
                  <a:cubicBezTo>
                    <a:pt x="11598" y="5810"/>
                    <a:pt x="11312" y="5525"/>
                    <a:pt x="10966" y="5525"/>
                  </a:cubicBezTo>
                  <a:lnTo>
                    <a:pt x="10788" y="5525"/>
                  </a:lnTo>
                  <a:lnTo>
                    <a:pt x="11598" y="2048"/>
                  </a:lnTo>
                  <a:cubicBezTo>
                    <a:pt x="11740" y="1393"/>
                    <a:pt x="11252" y="762"/>
                    <a:pt x="10562" y="762"/>
                  </a:cubicBezTo>
                  <a:lnTo>
                    <a:pt x="7252" y="762"/>
                  </a:lnTo>
                  <a:cubicBezTo>
                    <a:pt x="7156" y="762"/>
                    <a:pt x="7085" y="834"/>
                    <a:pt x="7085" y="929"/>
                  </a:cubicBezTo>
                  <a:cubicBezTo>
                    <a:pt x="7085" y="1012"/>
                    <a:pt x="7156" y="1096"/>
                    <a:pt x="7252" y="1096"/>
                  </a:cubicBezTo>
                  <a:lnTo>
                    <a:pt x="10562" y="1096"/>
                  </a:lnTo>
                  <a:cubicBezTo>
                    <a:pt x="11026" y="1096"/>
                    <a:pt x="11359" y="1524"/>
                    <a:pt x="11252" y="1953"/>
                  </a:cubicBezTo>
                  <a:lnTo>
                    <a:pt x="10431" y="5525"/>
                  </a:lnTo>
                  <a:lnTo>
                    <a:pt x="9847" y="5525"/>
                  </a:lnTo>
                  <a:cubicBezTo>
                    <a:pt x="9943" y="5144"/>
                    <a:pt x="10585" y="2369"/>
                    <a:pt x="10705" y="1869"/>
                  </a:cubicBezTo>
                  <a:cubicBezTo>
                    <a:pt x="10728" y="1762"/>
                    <a:pt x="10645" y="1655"/>
                    <a:pt x="10538" y="1655"/>
                  </a:cubicBezTo>
                  <a:lnTo>
                    <a:pt x="2858" y="1655"/>
                  </a:lnTo>
                  <a:lnTo>
                    <a:pt x="2668" y="1096"/>
                  </a:lnTo>
                  <a:lnTo>
                    <a:pt x="6621" y="1096"/>
                  </a:lnTo>
                  <a:cubicBezTo>
                    <a:pt x="6716" y="1096"/>
                    <a:pt x="6787" y="1012"/>
                    <a:pt x="6787" y="929"/>
                  </a:cubicBezTo>
                  <a:cubicBezTo>
                    <a:pt x="6787" y="834"/>
                    <a:pt x="6716" y="762"/>
                    <a:pt x="6621" y="762"/>
                  </a:cubicBezTo>
                  <a:lnTo>
                    <a:pt x="2549" y="762"/>
                  </a:lnTo>
                  <a:cubicBezTo>
                    <a:pt x="2394" y="334"/>
                    <a:pt x="1965" y="0"/>
                    <a:pt x="1441" y="0"/>
                  </a:cubicBezTo>
                  <a:close/>
                </a:path>
              </a:pathLst>
            </a:custGeom>
            <a:grpFill/>
            <a:ln w="6350">
              <a:solidFill>
                <a:srgbClr val="C8A157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C8A157"/>
                </a:solidFill>
              </a:endParaRPr>
            </a:p>
          </p:txBody>
        </p:sp>
      </p:grpSp>
      <p:grpSp>
        <p:nvGrpSpPr>
          <p:cNvPr id="36" name="Google Shape;10062;p73">
            <a:extLst>
              <a:ext uri="{FF2B5EF4-FFF2-40B4-BE49-F238E27FC236}">
                <a16:creationId xmlns:a16="http://schemas.microsoft.com/office/drawing/2014/main" id="{619E90EF-C5E3-447A-B8C0-6517AE8C16F9}"/>
              </a:ext>
            </a:extLst>
          </p:cNvPr>
          <p:cNvGrpSpPr/>
          <p:nvPr/>
        </p:nvGrpSpPr>
        <p:grpSpPr>
          <a:xfrm>
            <a:off x="366368" y="954467"/>
            <a:ext cx="372073" cy="355243"/>
            <a:chOff x="7390435" y="3680868"/>
            <a:chExt cx="372073" cy="355243"/>
          </a:xfrm>
          <a:solidFill>
            <a:srgbClr val="C8A157"/>
          </a:solidFill>
        </p:grpSpPr>
        <p:sp>
          <p:nvSpPr>
            <p:cNvPr id="37" name="Google Shape;10063;p73">
              <a:extLst>
                <a:ext uri="{FF2B5EF4-FFF2-40B4-BE49-F238E27FC236}">
                  <a16:creationId xmlns:a16="http://schemas.microsoft.com/office/drawing/2014/main" id="{9EA3399F-C954-4776-9C72-394AF297E94F}"/>
                </a:ext>
              </a:extLst>
            </p:cNvPr>
            <p:cNvSpPr/>
            <p:nvPr/>
          </p:nvSpPr>
          <p:spPr>
            <a:xfrm>
              <a:off x="7390435" y="3744950"/>
              <a:ext cx="294178" cy="291162"/>
            </a:xfrm>
            <a:custGeom>
              <a:avLst/>
              <a:gdLst/>
              <a:ahLst/>
              <a:cxnLst/>
              <a:rect l="l" t="t" r="r" b="b"/>
              <a:pathLst>
                <a:path w="9264" h="9169" extrusionOk="0">
                  <a:moveTo>
                    <a:pt x="4668" y="0"/>
                  </a:moveTo>
                  <a:cubicBezTo>
                    <a:pt x="3441" y="0"/>
                    <a:pt x="2287" y="477"/>
                    <a:pt x="1417" y="1334"/>
                  </a:cubicBezTo>
                  <a:cubicBezTo>
                    <a:pt x="1358" y="1393"/>
                    <a:pt x="1358" y="1501"/>
                    <a:pt x="1417" y="1572"/>
                  </a:cubicBezTo>
                  <a:cubicBezTo>
                    <a:pt x="1447" y="1602"/>
                    <a:pt x="1489" y="1617"/>
                    <a:pt x="1532" y="1617"/>
                  </a:cubicBezTo>
                  <a:cubicBezTo>
                    <a:pt x="1575" y="1617"/>
                    <a:pt x="1620" y="1602"/>
                    <a:pt x="1655" y="1572"/>
                  </a:cubicBezTo>
                  <a:cubicBezTo>
                    <a:pt x="2465" y="774"/>
                    <a:pt x="3537" y="322"/>
                    <a:pt x="4668" y="322"/>
                  </a:cubicBezTo>
                  <a:cubicBezTo>
                    <a:pt x="5799" y="322"/>
                    <a:pt x="6870" y="774"/>
                    <a:pt x="7668" y="1572"/>
                  </a:cubicBezTo>
                  <a:cubicBezTo>
                    <a:pt x="8478" y="2382"/>
                    <a:pt x="8918" y="3453"/>
                    <a:pt x="8918" y="4584"/>
                  </a:cubicBezTo>
                  <a:cubicBezTo>
                    <a:pt x="8918" y="5715"/>
                    <a:pt x="8478" y="6787"/>
                    <a:pt x="7668" y="7585"/>
                  </a:cubicBezTo>
                  <a:cubicBezTo>
                    <a:pt x="6841" y="8412"/>
                    <a:pt x="5751" y="8826"/>
                    <a:pt x="4662" y="8826"/>
                  </a:cubicBezTo>
                  <a:cubicBezTo>
                    <a:pt x="3572" y="8826"/>
                    <a:pt x="2483" y="8412"/>
                    <a:pt x="1655" y="7585"/>
                  </a:cubicBezTo>
                  <a:cubicBezTo>
                    <a:pt x="953" y="6882"/>
                    <a:pt x="524" y="5965"/>
                    <a:pt x="441" y="4977"/>
                  </a:cubicBezTo>
                  <a:cubicBezTo>
                    <a:pt x="346" y="4013"/>
                    <a:pt x="596" y="3037"/>
                    <a:pt x="1132" y="2227"/>
                  </a:cubicBezTo>
                  <a:cubicBezTo>
                    <a:pt x="1179" y="2155"/>
                    <a:pt x="1167" y="2048"/>
                    <a:pt x="1096" y="1989"/>
                  </a:cubicBezTo>
                  <a:cubicBezTo>
                    <a:pt x="1066" y="1972"/>
                    <a:pt x="1035" y="1964"/>
                    <a:pt x="1005" y="1964"/>
                  </a:cubicBezTo>
                  <a:cubicBezTo>
                    <a:pt x="950" y="1964"/>
                    <a:pt x="896" y="1990"/>
                    <a:pt x="858" y="2036"/>
                  </a:cubicBezTo>
                  <a:cubicBezTo>
                    <a:pt x="274" y="2894"/>
                    <a:pt x="1" y="3953"/>
                    <a:pt x="108" y="5013"/>
                  </a:cubicBezTo>
                  <a:cubicBezTo>
                    <a:pt x="215" y="6073"/>
                    <a:pt x="679" y="7085"/>
                    <a:pt x="1429" y="7823"/>
                  </a:cubicBezTo>
                  <a:cubicBezTo>
                    <a:pt x="2322" y="8716"/>
                    <a:pt x="3501" y="9168"/>
                    <a:pt x="4680" y="9168"/>
                  </a:cubicBezTo>
                  <a:cubicBezTo>
                    <a:pt x="5858" y="9168"/>
                    <a:pt x="7025" y="8716"/>
                    <a:pt x="7918" y="7823"/>
                  </a:cubicBezTo>
                  <a:cubicBezTo>
                    <a:pt x="8787" y="6966"/>
                    <a:pt x="9264" y="5799"/>
                    <a:pt x="9264" y="4584"/>
                  </a:cubicBezTo>
                  <a:cubicBezTo>
                    <a:pt x="9264" y="3358"/>
                    <a:pt x="8787" y="2203"/>
                    <a:pt x="7906" y="1334"/>
                  </a:cubicBezTo>
                  <a:cubicBezTo>
                    <a:pt x="7049" y="477"/>
                    <a:pt x="5882" y="0"/>
                    <a:pt x="4668" y="0"/>
                  </a:cubicBezTo>
                  <a:close/>
                </a:path>
              </a:pathLst>
            </a:custGeom>
            <a:grpFill/>
            <a:ln w="6350">
              <a:solidFill>
                <a:srgbClr val="C8A157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8A157"/>
                </a:solidFill>
              </a:endParaRPr>
            </a:p>
          </p:txBody>
        </p:sp>
        <p:sp>
          <p:nvSpPr>
            <p:cNvPr id="38" name="Google Shape;10064;p73">
              <a:extLst>
                <a:ext uri="{FF2B5EF4-FFF2-40B4-BE49-F238E27FC236}">
                  <a16:creationId xmlns:a16="http://schemas.microsoft.com/office/drawing/2014/main" id="{60CBCAF3-671D-4364-8D50-15A262293CA1}"/>
                </a:ext>
              </a:extLst>
            </p:cNvPr>
            <p:cNvSpPr/>
            <p:nvPr/>
          </p:nvSpPr>
          <p:spPr>
            <a:xfrm>
              <a:off x="7408948" y="3772259"/>
              <a:ext cx="259407" cy="236257"/>
            </a:xfrm>
            <a:custGeom>
              <a:avLst/>
              <a:gdLst/>
              <a:ahLst/>
              <a:cxnLst/>
              <a:rect l="l" t="t" r="r" b="b"/>
              <a:pathLst>
                <a:path w="8169" h="7440" extrusionOk="0">
                  <a:moveTo>
                    <a:pt x="4085" y="319"/>
                  </a:moveTo>
                  <a:cubicBezTo>
                    <a:pt x="4942" y="319"/>
                    <a:pt x="5823" y="653"/>
                    <a:pt x="6478" y="1319"/>
                  </a:cubicBezTo>
                  <a:cubicBezTo>
                    <a:pt x="7800" y="2653"/>
                    <a:pt x="7800" y="4796"/>
                    <a:pt x="6478" y="6117"/>
                  </a:cubicBezTo>
                  <a:cubicBezTo>
                    <a:pt x="5817" y="6778"/>
                    <a:pt x="4951" y="7109"/>
                    <a:pt x="4083" y="7109"/>
                  </a:cubicBezTo>
                  <a:cubicBezTo>
                    <a:pt x="3216" y="7109"/>
                    <a:pt x="2346" y="6778"/>
                    <a:pt x="1680" y="6117"/>
                  </a:cubicBezTo>
                  <a:cubicBezTo>
                    <a:pt x="358" y="4796"/>
                    <a:pt x="358" y="2653"/>
                    <a:pt x="1680" y="1319"/>
                  </a:cubicBezTo>
                  <a:cubicBezTo>
                    <a:pt x="2335" y="664"/>
                    <a:pt x="3216" y="319"/>
                    <a:pt x="4085" y="319"/>
                  </a:cubicBezTo>
                  <a:close/>
                  <a:moveTo>
                    <a:pt x="4088" y="1"/>
                  </a:moveTo>
                  <a:cubicBezTo>
                    <a:pt x="3132" y="1"/>
                    <a:pt x="2174" y="361"/>
                    <a:pt x="1442" y="1081"/>
                  </a:cubicBezTo>
                  <a:cubicBezTo>
                    <a:pt x="1" y="2534"/>
                    <a:pt x="1" y="4891"/>
                    <a:pt x="1442" y="6356"/>
                  </a:cubicBezTo>
                  <a:cubicBezTo>
                    <a:pt x="2180" y="7082"/>
                    <a:pt x="3120" y="7439"/>
                    <a:pt x="4085" y="7439"/>
                  </a:cubicBezTo>
                  <a:cubicBezTo>
                    <a:pt x="5037" y="7439"/>
                    <a:pt x="5978" y="7082"/>
                    <a:pt x="6716" y="6356"/>
                  </a:cubicBezTo>
                  <a:cubicBezTo>
                    <a:pt x="8169" y="4891"/>
                    <a:pt x="8169" y="2546"/>
                    <a:pt x="6716" y="1081"/>
                  </a:cubicBezTo>
                  <a:cubicBezTo>
                    <a:pt x="5996" y="361"/>
                    <a:pt x="5043" y="1"/>
                    <a:pt x="4088" y="1"/>
                  </a:cubicBezTo>
                  <a:close/>
                </a:path>
              </a:pathLst>
            </a:custGeom>
            <a:grpFill/>
            <a:ln w="6350">
              <a:solidFill>
                <a:srgbClr val="C8A157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8A157"/>
                </a:solidFill>
              </a:endParaRPr>
            </a:p>
          </p:txBody>
        </p:sp>
        <p:sp>
          <p:nvSpPr>
            <p:cNvPr id="39" name="Google Shape;10065;p73">
              <a:extLst>
                <a:ext uri="{FF2B5EF4-FFF2-40B4-BE49-F238E27FC236}">
                  <a16:creationId xmlns:a16="http://schemas.microsoft.com/office/drawing/2014/main" id="{26FF5552-B8F4-406A-9F01-280C70233BC8}"/>
                </a:ext>
              </a:extLst>
            </p:cNvPr>
            <p:cNvSpPr/>
            <p:nvPr/>
          </p:nvSpPr>
          <p:spPr>
            <a:xfrm>
              <a:off x="7487986" y="3680868"/>
              <a:ext cx="274522" cy="259565"/>
            </a:xfrm>
            <a:custGeom>
              <a:avLst/>
              <a:gdLst/>
              <a:ahLst/>
              <a:cxnLst/>
              <a:rect l="l" t="t" r="r" b="b"/>
              <a:pathLst>
                <a:path w="8645" h="8174" extrusionOk="0">
                  <a:moveTo>
                    <a:pt x="3614" y="0"/>
                  </a:moveTo>
                  <a:cubicBezTo>
                    <a:pt x="2438" y="0"/>
                    <a:pt x="1262" y="447"/>
                    <a:pt x="369" y="1340"/>
                  </a:cubicBezTo>
                  <a:cubicBezTo>
                    <a:pt x="262" y="1447"/>
                    <a:pt x="167" y="1566"/>
                    <a:pt x="60" y="1685"/>
                  </a:cubicBezTo>
                  <a:cubicBezTo>
                    <a:pt x="0" y="1756"/>
                    <a:pt x="12" y="1864"/>
                    <a:pt x="84" y="1923"/>
                  </a:cubicBezTo>
                  <a:cubicBezTo>
                    <a:pt x="118" y="1948"/>
                    <a:pt x="155" y="1960"/>
                    <a:pt x="191" y="1960"/>
                  </a:cubicBezTo>
                  <a:cubicBezTo>
                    <a:pt x="240" y="1960"/>
                    <a:pt x="287" y="1936"/>
                    <a:pt x="322" y="1887"/>
                  </a:cubicBezTo>
                  <a:cubicBezTo>
                    <a:pt x="417" y="1792"/>
                    <a:pt x="500" y="1685"/>
                    <a:pt x="608" y="1578"/>
                  </a:cubicBezTo>
                  <a:cubicBezTo>
                    <a:pt x="1435" y="750"/>
                    <a:pt x="2524" y="337"/>
                    <a:pt x="3614" y="337"/>
                  </a:cubicBezTo>
                  <a:cubicBezTo>
                    <a:pt x="4703" y="337"/>
                    <a:pt x="5793" y="750"/>
                    <a:pt x="6620" y="1578"/>
                  </a:cubicBezTo>
                  <a:cubicBezTo>
                    <a:pt x="8275" y="3233"/>
                    <a:pt x="8275" y="5936"/>
                    <a:pt x="6620" y="7591"/>
                  </a:cubicBezTo>
                  <a:cubicBezTo>
                    <a:pt x="6513" y="7698"/>
                    <a:pt x="6418" y="7781"/>
                    <a:pt x="6311" y="7876"/>
                  </a:cubicBezTo>
                  <a:cubicBezTo>
                    <a:pt x="6239" y="7936"/>
                    <a:pt x="6215" y="8043"/>
                    <a:pt x="6275" y="8114"/>
                  </a:cubicBezTo>
                  <a:cubicBezTo>
                    <a:pt x="6311" y="8162"/>
                    <a:pt x="6358" y="8174"/>
                    <a:pt x="6418" y="8174"/>
                  </a:cubicBezTo>
                  <a:cubicBezTo>
                    <a:pt x="6454" y="8174"/>
                    <a:pt x="6489" y="8162"/>
                    <a:pt x="6513" y="8126"/>
                  </a:cubicBezTo>
                  <a:cubicBezTo>
                    <a:pt x="6632" y="8043"/>
                    <a:pt x="6751" y="7936"/>
                    <a:pt x="6858" y="7817"/>
                  </a:cubicBezTo>
                  <a:cubicBezTo>
                    <a:pt x="8644" y="6031"/>
                    <a:pt x="8644" y="3126"/>
                    <a:pt x="6858" y="1340"/>
                  </a:cubicBezTo>
                  <a:cubicBezTo>
                    <a:pt x="5965" y="447"/>
                    <a:pt x="4790" y="0"/>
                    <a:pt x="3614" y="0"/>
                  </a:cubicBezTo>
                  <a:close/>
                </a:path>
              </a:pathLst>
            </a:custGeom>
            <a:grpFill/>
            <a:ln w="6350">
              <a:solidFill>
                <a:srgbClr val="C8A157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8A157"/>
                </a:solidFill>
              </a:endParaRPr>
            </a:p>
          </p:txBody>
        </p:sp>
        <p:sp>
          <p:nvSpPr>
            <p:cNvPr id="40" name="Google Shape;10066;p73">
              <a:extLst>
                <a:ext uri="{FF2B5EF4-FFF2-40B4-BE49-F238E27FC236}">
                  <a16:creationId xmlns:a16="http://schemas.microsoft.com/office/drawing/2014/main" id="{EB2A2E47-9359-4DBD-BFC8-ECE9CFCC6A24}"/>
                </a:ext>
              </a:extLst>
            </p:cNvPr>
            <p:cNvSpPr/>
            <p:nvPr/>
          </p:nvSpPr>
          <p:spPr>
            <a:xfrm>
              <a:off x="7691758" y="3789502"/>
              <a:ext cx="34073" cy="102918"/>
            </a:xfrm>
            <a:custGeom>
              <a:avLst/>
              <a:gdLst/>
              <a:ahLst/>
              <a:cxnLst/>
              <a:rect l="l" t="t" r="r" b="b"/>
              <a:pathLst>
                <a:path w="1073" h="3241" extrusionOk="0">
                  <a:moveTo>
                    <a:pt x="589" y="1"/>
                  </a:moveTo>
                  <a:cubicBezTo>
                    <a:pt x="580" y="1"/>
                    <a:pt x="570" y="1"/>
                    <a:pt x="560" y="2"/>
                  </a:cubicBezTo>
                  <a:cubicBezTo>
                    <a:pt x="477" y="38"/>
                    <a:pt x="429" y="121"/>
                    <a:pt x="441" y="217"/>
                  </a:cubicBezTo>
                  <a:cubicBezTo>
                    <a:pt x="715" y="1157"/>
                    <a:pt x="560" y="2145"/>
                    <a:pt x="37" y="2967"/>
                  </a:cubicBezTo>
                  <a:cubicBezTo>
                    <a:pt x="1" y="3038"/>
                    <a:pt x="13" y="3146"/>
                    <a:pt x="84" y="3205"/>
                  </a:cubicBezTo>
                  <a:cubicBezTo>
                    <a:pt x="120" y="3217"/>
                    <a:pt x="144" y="3241"/>
                    <a:pt x="167" y="3241"/>
                  </a:cubicBezTo>
                  <a:cubicBezTo>
                    <a:pt x="239" y="3241"/>
                    <a:pt x="275" y="3205"/>
                    <a:pt x="310" y="3158"/>
                  </a:cubicBezTo>
                  <a:cubicBezTo>
                    <a:pt x="906" y="2265"/>
                    <a:pt x="1072" y="1169"/>
                    <a:pt x="775" y="121"/>
                  </a:cubicBezTo>
                  <a:cubicBezTo>
                    <a:pt x="743" y="47"/>
                    <a:pt x="672" y="1"/>
                    <a:pt x="589" y="1"/>
                  </a:cubicBezTo>
                  <a:close/>
                </a:path>
              </a:pathLst>
            </a:custGeom>
            <a:grpFill/>
            <a:ln w="6350">
              <a:solidFill>
                <a:srgbClr val="C8A157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8A157"/>
                </a:solidFill>
              </a:endParaRPr>
            </a:p>
          </p:txBody>
        </p:sp>
        <p:sp>
          <p:nvSpPr>
            <p:cNvPr id="41" name="Google Shape;10067;p73">
              <a:extLst>
                <a:ext uri="{FF2B5EF4-FFF2-40B4-BE49-F238E27FC236}">
                  <a16:creationId xmlns:a16="http://schemas.microsoft.com/office/drawing/2014/main" id="{56027CF6-FAFB-4B7E-818C-4581FA6C9259}"/>
                </a:ext>
              </a:extLst>
            </p:cNvPr>
            <p:cNvSpPr/>
            <p:nvPr/>
          </p:nvSpPr>
          <p:spPr>
            <a:xfrm>
              <a:off x="7536000" y="3708082"/>
              <a:ext cx="173192" cy="72052"/>
            </a:xfrm>
            <a:custGeom>
              <a:avLst/>
              <a:gdLst/>
              <a:ahLst/>
              <a:cxnLst/>
              <a:rect l="l" t="t" r="r" b="b"/>
              <a:pathLst>
                <a:path w="5454" h="2269" extrusionOk="0">
                  <a:moveTo>
                    <a:pt x="2121" y="0"/>
                  </a:moveTo>
                  <a:cubicBezTo>
                    <a:pt x="1410" y="0"/>
                    <a:pt x="707" y="204"/>
                    <a:pt x="108" y="590"/>
                  </a:cubicBezTo>
                  <a:cubicBezTo>
                    <a:pt x="36" y="638"/>
                    <a:pt x="0" y="733"/>
                    <a:pt x="60" y="828"/>
                  </a:cubicBezTo>
                  <a:cubicBezTo>
                    <a:pt x="91" y="874"/>
                    <a:pt x="147" y="906"/>
                    <a:pt x="205" y="906"/>
                  </a:cubicBezTo>
                  <a:cubicBezTo>
                    <a:pt x="237" y="906"/>
                    <a:pt x="269" y="897"/>
                    <a:pt x="298" y="876"/>
                  </a:cubicBezTo>
                  <a:cubicBezTo>
                    <a:pt x="841" y="534"/>
                    <a:pt x="1478" y="344"/>
                    <a:pt x="2123" y="344"/>
                  </a:cubicBezTo>
                  <a:cubicBezTo>
                    <a:pt x="2241" y="344"/>
                    <a:pt x="2359" y="351"/>
                    <a:pt x="2477" y="364"/>
                  </a:cubicBezTo>
                  <a:cubicBezTo>
                    <a:pt x="3251" y="435"/>
                    <a:pt x="3977" y="792"/>
                    <a:pt x="4513" y="1328"/>
                  </a:cubicBezTo>
                  <a:cubicBezTo>
                    <a:pt x="4763" y="1590"/>
                    <a:pt x="4977" y="1864"/>
                    <a:pt x="5120" y="2185"/>
                  </a:cubicBezTo>
                  <a:cubicBezTo>
                    <a:pt x="5156" y="2245"/>
                    <a:pt x="5215" y="2269"/>
                    <a:pt x="5275" y="2269"/>
                  </a:cubicBezTo>
                  <a:cubicBezTo>
                    <a:pt x="5299" y="2269"/>
                    <a:pt x="5323" y="2269"/>
                    <a:pt x="5346" y="2257"/>
                  </a:cubicBezTo>
                  <a:cubicBezTo>
                    <a:pt x="5418" y="2197"/>
                    <a:pt x="5453" y="2102"/>
                    <a:pt x="5406" y="2019"/>
                  </a:cubicBezTo>
                  <a:cubicBezTo>
                    <a:pt x="5227" y="1673"/>
                    <a:pt x="5001" y="1364"/>
                    <a:pt x="4739" y="1102"/>
                  </a:cubicBezTo>
                  <a:cubicBezTo>
                    <a:pt x="4144" y="507"/>
                    <a:pt x="3334" y="114"/>
                    <a:pt x="2489" y="18"/>
                  </a:cubicBezTo>
                  <a:cubicBezTo>
                    <a:pt x="2366" y="6"/>
                    <a:pt x="2243" y="0"/>
                    <a:pt x="2121" y="0"/>
                  </a:cubicBezTo>
                  <a:close/>
                </a:path>
              </a:pathLst>
            </a:custGeom>
            <a:grpFill/>
            <a:ln w="6350">
              <a:solidFill>
                <a:srgbClr val="C8A157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8A157"/>
                </a:solidFill>
              </a:endParaRPr>
            </a:p>
          </p:txBody>
        </p:sp>
        <p:sp>
          <p:nvSpPr>
            <p:cNvPr id="42" name="Google Shape;10068;p73">
              <a:extLst>
                <a:ext uri="{FF2B5EF4-FFF2-40B4-BE49-F238E27FC236}">
                  <a16:creationId xmlns:a16="http://schemas.microsoft.com/office/drawing/2014/main" id="{0E9503B7-46E4-471C-A1BB-A72189F4A2B7}"/>
                </a:ext>
              </a:extLst>
            </p:cNvPr>
            <p:cNvSpPr/>
            <p:nvPr/>
          </p:nvSpPr>
          <p:spPr>
            <a:xfrm>
              <a:off x="7501228" y="3819415"/>
              <a:ext cx="75640" cy="141437"/>
            </a:xfrm>
            <a:custGeom>
              <a:avLst/>
              <a:gdLst/>
              <a:ahLst/>
              <a:cxnLst/>
              <a:rect l="l" t="t" r="r" b="b"/>
              <a:pathLst>
                <a:path w="2382" h="4454" extrusionOk="0">
                  <a:moveTo>
                    <a:pt x="1012" y="692"/>
                  </a:moveTo>
                  <a:lnTo>
                    <a:pt x="1012" y="2061"/>
                  </a:lnTo>
                  <a:cubicBezTo>
                    <a:pt x="607" y="2001"/>
                    <a:pt x="310" y="1715"/>
                    <a:pt x="310" y="1370"/>
                  </a:cubicBezTo>
                  <a:cubicBezTo>
                    <a:pt x="310" y="1025"/>
                    <a:pt x="607" y="763"/>
                    <a:pt x="1012" y="692"/>
                  </a:cubicBezTo>
                  <a:close/>
                  <a:moveTo>
                    <a:pt x="1357" y="2418"/>
                  </a:moveTo>
                  <a:cubicBezTo>
                    <a:pt x="1750" y="2477"/>
                    <a:pt x="2048" y="2751"/>
                    <a:pt x="2048" y="3097"/>
                  </a:cubicBezTo>
                  <a:cubicBezTo>
                    <a:pt x="2048" y="3430"/>
                    <a:pt x="1738" y="3704"/>
                    <a:pt x="1357" y="3763"/>
                  </a:cubicBezTo>
                  <a:lnTo>
                    <a:pt x="1357" y="2418"/>
                  </a:lnTo>
                  <a:close/>
                  <a:moveTo>
                    <a:pt x="1191" y="1"/>
                  </a:moveTo>
                  <a:cubicBezTo>
                    <a:pt x="1095" y="1"/>
                    <a:pt x="1024" y="72"/>
                    <a:pt x="1024" y="168"/>
                  </a:cubicBezTo>
                  <a:lnTo>
                    <a:pt x="1024" y="358"/>
                  </a:lnTo>
                  <a:cubicBezTo>
                    <a:pt x="441" y="430"/>
                    <a:pt x="0" y="870"/>
                    <a:pt x="0" y="1370"/>
                  </a:cubicBezTo>
                  <a:cubicBezTo>
                    <a:pt x="0" y="1882"/>
                    <a:pt x="441" y="2323"/>
                    <a:pt x="1024" y="2382"/>
                  </a:cubicBezTo>
                  <a:lnTo>
                    <a:pt x="1024" y="3763"/>
                  </a:lnTo>
                  <a:cubicBezTo>
                    <a:pt x="619" y="3704"/>
                    <a:pt x="322" y="3430"/>
                    <a:pt x="322" y="3085"/>
                  </a:cubicBezTo>
                  <a:cubicBezTo>
                    <a:pt x="322" y="2989"/>
                    <a:pt x="250" y="2918"/>
                    <a:pt x="167" y="2918"/>
                  </a:cubicBezTo>
                  <a:cubicBezTo>
                    <a:pt x="71" y="2918"/>
                    <a:pt x="0" y="2989"/>
                    <a:pt x="0" y="3085"/>
                  </a:cubicBezTo>
                  <a:cubicBezTo>
                    <a:pt x="0" y="3609"/>
                    <a:pt x="441" y="4037"/>
                    <a:pt x="1024" y="4097"/>
                  </a:cubicBezTo>
                  <a:lnTo>
                    <a:pt x="1024" y="4287"/>
                  </a:lnTo>
                  <a:cubicBezTo>
                    <a:pt x="1024" y="4371"/>
                    <a:pt x="1095" y="4454"/>
                    <a:pt x="1191" y="4454"/>
                  </a:cubicBezTo>
                  <a:cubicBezTo>
                    <a:pt x="1274" y="4454"/>
                    <a:pt x="1357" y="4371"/>
                    <a:pt x="1357" y="4287"/>
                  </a:cubicBezTo>
                  <a:lnTo>
                    <a:pt x="1357" y="4097"/>
                  </a:lnTo>
                  <a:cubicBezTo>
                    <a:pt x="1929" y="4025"/>
                    <a:pt x="2381" y="3585"/>
                    <a:pt x="2381" y="3085"/>
                  </a:cubicBezTo>
                  <a:cubicBezTo>
                    <a:pt x="2381" y="2573"/>
                    <a:pt x="1929" y="2144"/>
                    <a:pt x="1357" y="2073"/>
                  </a:cubicBezTo>
                  <a:lnTo>
                    <a:pt x="1357" y="692"/>
                  </a:lnTo>
                  <a:cubicBezTo>
                    <a:pt x="1750" y="751"/>
                    <a:pt x="2048" y="1025"/>
                    <a:pt x="2048" y="1370"/>
                  </a:cubicBezTo>
                  <a:cubicBezTo>
                    <a:pt x="2048" y="1465"/>
                    <a:pt x="2131" y="1537"/>
                    <a:pt x="2215" y="1537"/>
                  </a:cubicBezTo>
                  <a:cubicBezTo>
                    <a:pt x="2298" y="1537"/>
                    <a:pt x="2381" y="1465"/>
                    <a:pt x="2381" y="1370"/>
                  </a:cubicBezTo>
                  <a:cubicBezTo>
                    <a:pt x="2381" y="846"/>
                    <a:pt x="1929" y="418"/>
                    <a:pt x="1345" y="358"/>
                  </a:cubicBezTo>
                  <a:lnTo>
                    <a:pt x="1345" y="168"/>
                  </a:lnTo>
                  <a:cubicBezTo>
                    <a:pt x="1345" y="72"/>
                    <a:pt x="1274" y="1"/>
                    <a:pt x="1191" y="1"/>
                  </a:cubicBezTo>
                  <a:close/>
                </a:path>
              </a:pathLst>
            </a:custGeom>
            <a:grpFill/>
            <a:ln w="6350">
              <a:solidFill>
                <a:srgbClr val="C8A157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8A157"/>
                </a:solidFill>
              </a:endParaRPr>
            </a:p>
          </p:txBody>
        </p:sp>
      </p:grpSp>
      <p:grpSp>
        <p:nvGrpSpPr>
          <p:cNvPr id="43" name="Google Shape;10069;p73">
            <a:extLst>
              <a:ext uri="{FF2B5EF4-FFF2-40B4-BE49-F238E27FC236}">
                <a16:creationId xmlns:a16="http://schemas.microsoft.com/office/drawing/2014/main" id="{BC55FF0C-7574-4164-A039-969D711A57E5}"/>
              </a:ext>
            </a:extLst>
          </p:cNvPr>
          <p:cNvGrpSpPr/>
          <p:nvPr/>
        </p:nvGrpSpPr>
        <p:grpSpPr>
          <a:xfrm>
            <a:off x="332326" y="3106161"/>
            <a:ext cx="374709" cy="374010"/>
            <a:chOff x="1421638" y="4125629"/>
            <a:chExt cx="374709" cy="374010"/>
          </a:xfrm>
          <a:solidFill>
            <a:srgbClr val="C8A157"/>
          </a:solidFill>
        </p:grpSpPr>
        <p:sp>
          <p:nvSpPr>
            <p:cNvPr id="44" name="Google Shape;10070;p73">
              <a:extLst>
                <a:ext uri="{FF2B5EF4-FFF2-40B4-BE49-F238E27FC236}">
                  <a16:creationId xmlns:a16="http://schemas.microsoft.com/office/drawing/2014/main" id="{C903D7C3-3EBC-4819-8FAA-157FAE07AE6B}"/>
                </a:ext>
              </a:extLst>
            </p:cNvPr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grpFill/>
            <a:ln w="6350">
              <a:solidFill>
                <a:srgbClr val="C8A157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8A157"/>
                </a:solidFill>
              </a:endParaRPr>
            </a:p>
          </p:txBody>
        </p:sp>
        <p:sp>
          <p:nvSpPr>
            <p:cNvPr id="45" name="Google Shape;10071;p73">
              <a:extLst>
                <a:ext uri="{FF2B5EF4-FFF2-40B4-BE49-F238E27FC236}">
                  <a16:creationId xmlns:a16="http://schemas.microsoft.com/office/drawing/2014/main" id="{9B2B1F80-C022-4048-8D3B-62C5E45F1F1F}"/>
                </a:ext>
              </a:extLst>
            </p:cNvPr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grpFill/>
            <a:ln w="6350">
              <a:solidFill>
                <a:srgbClr val="C8A157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8A157"/>
                </a:solidFill>
              </a:endParaRPr>
            </a:p>
          </p:txBody>
        </p:sp>
      </p:grp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682796E4-084C-4539-B141-F52C00F7E5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8839116"/>
              </p:ext>
            </p:extLst>
          </p:nvPr>
        </p:nvGraphicFramePr>
        <p:xfrm>
          <a:off x="6422413" y="505517"/>
          <a:ext cx="2508667" cy="1762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02413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24;p70">
            <a:extLst>
              <a:ext uri="{FF2B5EF4-FFF2-40B4-BE49-F238E27FC236}">
                <a16:creationId xmlns:a16="http://schemas.microsoft.com/office/drawing/2014/main" id="{709B0215-3799-4D9D-A196-341EEFFE8C13}"/>
              </a:ext>
            </a:extLst>
          </p:cNvPr>
          <p:cNvSpPr/>
          <p:nvPr/>
        </p:nvSpPr>
        <p:spPr>
          <a:xfrm>
            <a:off x="2215881" y="802732"/>
            <a:ext cx="1753775" cy="3538035"/>
          </a:xfrm>
          <a:custGeom>
            <a:avLst/>
            <a:gdLst/>
            <a:ahLst/>
            <a:cxnLst/>
            <a:rect l="l" t="t" r="r" b="b"/>
            <a:pathLst>
              <a:path w="43370" h="85981" extrusionOk="0">
                <a:moveTo>
                  <a:pt x="25827" y="3794"/>
                </a:moveTo>
                <a:lnTo>
                  <a:pt x="25827" y="4045"/>
                </a:lnTo>
                <a:lnTo>
                  <a:pt x="25845" y="4047"/>
                </a:lnTo>
                <a:cubicBezTo>
                  <a:pt x="25856" y="4066"/>
                  <a:pt x="25857" y="4090"/>
                  <a:pt x="25850" y="4111"/>
                </a:cubicBezTo>
                <a:lnTo>
                  <a:pt x="17205" y="4129"/>
                </a:lnTo>
                <a:lnTo>
                  <a:pt x="17193" y="4382"/>
                </a:lnTo>
                <a:lnTo>
                  <a:pt x="17156" y="4111"/>
                </a:lnTo>
                <a:cubicBezTo>
                  <a:pt x="17147" y="4092"/>
                  <a:pt x="17148" y="4068"/>
                  <a:pt x="17159" y="4048"/>
                </a:cubicBezTo>
                <a:lnTo>
                  <a:pt x="17226" y="4048"/>
                </a:lnTo>
                <a:lnTo>
                  <a:pt x="25807" y="4047"/>
                </a:lnTo>
                <a:lnTo>
                  <a:pt x="25827" y="3794"/>
                </a:lnTo>
                <a:close/>
                <a:moveTo>
                  <a:pt x="17178" y="3543"/>
                </a:moveTo>
                <a:cubicBezTo>
                  <a:pt x="16876" y="3543"/>
                  <a:pt x="16647" y="3775"/>
                  <a:pt x="16647" y="4083"/>
                </a:cubicBezTo>
                <a:cubicBezTo>
                  <a:pt x="16647" y="4395"/>
                  <a:pt x="16881" y="4631"/>
                  <a:pt x="17223" y="4631"/>
                </a:cubicBezTo>
                <a:lnTo>
                  <a:pt x="17227" y="4631"/>
                </a:lnTo>
                <a:lnTo>
                  <a:pt x="25757" y="4630"/>
                </a:lnTo>
                <a:cubicBezTo>
                  <a:pt x="25765" y="4631"/>
                  <a:pt x="25805" y="4633"/>
                  <a:pt x="25812" y="4633"/>
                </a:cubicBezTo>
                <a:cubicBezTo>
                  <a:pt x="26122" y="4633"/>
                  <a:pt x="26357" y="4397"/>
                  <a:pt x="26357" y="4083"/>
                </a:cubicBezTo>
                <a:cubicBezTo>
                  <a:pt x="26357" y="3775"/>
                  <a:pt x="26129" y="3543"/>
                  <a:pt x="25827" y="3543"/>
                </a:cubicBezTo>
                <a:lnTo>
                  <a:pt x="17256" y="3549"/>
                </a:lnTo>
                <a:cubicBezTo>
                  <a:pt x="17245" y="3547"/>
                  <a:pt x="17187" y="3543"/>
                  <a:pt x="17178" y="3543"/>
                </a:cubicBezTo>
                <a:close/>
                <a:moveTo>
                  <a:pt x="41722" y="7196"/>
                </a:moveTo>
                <a:lnTo>
                  <a:pt x="41722" y="78527"/>
                </a:lnTo>
                <a:lnTo>
                  <a:pt x="1739" y="78527"/>
                </a:lnTo>
                <a:lnTo>
                  <a:pt x="1739" y="7196"/>
                </a:lnTo>
                <a:close/>
                <a:moveTo>
                  <a:pt x="1488" y="6694"/>
                </a:moveTo>
                <a:cubicBezTo>
                  <a:pt x="1349" y="6694"/>
                  <a:pt x="1237" y="6806"/>
                  <a:pt x="1237" y="6945"/>
                </a:cubicBezTo>
                <a:lnTo>
                  <a:pt x="1237" y="78778"/>
                </a:lnTo>
                <a:cubicBezTo>
                  <a:pt x="1237" y="78917"/>
                  <a:pt x="1349" y="79029"/>
                  <a:pt x="1488" y="79029"/>
                </a:cubicBezTo>
                <a:lnTo>
                  <a:pt x="41972" y="79029"/>
                </a:lnTo>
                <a:cubicBezTo>
                  <a:pt x="42111" y="79029"/>
                  <a:pt x="42223" y="78917"/>
                  <a:pt x="42223" y="78778"/>
                </a:cubicBezTo>
                <a:lnTo>
                  <a:pt x="42223" y="6945"/>
                </a:lnTo>
                <a:cubicBezTo>
                  <a:pt x="42223" y="6806"/>
                  <a:pt x="42111" y="6694"/>
                  <a:pt x="41972" y="6694"/>
                </a:cubicBezTo>
                <a:close/>
                <a:moveTo>
                  <a:pt x="7894" y="81457"/>
                </a:moveTo>
                <a:cubicBezTo>
                  <a:pt x="7754" y="81457"/>
                  <a:pt x="7642" y="81569"/>
                  <a:pt x="7642" y="81708"/>
                </a:cubicBezTo>
                <a:lnTo>
                  <a:pt x="7642" y="81926"/>
                </a:lnTo>
                <a:cubicBezTo>
                  <a:pt x="7642" y="82065"/>
                  <a:pt x="7754" y="82177"/>
                  <a:pt x="7894" y="82177"/>
                </a:cubicBezTo>
                <a:lnTo>
                  <a:pt x="9495" y="82177"/>
                </a:lnTo>
                <a:cubicBezTo>
                  <a:pt x="9625" y="82177"/>
                  <a:pt x="9734" y="82077"/>
                  <a:pt x="9744" y="81947"/>
                </a:cubicBezTo>
                <a:lnTo>
                  <a:pt x="9764" y="81729"/>
                </a:lnTo>
                <a:cubicBezTo>
                  <a:pt x="9776" y="81582"/>
                  <a:pt x="9660" y="81457"/>
                  <a:pt x="9512" y="81457"/>
                </a:cubicBezTo>
                <a:close/>
                <a:moveTo>
                  <a:pt x="22144" y="81995"/>
                </a:moveTo>
                <a:lnTo>
                  <a:pt x="22144" y="82911"/>
                </a:lnTo>
                <a:lnTo>
                  <a:pt x="21208" y="82911"/>
                </a:lnTo>
                <a:lnTo>
                  <a:pt x="21208" y="81995"/>
                </a:lnTo>
                <a:close/>
                <a:moveTo>
                  <a:pt x="33797" y="83129"/>
                </a:moveTo>
                <a:cubicBezTo>
                  <a:pt x="33798" y="83130"/>
                  <a:pt x="33798" y="83130"/>
                  <a:pt x="33798" y="83131"/>
                </a:cubicBezTo>
                <a:lnTo>
                  <a:pt x="33797" y="83129"/>
                </a:lnTo>
                <a:close/>
                <a:moveTo>
                  <a:pt x="21046" y="81493"/>
                </a:moveTo>
                <a:cubicBezTo>
                  <a:pt x="20857" y="81493"/>
                  <a:pt x="20705" y="81646"/>
                  <a:pt x="20706" y="81835"/>
                </a:cubicBezTo>
                <a:lnTo>
                  <a:pt x="20706" y="83091"/>
                </a:lnTo>
                <a:cubicBezTo>
                  <a:pt x="20706" y="83268"/>
                  <a:pt x="20860" y="83413"/>
                  <a:pt x="21048" y="83413"/>
                </a:cubicBezTo>
                <a:lnTo>
                  <a:pt x="22304" y="83413"/>
                </a:lnTo>
                <a:lnTo>
                  <a:pt x="22304" y="83415"/>
                </a:lnTo>
                <a:cubicBezTo>
                  <a:pt x="22492" y="83415"/>
                  <a:pt x="22645" y="83268"/>
                  <a:pt x="22646" y="83091"/>
                </a:cubicBezTo>
                <a:lnTo>
                  <a:pt x="22646" y="81835"/>
                </a:lnTo>
                <a:cubicBezTo>
                  <a:pt x="22646" y="81647"/>
                  <a:pt x="22500" y="81493"/>
                  <a:pt x="22322" y="81493"/>
                </a:cubicBezTo>
                <a:lnTo>
                  <a:pt x="21048" y="81493"/>
                </a:lnTo>
                <a:cubicBezTo>
                  <a:pt x="21047" y="81493"/>
                  <a:pt x="21047" y="81493"/>
                  <a:pt x="21046" y="81493"/>
                </a:cubicBezTo>
                <a:close/>
                <a:moveTo>
                  <a:pt x="33684" y="81407"/>
                </a:moveTo>
                <a:cubicBezTo>
                  <a:pt x="33624" y="81407"/>
                  <a:pt x="33563" y="81420"/>
                  <a:pt x="33508" y="81446"/>
                </a:cubicBezTo>
                <a:cubicBezTo>
                  <a:pt x="33483" y="81458"/>
                  <a:pt x="33460" y="81476"/>
                  <a:pt x="33441" y="81496"/>
                </a:cubicBezTo>
                <a:lnTo>
                  <a:pt x="32861" y="82093"/>
                </a:lnTo>
                <a:cubicBezTo>
                  <a:pt x="32755" y="82198"/>
                  <a:pt x="32695" y="82342"/>
                  <a:pt x="32696" y="82490"/>
                </a:cubicBezTo>
                <a:cubicBezTo>
                  <a:pt x="32696" y="82668"/>
                  <a:pt x="32777" y="82796"/>
                  <a:pt x="32861" y="82904"/>
                </a:cubicBezTo>
                <a:lnTo>
                  <a:pt x="33442" y="83485"/>
                </a:lnTo>
                <a:cubicBezTo>
                  <a:pt x="33505" y="83551"/>
                  <a:pt x="33593" y="83587"/>
                  <a:pt x="33683" y="83587"/>
                </a:cubicBezTo>
                <a:lnTo>
                  <a:pt x="33683" y="83587"/>
                </a:lnTo>
                <a:cubicBezTo>
                  <a:pt x="33987" y="83585"/>
                  <a:pt x="34139" y="83219"/>
                  <a:pt x="33924" y="83004"/>
                </a:cubicBezTo>
                <a:lnTo>
                  <a:pt x="33411" y="82490"/>
                </a:lnTo>
                <a:lnTo>
                  <a:pt x="33925" y="81975"/>
                </a:lnTo>
                <a:cubicBezTo>
                  <a:pt x="34060" y="81842"/>
                  <a:pt x="34060" y="81626"/>
                  <a:pt x="33925" y="81493"/>
                </a:cubicBezTo>
                <a:cubicBezTo>
                  <a:pt x="33906" y="81475"/>
                  <a:pt x="33883" y="81458"/>
                  <a:pt x="33859" y="81446"/>
                </a:cubicBezTo>
                <a:cubicBezTo>
                  <a:pt x="33804" y="81420"/>
                  <a:pt x="33744" y="81407"/>
                  <a:pt x="33684" y="81407"/>
                </a:cubicBezTo>
                <a:close/>
                <a:moveTo>
                  <a:pt x="33683" y="83587"/>
                </a:moveTo>
                <a:cubicBezTo>
                  <a:pt x="33683" y="83587"/>
                  <a:pt x="33683" y="83587"/>
                  <a:pt x="33683" y="83587"/>
                </a:cubicBezTo>
                <a:lnTo>
                  <a:pt x="33684" y="83587"/>
                </a:lnTo>
                <a:cubicBezTo>
                  <a:pt x="33684" y="83587"/>
                  <a:pt x="33684" y="83587"/>
                  <a:pt x="33683" y="83587"/>
                </a:cubicBezTo>
                <a:close/>
                <a:moveTo>
                  <a:pt x="36715" y="501"/>
                </a:moveTo>
                <a:cubicBezTo>
                  <a:pt x="40106" y="501"/>
                  <a:pt x="42867" y="3262"/>
                  <a:pt x="42867" y="6654"/>
                </a:cubicBezTo>
                <a:lnTo>
                  <a:pt x="42867" y="79324"/>
                </a:lnTo>
                <a:cubicBezTo>
                  <a:pt x="42867" y="82717"/>
                  <a:pt x="40106" y="85476"/>
                  <a:pt x="36715" y="85476"/>
                </a:cubicBezTo>
                <a:lnTo>
                  <a:pt x="6656" y="85476"/>
                </a:lnTo>
                <a:cubicBezTo>
                  <a:pt x="3262" y="85476"/>
                  <a:pt x="503" y="82717"/>
                  <a:pt x="503" y="79324"/>
                </a:cubicBezTo>
                <a:lnTo>
                  <a:pt x="503" y="6654"/>
                </a:lnTo>
                <a:cubicBezTo>
                  <a:pt x="503" y="3262"/>
                  <a:pt x="3262" y="501"/>
                  <a:pt x="6656" y="501"/>
                </a:cubicBezTo>
                <a:close/>
                <a:moveTo>
                  <a:pt x="6656" y="0"/>
                </a:moveTo>
                <a:cubicBezTo>
                  <a:pt x="2986" y="0"/>
                  <a:pt x="1" y="2985"/>
                  <a:pt x="1" y="6655"/>
                </a:cubicBezTo>
                <a:lnTo>
                  <a:pt x="1" y="79324"/>
                </a:lnTo>
                <a:cubicBezTo>
                  <a:pt x="1" y="82995"/>
                  <a:pt x="2986" y="85980"/>
                  <a:pt x="6656" y="85980"/>
                </a:cubicBezTo>
                <a:lnTo>
                  <a:pt x="36715" y="85980"/>
                </a:lnTo>
                <a:cubicBezTo>
                  <a:pt x="40383" y="85980"/>
                  <a:pt x="43370" y="82993"/>
                  <a:pt x="43370" y="79324"/>
                </a:cubicBezTo>
                <a:lnTo>
                  <a:pt x="43370" y="6655"/>
                </a:lnTo>
                <a:cubicBezTo>
                  <a:pt x="43370" y="2985"/>
                  <a:pt x="40384" y="0"/>
                  <a:pt x="367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753667-F6B3-4A64-ADCD-BEDBB7B177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5" b="5743"/>
          <a:stretch/>
        </p:blipFill>
        <p:spPr>
          <a:xfrm>
            <a:off x="2297679" y="1112413"/>
            <a:ext cx="1565987" cy="29186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C3DE37E-20ED-468F-B634-E4561CD50C50}"/>
              </a:ext>
            </a:extLst>
          </p:cNvPr>
          <p:cNvSpPr txBox="1"/>
          <p:nvPr/>
        </p:nvSpPr>
        <p:spPr>
          <a:xfrm>
            <a:off x="2297679" y="2787606"/>
            <a:ext cx="1565987" cy="56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800" b="1" dirty="0">
                <a:latin typeface="Cambria" panose="02040503050406030204" pitchFamily="18" charset="0"/>
                <a:ea typeface="Cambria" panose="02040503050406030204" pitchFamily="18" charset="0"/>
              </a:rPr>
              <a:t>Loreal Lipstick</a:t>
            </a:r>
            <a:r>
              <a:rPr lang="en-IN" sz="800" dirty="0"/>
              <a:t>         </a:t>
            </a:r>
            <a:r>
              <a:rPr lang="en-IN" sz="900" b="1" dirty="0">
                <a:latin typeface="Cambria" panose="02040503050406030204" pitchFamily="18" charset="0"/>
                <a:ea typeface="Cambria" panose="02040503050406030204" pitchFamily="18" charset="0"/>
              </a:rPr>
              <a:t>$239</a:t>
            </a:r>
          </a:p>
          <a:p>
            <a:r>
              <a:rPr lang="en-IN" sz="8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Loreal Italy Matte   </a:t>
            </a:r>
            <a:r>
              <a:rPr lang="en-IN" sz="800" b="1" strike="sngStrike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$479 </a:t>
            </a:r>
            <a:r>
              <a:rPr lang="en-IN" sz="800" dirty="0"/>
              <a:t>|</a:t>
            </a:r>
            <a:r>
              <a:rPr lang="en-IN" sz="800" b="1" dirty="0">
                <a:solidFill>
                  <a:srgbClr val="DA1C5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50%</a:t>
            </a:r>
            <a:r>
              <a:rPr lang="en-IN" sz="800" dirty="0"/>
              <a:t> </a:t>
            </a:r>
          </a:p>
          <a:p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1E1B91-3993-40BE-BF33-65124AE57F51}"/>
              </a:ext>
            </a:extLst>
          </p:cNvPr>
          <p:cNvSpPr/>
          <p:nvPr/>
        </p:nvSpPr>
        <p:spPr>
          <a:xfrm>
            <a:off x="2314760" y="3155024"/>
            <a:ext cx="1487983" cy="5116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608737-C3F4-4F9E-A4D9-91851BBF230E}"/>
              </a:ext>
            </a:extLst>
          </p:cNvPr>
          <p:cNvSpPr/>
          <p:nvPr/>
        </p:nvSpPr>
        <p:spPr>
          <a:xfrm>
            <a:off x="3579955" y="3219821"/>
            <a:ext cx="222788" cy="235434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B951FB-33B2-4192-9D72-DC8DF8919A36}"/>
              </a:ext>
            </a:extLst>
          </p:cNvPr>
          <p:cNvSpPr/>
          <p:nvPr/>
        </p:nvSpPr>
        <p:spPr>
          <a:xfrm>
            <a:off x="3223216" y="3218980"/>
            <a:ext cx="222788" cy="23543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CE17635-D041-48A9-80E5-2533E35BEBD5}"/>
              </a:ext>
            </a:extLst>
          </p:cNvPr>
          <p:cNvSpPr/>
          <p:nvPr/>
        </p:nvSpPr>
        <p:spPr>
          <a:xfrm>
            <a:off x="2855628" y="3218980"/>
            <a:ext cx="222788" cy="235434"/>
          </a:xfrm>
          <a:prstGeom prst="ellipse">
            <a:avLst/>
          </a:prstGeom>
          <a:solidFill>
            <a:srgbClr val="DA1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67A4E23-8B31-4792-B147-8AD5B6C26D61}"/>
              </a:ext>
            </a:extLst>
          </p:cNvPr>
          <p:cNvSpPr/>
          <p:nvPr/>
        </p:nvSpPr>
        <p:spPr>
          <a:xfrm>
            <a:off x="2388503" y="3176148"/>
            <a:ext cx="337895" cy="3455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DA1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DDE04F7-4E56-4134-903E-FCBD768D4F88}"/>
              </a:ext>
            </a:extLst>
          </p:cNvPr>
          <p:cNvSpPr/>
          <p:nvPr/>
        </p:nvSpPr>
        <p:spPr>
          <a:xfrm>
            <a:off x="2457305" y="3235434"/>
            <a:ext cx="222788" cy="23543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872E6A-E7D8-49CB-9522-E4170ECC4CD3}"/>
              </a:ext>
            </a:extLst>
          </p:cNvPr>
          <p:cNvSpPr/>
          <p:nvPr/>
        </p:nvSpPr>
        <p:spPr>
          <a:xfrm>
            <a:off x="2297679" y="1465943"/>
            <a:ext cx="1505064" cy="1182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pic>
        <p:nvPicPr>
          <p:cNvPr id="9" name="Picture 2" descr="Colour Riche Gold Addiction Lipstick - L'Oréal Paris">
            <a:extLst>
              <a:ext uri="{FF2B5EF4-FFF2-40B4-BE49-F238E27FC236}">
                <a16:creationId xmlns:a16="http://schemas.microsoft.com/office/drawing/2014/main" id="{36C63819-0871-4FB8-BDEA-0BF9B10960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0" r="21348"/>
          <a:stretch/>
        </p:blipFill>
        <p:spPr bwMode="auto">
          <a:xfrm>
            <a:off x="2806215" y="1425435"/>
            <a:ext cx="638398" cy="111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578D34F-C735-4B8A-AEF7-8C58BD7C469C}"/>
              </a:ext>
            </a:extLst>
          </p:cNvPr>
          <p:cNvSpPr/>
          <p:nvPr/>
        </p:nvSpPr>
        <p:spPr>
          <a:xfrm>
            <a:off x="2552219" y="2583994"/>
            <a:ext cx="1013064" cy="164713"/>
          </a:xfrm>
          <a:prstGeom prst="roundRect">
            <a:avLst/>
          </a:prstGeom>
          <a:solidFill>
            <a:srgbClr val="DA1C5C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latin typeface="Cambria" panose="02040503050406030204" pitchFamily="18" charset="0"/>
                <a:ea typeface="Cambria" panose="02040503050406030204" pitchFamily="18" charset="0"/>
              </a:rPr>
              <a:t>Try it on!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6E8CE4-56C3-4E39-8991-F54C6ECB6BD7}"/>
              </a:ext>
            </a:extLst>
          </p:cNvPr>
          <p:cNvSpPr txBox="1"/>
          <p:nvPr/>
        </p:nvSpPr>
        <p:spPr>
          <a:xfrm>
            <a:off x="2336366" y="3601300"/>
            <a:ext cx="14772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Cambria" panose="02040503050406030204" pitchFamily="18" charset="0"/>
                <a:ea typeface="Cambria" panose="02040503050406030204" pitchFamily="18" charset="0"/>
              </a:rPr>
              <a:t>Product Description</a:t>
            </a:r>
          </a:p>
        </p:txBody>
      </p:sp>
      <p:cxnSp>
        <p:nvCxnSpPr>
          <p:cNvPr id="39" name="Google Shape;480;p41">
            <a:extLst>
              <a:ext uri="{FF2B5EF4-FFF2-40B4-BE49-F238E27FC236}">
                <a16:creationId xmlns:a16="http://schemas.microsoft.com/office/drawing/2014/main" id="{CE2B5FF4-4E60-4C38-AB35-3C73F1947CA0}"/>
              </a:ext>
            </a:extLst>
          </p:cNvPr>
          <p:cNvCxnSpPr/>
          <p:nvPr/>
        </p:nvCxnSpPr>
        <p:spPr>
          <a:xfrm>
            <a:off x="1959503" y="2477375"/>
            <a:ext cx="770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480;p41">
            <a:extLst>
              <a:ext uri="{FF2B5EF4-FFF2-40B4-BE49-F238E27FC236}">
                <a16:creationId xmlns:a16="http://schemas.microsoft.com/office/drawing/2014/main" id="{F9A4DBA2-002F-4420-A4A0-4CAC806AC55B}"/>
              </a:ext>
            </a:extLst>
          </p:cNvPr>
          <p:cNvCxnSpPr>
            <a:cxnSpLocks/>
          </p:cNvCxnSpPr>
          <p:nvPr/>
        </p:nvCxnSpPr>
        <p:spPr>
          <a:xfrm>
            <a:off x="1966835" y="1422355"/>
            <a:ext cx="0" cy="105502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480;p41">
            <a:extLst>
              <a:ext uri="{FF2B5EF4-FFF2-40B4-BE49-F238E27FC236}">
                <a16:creationId xmlns:a16="http://schemas.microsoft.com/office/drawing/2014/main" id="{263AFF0A-8F7F-4EA5-9441-37A731077B78}"/>
              </a:ext>
            </a:extLst>
          </p:cNvPr>
          <p:cNvCxnSpPr>
            <a:cxnSpLocks/>
          </p:cNvCxnSpPr>
          <p:nvPr/>
        </p:nvCxnSpPr>
        <p:spPr>
          <a:xfrm>
            <a:off x="1705429" y="1422355"/>
            <a:ext cx="261406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136F6F3-454F-4812-8F3C-40584D45A921}"/>
              </a:ext>
            </a:extLst>
          </p:cNvPr>
          <p:cNvSpPr txBox="1"/>
          <p:nvPr/>
        </p:nvSpPr>
        <p:spPr>
          <a:xfrm>
            <a:off x="304811" y="1226457"/>
            <a:ext cx="14129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rgbClr val="C8A157"/>
                </a:solidFill>
                <a:latin typeface="Avenir Next LT Pro" panose="020B0504020202020204" pitchFamily="34" charset="0"/>
              </a:rPr>
              <a:t>Product Images</a:t>
            </a:r>
          </a:p>
        </p:txBody>
      </p:sp>
      <p:pic>
        <p:nvPicPr>
          <p:cNvPr id="46" name="Picture 2" descr="Lipstick Free 3D Model - .c4d - Free3D">
            <a:extLst>
              <a:ext uri="{FF2B5EF4-FFF2-40B4-BE49-F238E27FC236}">
                <a16:creationId xmlns:a16="http://schemas.microsoft.com/office/drawing/2014/main" id="{45F3D2D1-F9A1-4A57-99D2-E3DB3ACC5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67" y="1694317"/>
            <a:ext cx="771827" cy="72616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ᐈ Lipstick model stock photos, Royalty Free lipstick models images |  download on Depositphotos®">
            <a:extLst>
              <a:ext uri="{FF2B5EF4-FFF2-40B4-BE49-F238E27FC236}">
                <a16:creationId xmlns:a16="http://schemas.microsoft.com/office/drawing/2014/main" id="{A56838AA-9DCC-4C19-BB5B-5A197853DB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2" t="4389"/>
          <a:stretch/>
        </p:blipFill>
        <p:spPr bwMode="auto">
          <a:xfrm>
            <a:off x="289431" y="3356993"/>
            <a:ext cx="721870" cy="77744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The limited edition Camila Coelho X L'Absolu Rouge lipstick collection is  available in 10 chic shades, hand pic… in 2020 | Lip makeup, Beautiful  lipstick, Lipstick swatches">
            <a:extLst>
              <a:ext uri="{FF2B5EF4-FFF2-40B4-BE49-F238E27FC236}">
                <a16:creationId xmlns:a16="http://schemas.microsoft.com/office/drawing/2014/main" id="{2FE3A9DD-0864-4557-89C8-2662DE8C59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49"/>
          <a:stretch/>
        </p:blipFill>
        <p:spPr bwMode="auto">
          <a:xfrm>
            <a:off x="304645" y="2533243"/>
            <a:ext cx="721870" cy="68573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BFC2F1C-612F-4F94-B65F-6A4EE440E936}"/>
              </a:ext>
            </a:extLst>
          </p:cNvPr>
          <p:cNvSpPr txBox="1"/>
          <p:nvPr/>
        </p:nvSpPr>
        <p:spPr>
          <a:xfrm>
            <a:off x="1011301" y="1739011"/>
            <a:ext cx="101638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>
                <a:solidFill>
                  <a:srgbClr val="C8A157"/>
                </a:solidFill>
                <a:latin typeface="Avenir Next LT Pro" panose="020B0504020202020204" pitchFamily="34" charset="0"/>
              </a:rPr>
              <a:t>A highly zoomable picture with </a:t>
            </a:r>
            <a:r>
              <a:rPr lang="en-IN" sz="1000" b="1" dirty="0">
                <a:solidFill>
                  <a:srgbClr val="C8A157"/>
                </a:solidFill>
                <a:latin typeface="Avenir Next LT Pro" panose="020B0504020202020204" pitchFamily="34" charset="0"/>
              </a:rPr>
              <a:t>3d modelling</a:t>
            </a:r>
            <a:r>
              <a:rPr lang="en-IN" sz="1000" dirty="0">
                <a:solidFill>
                  <a:srgbClr val="C8A157"/>
                </a:solidFill>
                <a:latin typeface="Avenir Next LT Pro" panose="020B0504020202020204" pitchFamily="34" charset="0"/>
              </a:rPr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390B4D-7C4A-40B8-A561-0BA9E8FE469E}"/>
              </a:ext>
            </a:extLst>
          </p:cNvPr>
          <p:cNvSpPr txBox="1"/>
          <p:nvPr/>
        </p:nvSpPr>
        <p:spPr>
          <a:xfrm>
            <a:off x="969622" y="2564780"/>
            <a:ext cx="12462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>
                <a:solidFill>
                  <a:srgbClr val="C8A157"/>
                </a:solidFill>
                <a:latin typeface="Avenir Next LT Pro" panose="020B0504020202020204" pitchFamily="34" charset="0"/>
              </a:rPr>
              <a:t>A picture showing </a:t>
            </a:r>
            <a:r>
              <a:rPr lang="en-IN" sz="1000" b="1" dirty="0">
                <a:solidFill>
                  <a:srgbClr val="C8A157"/>
                </a:solidFill>
                <a:latin typeface="Avenir Next LT Pro" panose="020B0504020202020204" pitchFamily="34" charset="0"/>
              </a:rPr>
              <a:t>inclusivity</a:t>
            </a:r>
            <a:r>
              <a:rPr lang="en-IN" sz="1000" dirty="0">
                <a:solidFill>
                  <a:srgbClr val="C8A157"/>
                </a:solidFill>
                <a:latin typeface="Avenir Next LT Pro" panose="020B0504020202020204" pitchFamily="34" charset="0"/>
              </a:rPr>
              <a:t> and shade on different skin types.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F91941-4F1F-4E7B-BE1E-BF93FA9A1627}"/>
              </a:ext>
            </a:extLst>
          </p:cNvPr>
          <p:cNvSpPr txBox="1"/>
          <p:nvPr/>
        </p:nvSpPr>
        <p:spPr>
          <a:xfrm>
            <a:off x="984587" y="3356993"/>
            <a:ext cx="102219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>
                <a:solidFill>
                  <a:srgbClr val="C8A157"/>
                </a:solidFill>
                <a:latin typeface="Avenir Next LT Pro" panose="020B0504020202020204" pitchFamily="34" charset="0"/>
              </a:rPr>
              <a:t>A video with model to </a:t>
            </a:r>
            <a:r>
              <a:rPr lang="en-IN" sz="1000" b="1" dirty="0">
                <a:solidFill>
                  <a:srgbClr val="C8A157"/>
                </a:solidFill>
                <a:latin typeface="Avenir Next LT Pro" panose="020B0504020202020204" pitchFamily="34" charset="0"/>
              </a:rPr>
              <a:t>show exact size </a:t>
            </a:r>
            <a:r>
              <a:rPr lang="en-IN" sz="1000" dirty="0">
                <a:solidFill>
                  <a:srgbClr val="C8A157"/>
                </a:solidFill>
                <a:latin typeface="Avenir Next LT Pro" panose="020B0504020202020204" pitchFamily="34" charset="0"/>
              </a:rPr>
              <a:t>and texture.</a:t>
            </a:r>
          </a:p>
        </p:txBody>
      </p:sp>
      <p:cxnSp>
        <p:nvCxnSpPr>
          <p:cNvPr id="58" name="Google Shape;480;p41">
            <a:extLst>
              <a:ext uri="{FF2B5EF4-FFF2-40B4-BE49-F238E27FC236}">
                <a16:creationId xmlns:a16="http://schemas.microsoft.com/office/drawing/2014/main" id="{310ADC9F-1FC3-4EC7-8325-07D8075A8253}"/>
              </a:ext>
            </a:extLst>
          </p:cNvPr>
          <p:cNvCxnSpPr>
            <a:cxnSpLocks/>
          </p:cNvCxnSpPr>
          <p:nvPr/>
        </p:nvCxnSpPr>
        <p:spPr>
          <a:xfrm flipH="1">
            <a:off x="3605695" y="2648857"/>
            <a:ext cx="545541" cy="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480;p41">
            <a:extLst>
              <a:ext uri="{FF2B5EF4-FFF2-40B4-BE49-F238E27FC236}">
                <a16:creationId xmlns:a16="http://schemas.microsoft.com/office/drawing/2014/main" id="{BD4372DE-1404-4D8A-81F1-471B89AE5062}"/>
              </a:ext>
            </a:extLst>
          </p:cNvPr>
          <p:cNvCxnSpPr>
            <a:cxnSpLocks/>
          </p:cNvCxnSpPr>
          <p:nvPr/>
        </p:nvCxnSpPr>
        <p:spPr>
          <a:xfrm>
            <a:off x="4151236" y="1509760"/>
            <a:ext cx="0" cy="115659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Google Shape;480;p41">
            <a:extLst>
              <a:ext uri="{FF2B5EF4-FFF2-40B4-BE49-F238E27FC236}">
                <a16:creationId xmlns:a16="http://schemas.microsoft.com/office/drawing/2014/main" id="{68D317C5-BD77-44AB-AECB-91B16D9766BB}"/>
              </a:ext>
            </a:extLst>
          </p:cNvPr>
          <p:cNvCxnSpPr>
            <a:cxnSpLocks/>
          </p:cNvCxnSpPr>
          <p:nvPr/>
        </p:nvCxnSpPr>
        <p:spPr>
          <a:xfrm flipH="1">
            <a:off x="4157856" y="1526376"/>
            <a:ext cx="188536" cy="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890626E-6CA9-4468-9D85-6975815C1FC7}"/>
              </a:ext>
            </a:extLst>
          </p:cNvPr>
          <p:cNvSpPr txBox="1"/>
          <p:nvPr/>
        </p:nvSpPr>
        <p:spPr>
          <a:xfrm>
            <a:off x="4304022" y="1422355"/>
            <a:ext cx="101638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>
                <a:solidFill>
                  <a:srgbClr val="C8A157"/>
                </a:solidFill>
                <a:latin typeface="Avenir Next LT Pro" panose="020B0504020202020204" pitchFamily="34" charset="0"/>
              </a:rPr>
              <a:t>The TRY IT On feature uses the latest AR/AI technologies to provide a realistic makeup applying experience with adjustable shades, tools and other makeup in live face.</a:t>
            </a:r>
          </a:p>
        </p:txBody>
      </p:sp>
      <p:sp>
        <p:nvSpPr>
          <p:cNvPr id="92" name="Google Shape;924;p70">
            <a:extLst>
              <a:ext uri="{FF2B5EF4-FFF2-40B4-BE49-F238E27FC236}">
                <a16:creationId xmlns:a16="http://schemas.microsoft.com/office/drawing/2014/main" id="{3146AC12-8FF2-4FCC-8C1D-2B57D7B66B8B}"/>
              </a:ext>
            </a:extLst>
          </p:cNvPr>
          <p:cNvSpPr/>
          <p:nvPr/>
        </p:nvSpPr>
        <p:spPr>
          <a:xfrm>
            <a:off x="5509856" y="802732"/>
            <a:ext cx="1753775" cy="3538035"/>
          </a:xfrm>
          <a:custGeom>
            <a:avLst/>
            <a:gdLst/>
            <a:ahLst/>
            <a:cxnLst/>
            <a:rect l="l" t="t" r="r" b="b"/>
            <a:pathLst>
              <a:path w="43370" h="85981" extrusionOk="0">
                <a:moveTo>
                  <a:pt x="25827" y="3794"/>
                </a:moveTo>
                <a:lnTo>
                  <a:pt x="25827" y="4045"/>
                </a:lnTo>
                <a:lnTo>
                  <a:pt x="25845" y="4047"/>
                </a:lnTo>
                <a:cubicBezTo>
                  <a:pt x="25856" y="4066"/>
                  <a:pt x="25857" y="4090"/>
                  <a:pt x="25850" y="4111"/>
                </a:cubicBezTo>
                <a:lnTo>
                  <a:pt x="17205" y="4129"/>
                </a:lnTo>
                <a:lnTo>
                  <a:pt x="17193" y="4382"/>
                </a:lnTo>
                <a:lnTo>
                  <a:pt x="17156" y="4111"/>
                </a:lnTo>
                <a:cubicBezTo>
                  <a:pt x="17147" y="4092"/>
                  <a:pt x="17148" y="4068"/>
                  <a:pt x="17159" y="4048"/>
                </a:cubicBezTo>
                <a:lnTo>
                  <a:pt x="17226" y="4048"/>
                </a:lnTo>
                <a:lnTo>
                  <a:pt x="25807" y="4047"/>
                </a:lnTo>
                <a:lnTo>
                  <a:pt x="25827" y="3794"/>
                </a:lnTo>
                <a:close/>
                <a:moveTo>
                  <a:pt x="17178" y="3543"/>
                </a:moveTo>
                <a:cubicBezTo>
                  <a:pt x="16876" y="3543"/>
                  <a:pt x="16647" y="3775"/>
                  <a:pt x="16647" y="4083"/>
                </a:cubicBezTo>
                <a:cubicBezTo>
                  <a:pt x="16647" y="4395"/>
                  <a:pt x="16881" y="4631"/>
                  <a:pt x="17223" y="4631"/>
                </a:cubicBezTo>
                <a:lnTo>
                  <a:pt x="17227" y="4631"/>
                </a:lnTo>
                <a:lnTo>
                  <a:pt x="25757" y="4630"/>
                </a:lnTo>
                <a:cubicBezTo>
                  <a:pt x="25765" y="4631"/>
                  <a:pt x="25805" y="4633"/>
                  <a:pt x="25812" y="4633"/>
                </a:cubicBezTo>
                <a:cubicBezTo>
                  <a:pt x="26122" y="4633"/>
                  <a:pt x="26357" y="4397"/>
                  <a:pt x="26357" y="4083"/>
                </a:cubicBezTo>
                <a:cubicBezTo>
                  <a:pt x="26357" y="3775"/>
                  <a:pt x="26129" y="3543"/>
                  <a:pt x="25827" y="3543"/>
                </a:cubicBezTo>
                <a:lnTo>
                  <a:pt x="17256" y="3549"/>
                </a:lnTo>
                <a:cubicBezTo>
                  <a:pt x="17245" y="3547"/>
                  <a:pt x="17187" y="3543"/>
                  <a:pt x="17178" y="3543"/>
                </a:cubicBezTo>
                <a:close/>
                <a:moveTo>
                  <a:pt x="41722" y="7196"/>
                </a:moveTo>
                <a:lnTo>
                  <a:pt x="41722" y="78527"/>
                </a:lnTo>
                <a:lnTo>
                  <a:pt x="1739" y="78527"/>
                </a:lnTo>
                <a:lnTo>
                  <a:pt x="1739" y="7196"/>
                </a:lnTo>
                <a:close/>
                <a:moveTo>
                  <a:pt x="1488" y="6694"/>
                </a:moveTo>
                <a:cubicBezTo>
                  <a:pt x="1349" y="6694"/>
                  <a:pt x="1237" y="6806"/>
                  <a:pt x="1237" y="6945"/>
                </a:cubicBezTo>
                <a:lnTo>
                  <a:pt x="1237" y="78778"/>
                </a:lnTo>
                <a:cubicBezTo>
                  <a:pt x="1237" y="78917"/>
                  <a:pt x="1349" y="79029"/>
                  <a:pt x="1488" y="79029"/>
                </a:cubicBezTo>
                <a:lnTo>
                  <a:pt x="41972" y="79029"/>
                </a:lnTo>
                <a:cubicBezTo>
                  <a:pt x="42111" y="79029"/>
                  <a:pt x="42223" y="78917"/>
                  <a:pt x="42223" y="78778"/>
                </a:cubicBezTo>
                <a:lnTo>
                  <a:pt x="42223" y="6945"/>
                </a:lnTo>
                <a:cubicBezTo>
                  <a:pt x="42223" y="6806"/>
                  <a:pt x="42111" y="6694"/>
                  <a:pt x="41972" y="6694"/>
                </a:cubicBezTo>
                <a:close/>
                <a:moveTo>
                  <a:pt x="7894" y="81457"/>
                </a:moveTo>
                <a:cubicBezTo>
                  <a:pt x="7754" y="81457"/>
                  <a:pt x="7642" y="81569"/>
                  <a:pt x="7642" y="81708"/>
                </a:cubicBezTo>
                <a:lnTo>
                  <a:pt x="7642" y="81926"/>
                </a:lnTo>
                <a:cubicBezTo>
                  <a:pt x="7642" y="82065"/>
                  <a:pt x="7754" y="82177"/>
                  <a:pt x="7894" y="82177"/>
                </a:cubicBezTo>
                <a:lnTo>
                  <a:pt x="9495" y="82177"/>
                </a:lnTo>
                <a:cubicBezTo>
                  <a:pt x="9625" y="82177"/>
                  <a:pt x="9734" y="82077"/>
                  <a:pt x="9744" y="81947"/>
                </a:cubicBezTo>
                <a:lnTo>
                  <a:pt x="9764" y="81729"/>
                </a:lnTo>
                <a:cubicBezTo>
                  <a:pt x="9776" y="81582"/>
                  <a:pt x="9660" y="81457"/>
                  <a:pt x="9512" y="81457"/>
                </a:cubicBezTo>
                <a:close/>
                <a:moveTo>
                  <a:pt x="22144" y="81995"/>
                </a:moveTo>
                <a:lnTo>
                  <a:pt x="22144" y="82911"/>
                </a:lnTo>
                <a:lnTo>
                  <a:pt x="21208" y="82911"/>
                </a:lnTo>
                <a:lnTo>
                  <a:pt x="21208" y="81995"/>
                </a:lnTo>
                <a:close/>
                <a:moveTo>
                  <a:pt x="33797" y="83129"/>
                </a:moveTo>
                <a:cubicBezTo>
                  <a:pt x="33798" y="83130"/>
                  <a:pt x="33798" y="83130"/>
                  <a:pt x="33798" y="83131"/>
                </a:cubicBezTo>
                <a:lnTo>
                  <a:pt x="33797" y="83129"/>
                </a:lnTo>
                <a:close/>
                <a:moveTo>
                  <a:pt x="21046" y="81493"/>
                </a:moveTo>
                <a:cubicBezTo>
                  <a:pt x="20857" y="81493"/>
                  <a:pt x="20705" y="81646"/>
                  <a:pt x="20706" y="81835"/>
                </a:cubicBezTo>
                <a:lnTo>
                  <a:pt x="20706" y="83091"/>
                </a:lnTo>
                <a:cubicBezTo>
                  <a:pt x="20706" y="83268"/>
                  <a:pt x="20860" y="83413"/>
                  <a:pt x="21048" y="83413"/>
                </a:cubicBezTo>
                <a:lnTo>
                  <a:pt x="22304" y="83413"/>
                </a:lnTo>
                <a:lnTo>
                  <a:pt x="22304" y="83415"/>
                </a:lnTo>
                <a:cubicBezTo>
                  <a:pt x="22492" y="83415"/>
                  <a:pt x="22645" y="83268"/>
                  <a:pt x="22646" y="83091"/>
                </a:cubicBezTo>
                <a:lnTo>
                  <a:pt x="22646" y="81835"/>
                </a:lnTo>
                <a:cubicBezTo>
                  <a:pt x="22646" y="81647"/>
                  <a:pt x="22500" y="81493"/>
                  <a:pt x="22322" y="81493"/>
                </a:cubicBezTo>
                <a:lnTo>
                  <a:pt x="21048" y="81493"/>
                </a:lnTo>
                <a:cubicBezTo>
                  <a:pt x="21047" y="81493"/>
                  <a:pt x="21047" y="81493"/>
                  <a:pt x="21046" y="81493"/>
                </a:cubicBezTo>
                <a:close/>
                <a:moveTo>
                  <a:pt x="33684" y="81407"/>
                </a:moveTo>
                <a:cubicBezTo>
                  <a:pt x="33624" y="81407"/>
                  <a:pt x="33563" y="81420"/>
                  <a:pt x="33508" y="81446"/>
                </a:cubicBezTo>
                <a:cubicBezTo>
                  <a:pt x="33483" y="81458"/>
                  <a:pt x="33460" y="81476"/>
                  <a:pt x="33441" y="81496"/>
                </a:cubicBezTo>
                <a:lnTo>
                  <a:pt x="32861" y="82093"/>
                </a:lnTo>
                <a:cubicBezTo>
                  <a:pt x="32755" y="82198"/>
                  <a:pt x="32695" y="82342"/>
                  <a:pt x="32696" y="82490"/>
                </a:cubicBezTo>
                <a:cubicBezTo>
                  <a:pt x="32696" y="82668"/>
                  <a:pt x="32777" y="82796"/>
                  <a:pt x="32861" y="82904"/>
                </a:cubicBezTo>
                <a:lnTo>
                  <a:pt x="33442" y="83485"/>
                </a:lnTo>
                <a:cubicBezTo>
                  <a:pt x="33505" y="83551"/>
                  <a:pt x="33593" y="83587"/>
                  <a:pt x="33683" y="83587"/>
                </a:cubicBezTo>
                <a:lnTo>
                  <a:pt x="33683" y="83587"/>
                </a:lnTo>
                <a:cubicBezTo>
                  <a:pt x="33987" y="83585"/>
                  <a:pt x="34139" y="83219"/>
                  <a:pt x="33924" y="83004"/>
                </a:cubicBezTo>
                <a:lnTo>
                  <a:pt x="33411" y="82490"/>
                </a:lnTo>
                <a:lnTo>
                  <a:pt x="33925" y="81975"/>
                </a:lnTo>
                <a:cubicBezTo>
                  <a:pt x="34060" y="81842"/>
                  <a:pt x="34060" y="81626"/>
                  <a:pt x="33925" y="81493"/>
                </a:cubicBezTo>
                <a:cubicBezTo>
                  <a:pt x="33906" y="81475"/>
                  <a:pt x="33883" y="81458"/>
                  <a:pt x="33859" y="81446"/>
                </a:cubicBezTo>
                <a:cubicBezTo>
                  <a:pt x="33804" y="81420"/>
                  <a:pt x="33744" y="81407"/>
                  <a:pt x="33684" y="81407"/>
                </a:cubicBezTo>
                <a:close/>
                <a:moveTo>
                  <a:pt x="33683" y="83587"/>
                </a:moveTo>
                <a:cubicBezTo>
                  <a:pt x="33683" y="83587"/>
                  <a:pt x="33683" y="83587"/>
                  <a:pt x="33683" y="83587"/>
                </a:cubicBezTo>
                <a:lnTo>
                  <a:pt x="33684" y="83587"/>
                </a:lnTo>
                <a:cubicBezTo>
                  <a:pt x="33684" y="83587"/>
                  <a:pt x="33684" y="83587"/>
                  <a:pt x="33683" y="83587"/>
                </a:cubicBezTo>
                <a:close/>
                <a:moveTo>
                  <a:pt x="36715" y="501"/>
                </a:moveTo>
                <a:cubicBezTo>
                  <a:pt x="40106" y="501"/>
                  <a:pt x="42867" y="3262"/>
                  <a:pt x="42867" y="6654"/>
                </a:cubicBezTo>
                <a:lnTo>
                  <a:pt x="42867" y="79324"/>
                </a:lnTo>
                <a:cubicBezTo>
                  <a:pt x="42867" y="82717"/>
                  <a:pt x="40106" y="85476"/>
                  <a:pt x="36715" y="85476"/>
                </a:cubicBezTo>
                <a:lnTo>
                  <a:pt x="6656" y="85476"/>
                </a:lnTo>
                <a:cubicBezTo>
                  <a:pt x="3262" y="85476"/>
                  <a:pt x="503" y="82717"/>
                  <a:pt x="503" y="79324"/>
                </a:cubicBezTo>
                <a:lnTo>
                  <a:pt x="503" y="6654"/>
                </a:lnTo>
                <a:cubicBezTo>
                  <a:pt x="503" y="3262"/>
                  <a:pt x="3262" y="501"/>
                  <a:pt x="6656" y="501"/>
                </a:cubicBezTo>
                <a:close/>
                <a:moveTo>
                  <a:pt x="6656" y="0"/>
                </a:moveTo>
                <a:cubicBezTo>
                  <a:pt x="2986" y="0"/>
                  <a:pt x="1" y="2985"/>
                  <a:pt x="1" y="6655"/>
                </a:cubicBezTo>
                <a:lnTo>
                  <a:pt x="1" y="79324"/>
                </a:lnTo>
                <a:cubicBezTo>
                  <a:pt x="1" y="82995"/>
                  <a:pt x="2986" y="85980"/>
                  <a:pt x="6656" y="85980"/>
                </a:cubicBezTo>
                <a:lnTo>
                  <a:pt x="36715" y="85980"/>
                </a:lnTo>
                <a:cubicBezTo>
                  <a:pt x="40383" y="85980"/>
                  <a:pt x="43370" y="82993"/>
                  <a:pt x="43370" y="79324"/>
                </a:cubicBezTo>
                <a:lnTo>
                  <a:pt x="43370" y="6655"/>
                </a:lnTo>
                <a:cubicBezTo>
                  <a:pt x="43370" y="2985"/>
                  <a:pt x="40384" y="0"/>
                  <a:pt x="367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AAFD6C83-00C4-48E2-B37D-8A70FF5CF50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7" b="5800"/>
          <a:stretch/>
        </p:blipFill>
        <p:spPr>
          <a:xfrm>
            <a:off x="5600033" y="1110343"/>
            <a:ext cx="1577131" cy="2920743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1F83E29A-601D-4D4D-8055-3581AF71DCAF}"/>
              </a:ext>
            </a:extLst>
          </p:cNvPr>
          <p:cNvSpPr txBox="1"/>
          <p:nvPr/>
        </p:nvSpPr>
        <p:spPr>
          <a:xfrm>
            <a:off x="5600033" y="1283638"/>
            <a:ext cx="1577131" cy="260071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900" b="1" dirty="0">
                <a:latin typeface="Cambria" panose="02040503050406030204" pitchFamily="18" charset="0"/>
                <a:ea typeface="Cambria" panose="02040503050406030204" pitchFamily="18" charset="0"/>
              </a:rPr>
              <a:t>Product Description                  </a:t>
            </a:r>
          </a:p>
          <a:p>
            <a:r>
              <a:rPr lang="en-I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very detailed product description describing the texture ,shade and pigmentation of product.</a:t>
            </a:r>
          </a:p>
          <a:p>
            <a:r>
              <a:rPr lang="en-IN" sz="900" b="1" dirty="0">
                <a:latin typeface="Cambria" panose="02040503050406030204" pitchFamily="18" charset="0"/>
                <a:ea typeface="Cambria" panose="02040503050406030204" pitchFamily="18" charset="0"/>
              </a:rPr>
              <a:t>Product Details</a:t>
            </a:r>
          </a:p>
          <a:p>
            <a:r>
              <a:rPr lang="en-I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table of product details regarding its size etc.</a:t>
            </a:r>
          </a:p>
          <a:p>
            <a:r>
              <a:rPr lang="en-I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Ideal Skin Shades</a:t>
            </a:r>
          </a:p>
          <a:p>
            <a:r>
              <a:rPr lang="en-IN" sz="900" b="1" dirty="0">
                <a:latin typeface="Cambria" panose="02040503050406030204" pitchFamily="18" charset="0"/>
                <a:ea typeface="Cambria" panose="02040503050406030204" pitchFamily="18" charset="0"/>
              </a:rPr>
              <a:t>Reviews</a:t>
            </a:r>
          </a:p>
          <a:p>
            <a:r>
              <a:rPr lang="en-IN" sz="900" b="1" dirty="0">
                <a:latin typeface="Cambria" panose="02040503050406030204" pitchFamily="18" charset="0"/>
                <a:ea typeface="Cambria" panose="02040503050406030204" pitchFamily="18" charset="0"/>
              </a:rPr>
              <a:t>Product Questions</a:t>
            </a:r>
          </a:p>
          <a:p>
            <a:r>
              <a:rPr lang="en-IN" sz="900" b="1" dirty="0">
                <a:latin typeface="Cambria" panose="02040503050406030204" pitchFamily="18" charset="0"/>
                <a:ea typeface="Cambria" panose="02040503050406030204" pitchFamily="18" charset="0"/>
              </a:rPr>
              <a:t>Beautify It</a:t>
            </a:r>
          </a:p>
          <a:p>
            <a:endParaRPr lang="en-IN" sz="9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11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Products that enhance the given lipstick like lipliner, lip balm etc.</a:t>
            </a:r>
          </a:p>
          <a:p>
            <a:r>
              <a:rPr lang="en-IN" sz="900" b="1" dirty="0">
                <a:latin typeface="Cambria" panose="02040503050406030204" pitchFamily="18" charset="0"/>
                <a:ea typeface="Cambria" panose="02040503050406030204" pitchFamily="18" charset="0"/>
              </a:rPr>
              <a:t>Similar by other brands</a:t>
            </a:r>
          </a:p>
          <a:p>
            <a:r>
              <a:rPr lang="en-IN" sz="900" b="1" dirty="0">
                <a:latin typeface="Cambria" panose="02040503050406030204" pitchFamily="18" charset="0"/>
                <a:ea typeface="Cambria" panose="02040503050406030204" pitchFamily="18" charset="0"/>
              </a:rPr>
              <a:t>Similar by Loreal</a:t>
            </a:r>
            <a:endParaRPr lang="en-IN" sz="11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8" name="Picture 6" descr="Lip Balm - Buy Lip Balm online at Best Prices in India | Flipkart.com">
            <a:extLst>
              <a:ext uri="{FF2B5EF4-FFF2-40B4-BE49-F238E27FC236}">
                <a16:creationId xmlns:a16="http://schemas.microsoft.com/office/drawing/2014/main" id="{412DDDEE-9B9E-49B2-9AD9-51C724A47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914" y="2872197"/>
            <a:ext cx="268484" cy="24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8" descr="Essence Shine Shine Shine Lipgloss 5ml - Makeup - Free Delivery - Justmylook">
            <a:extLst>
              <a:ext uri="{FF2B5EF4-FFF2-40B4-BE49-F238E27FC236}">
                <a16:creationId xmlns:a16="http://schemas.microsoft.com/office/drawing/2014/main" id="{480D5282-D8F5-4C92-B283-5E91FDC8B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338" y="2817918"/>
            <a:ext cx="373940" cy="35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4" descr="Catrice Cosmetics Aqua Ink Lip Liner - Makeup - Free Delivery - Justmylook">
            <a:extLst>
              <a:ext uri="{FF2B5EF4-FFF2-40B4-BE49-F238E27FC236}">
                <a16:creationId xmlns:a16="http://schemas.microsoft.com/office/drawing/2014/main" id="{E9F608DD-1771-4251-85D0-48FD00BC0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733578" y="2779751"/>
            <a:ext cx="358231" cy="37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Oval 105">
            <a:extLst>
              <a:ext uri="{FF2B5EF4-FFF2-40B4-BE49-F238E27FC236}">
                <a16:creationId xmlns:a16="http://schemas.microsoft.com/office/drawing/2014/main" id="{574D0E1F-2C0D-447C-9579-5B3DD98393A7}"/>
              </a:ext>
            </a:extLst>
          </p:cNvPr>
          <p:cNvSpPr/>
          <p:nvPr/>
        </p:nvSpPr>
        <p:spPr>
          <a:xfrm>
            <a:off x="390900" y="3529256"/>
            <a:ext cx="448931" cy="40053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C8A157"/>
              </a:solidFill>
            </a:endParaRPr>
          </a:p>
        </p:txBody>
      </p:sp>
      <p:sp>
        <p:nvSpPr>
          <p:cNvPr id="108" name="Isosceles Triangle 107">
            <a:extLst>
              <a:ext uri="{FF2B5EF4-FFF2-40B4-BE49-F238E27FC236}">
                <a16:creationId xmlns:a16="http://schemas.microsoft.com/office/drawing/2014/main" id="{2B23DDB8-34E3-43AD-9CCF-9641C584B0FD}"/>
              </a:ext>
            </a:extLst>
          </p:cNvPr>
          <p:cNvSpPr/>
          <p:nvPr/>
        </p:nvSpPr>
        <p:spPr>
          <a:xfrm rot="5400000">
            <a:off x="545662" y="3623401"/>
            <a:ext cx="177740" cy="202019"/>
          </a:xfrm>
          <a:prstGeom prst="triangl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C8A157"/>
              </a:solidFill>
            </a:endParaRPr>
          </a:p>
        </p:txBody>
      </p:sp>
      <p:cxnSp>
        <p:nvCxnSpPr>
          <p:cNvPr id="37" name="Google Shape;480;p41">
            <a:extLst>
              <a:ext uri="{FF2B5EF4-FFF2-40B4-BE49-F238E27FC236}">
                <a16:creationId xmlns:a16="http://schemas.microsoft.com/office/drawing/2014/main" id="{733F3ECE-B3D2-4141-BE15-F050A04D8D61}"/>
              </a:ext>
            </a:extLst>
          </p:cNvPr>
          <p:cNvCxnSpPr>
            <a:cxnSpLocks/>
          </p:cNvCxnSpPr>
          <p:nvPr/>
        </p:nvCxnSpPr>
        <p:spPr>
          <a:xfrm flipH="1">
            <a:off x="7075526" y="2304281"/>
            <a:ext cx="255422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480;p41">
            <a:extLst>
              <a:ext uri="{FF2B5EF4-FFF2-40B4-BE49-F238E27FC236}">
                <a16:creationId xmlns:a16="http://schemas.microsoft.com/office/drawing/2014/main" id="{AC55EA29-2193-4060-AD39-FD20FDCCE975}"/>
              </a:ext>
            </a:extLst>
          </p:cNvPr>
          <p:cNvCxnSpPr>
            <a:cxnSpLocks/>
          </p:cNvCxnSpPr>
          <p:nvPr/>
        </p:nvCxnSpPr>
        <p:spPr>
          <a:xfrm>
            <a:off x="7354875" y="1156626"/>
            <a:ext cx="0" cy="114765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80;p41">
            <a:extLst>
              <a:ext uri="{FF2B5EF4-FFF2-40B4-BE49-F238E27FC236}">
                <a16:creationId xmlns:a16="http://schemas.microsoft.com/office/drawing/2014/main" id="{D9252CD6-3B6D-47E4-9D7D-B6C17BCA3BB7}"/>
              </a:ext>
            </a:extLst>
          </p:cNvPr>
          <p:cNvCxnSpPr>
            <a:cxnSpLocks/>
          </p:cNvCxnSpPr>
          <p:nvPr/>
        </p:nvCxnSpPr>
        <p:spPr>
          <a:xfrm flipH="1">
            <a:off x="7358817" y="1164945"/>
            <a:ext cx="188536" cy="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2C5588-23C9-4B26-999B-0D175EA93DEA}"/>
              </a:ext>
            </a:extLst>
          </p:cNvPr>
          <p:cNvSpPr txBox="1"/>
          <p:nvPr/>
        </p:nvSpPr>
        <p:spPr>
          <a:xfrm>
            <a:off x="7558777" y="1027008"/>
            <a:ext cx="10163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>
                <a:solidFill>
                  <a:srgbClr val="C8A157"/>
                </a:solidFill>
                <a:latin typeface="Avenir Next LT Pro" panose="020B0504020202020204" pitchFamily="34" charset="0"/>
              </a:rPr>
              <a:t>Accurate product descriptions explaining dimensions, texture, ideal skin types etc.</a:t>
            </a:r>
          </a:p>
        </p:txBody>
      </p:sp>
      <p:cxnSp>
        <p:nvCxnSpPr>
          <p:cNvPr id="54" name="Google Shape;480;p41">
            <a:extLst>
              <a:ext uri="{FF2B5EF4-FFF2-40B4-BE49-F238E27FC236}">
                <a16:creationId xmlns:a16="http://schemas.microsoft.com/office/drawing/2014/main" id="{34E63B9C-8CCD-4CDA-8C10-1A675D8E3D34}"/>
              </a:ext>
            </a:extLst>
          </p:cNvPr>
          <p:cNvCxnSpPr>
            <a:cxnSpLocks/>
          </p:cNvCxnSpPr>
          <p:nvPr/>
        </p:nvCxnSpPr>
        <p:spPr>
          <a:xfrm flipH="1">
            <a:off x="7044282" y="2743696"/>
            <a:ext cx="621186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480;p41">
            <a:extLst>
              <a:ext uri="{FF2B5EF4-FFF2-40B4-BE49-F238E27FC236}">
                <a16:creationId xmlns:a16="http://schemas.microsoft.com/office/drawing/2014/main" id="{45465CFB-5803-432E-9E58-105361640DC4}"/>
              </a:ext>
            </a:extLst>
          </p:cNvPr>
          <p:cNvCxnSpPr>
            <a:cxnSpLocks/>
          </p:cNvCxnSpPr>
          <p:nvPr/>
        </p:nvCxnSpPr>
        <p:spPr>
          <a:xfrm>
            <a:off x="7665468" y="2743696"/>
            <a:ext cx="0" cy="27679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8A8B470-5B9D-49EC-84B8-5F893D545430}"/>
              </a:ext>
            </a:extLst>
          </p:cNvPr>
          <p:cNvSpPr txBox="1"/>
          <p:nvPr/>
        </p:nvSpPr>
        <p:spPr>
          <a:xfrm>
            <a:off x="7594097" y="2886092"/>
            <a:ext cx="124525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>
                <a:solidFill>
                  <a:srgbClr val="C8A157"/>
                </a:solidFill>
                <a:latin typeface="Avenir Next LT Pro" panose="020B0504020202020204" pitchFamily="34" charset="0"/>
              </a:rPr>
              <a:t>Further product recommendations using latest ML and DL algorithms to find suitable shade matches etc.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9AF992-184E-48BF-B01A-F6806A2C5B13}"/>
              </a:ext>
            </a:extLst>
          </p:cNvPr>
          <p:cNvSpPr txBox="1"/>
          <p:nvPr/>
        </p:nvSpPr>
        <p:spPr>
          <a:xfrm>
            <a:off x="212920" y="200567"/>
            <a:ext cx="54939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solidFill>
                  <a:srgbClr val="C8A157"/>
                </a:solidFill>
                <a:latin typeface="Avenir Next LT Pro" panose="020B0504020202020204" pitchFamily="34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179444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7"/>
          <p:cNvSpPr txBox="1">
            <a:spLocks noGrp="1"/>
          </p:cNvSpPr>
          <p:nvPr>
            <p:ph type="title"/>
          </p:nvPr>
        </p:nvSpPr>
        <p:spPr>
          <a:xfrm>
            <a:off x="276642" y="167531"/>
            <a:ext cx="6399900" cy="6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Avenir Next LT Pro" panose="020B0504020202020204" pitchFamily="34" charset="0"/>
              </a:rPr>
              <a:t>Making it famous online</a:t>
            </a:r>
            <a:endParaRPr b="0" dirty="0">
              <a:latin typeface="Avenir Next LT Pro" panose="020B0504020202020204" pitchFamily="34" charset="0"/>
            </a:endParaRPr>
          </a:p>
        </p:txBody>
      </p:sp>
      <p:sp>
        <p:nvSpPr>
          <p:cNvPr id="600" name="Google Shape;600;p47"/>
          <p:cNvSpPr/>
          <p:nvPr/>
        </p:nvSpPr>
        <p:spPr>
          <a:xfrm>
            <a:off x="2717100" y="927097"/>
            <a:ext cx="1854900" cy="650100"/>
          </a:xfrm>
          <a:prstGeom prst="diamond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2" name="Google Shape;602;p47"/>
          <p:cNvSpPr/>
          <p:nvPr/>
        </p:nvSpPr>
        <p:spPr>
          <a:xfrm>
            <a:off x="4188492" y="934911"/>
            <a:ext cx="1854900" cy="650100"/>
          </a:xfrm>
          <a:prstGeom prst="diamond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3" name="Google Shape;603;p47"/>
          <p:cNvSpPr/>
          <p:nvPr/>
        </p:nvSpPr>
        <p:spPr>
          <a:xfrm>
            <a:off x="5756889" y="945861"/>
            <a:ext cx="1854900" cy="650100"/>
          </a:xfrm>
          <a:prstGeom prst="diamond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04" name="Google Shape;604;p47"/>
          <p:cNvCxnSpPr>
            <a:cxnSpLocks/>
          </p:cNvCxnSpPr>
          <p:nvPr/>
        </p:nvCxnSpPr>
        <p:spPr>
          <a:xfrm flipH="1">
            <a:off x="7603992" y="1252147"/>
            <a:ext cx="1301882" cy="781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5" name="Google Shape;605;p47"/>
          <p:cNvCxnSpPr>
            <a:cxnSpLocks/>
          </p:cNvCxnSpPr>
          <p:nvPr/>
        </p:nvCxnSpPr>
        <p:spPr>
          <a:xfrm flipH="1">
            <a:off x="205049" y="1259961"/>
            <a:ext cx="97060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600;p47">
            <a:extLst>
              <a:ext uri="{FF2B5EF4-FFF2-40B4-BE49-F238E27FC236}">
                <a16:creationId xmlns:a16="http://schemas.microsoft.com/office/drawing/2014/main" id="{44C81F72-3C2F-431D-90E6-CA0BA3E673F2}"/>
              </a:ext>
            </a:extLst>
          </p:cNvPr>
          <p:cNvSpPr/>
          <p:nvPr/>
        </p:nvSpPr>
        <p:spPr>
          <a:xfrm>
            <a:off x="1175657" y="927097"/>
            <a:ext cx="1854900" cy="650100"/>
          </a:xfrm>
          <a:prstGeom prst="diamond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6161E6-1CBE-4B34-B4F7-E8DA071C4F0F}"/>
              </a:ext>
            </a:extLst>
          </p:cNvPr>
          <p:cNvSpPr txBox="1"/>
          <p:nvPr/>
        </p:nvSpPr>
        <p:spPr>
          <a:xfrm>
            <a:off x="4749237" y="1024689"/>
            <a:ext cx="1364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C8A157"/>
                </a:solidFill>
                <a:latin typeface="Avenir Next LT Pro" panose="020B0504020202020204" pitchFamily="34" charset="0"/>
              </a:rPr>
              <a:t>Loyalty</a:t>
            </a:r>
          </a:p>
          <a:p>
            <a:r>
              <a:rPr lang="en-IN" sz="1200" b="1" dirty="0">
                <a:solidFill>
                  <a:srgbClr val="C8A157"/>
                </a:solidFill>
                <a:latin typeface="Avenir Next LT Pro" panose="020B0504020202020204" pitchFamily="34" charset="0"/>
              </a:rPr>
              <a:t>Rewards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753C6-8279-4461-8445-C966776932B8}"/>
              </a:ext>
            </a:extLst>
          </p:cNvPr>
          <p:cNvSpPr txBox="1"/>
          <p:nvPr/>
        </p:nvSpPr>
        <p:spPr>
          <a:xfrm>
            <a:off x="3282369" y="1005925"/>
            <a:ext cx="1364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C8A157"/>
                </a:solidFill>
                <a:latin typeface="Avenir Next LT Pro" panose="020B0504020202020204" pitchFamily="34" charset="0"/>
              </a:rPr>
              <a:t>Beauty</a:t>
            </a:r>
          </a:p>
          <a:p>
            <a:r>
              <a:rPr lang="en-IN" sz="1200" b="1" dirty="0">
                <a:solidFill>
                  <a:srgbClr val="C8A157"/>
                </a:solidFill>
                <a:latin typeface="Avenir Next LT Pro" panose="020B0504020202020204" pitchFamily="34" charset="0"/>
              </a:rPr>
              <a:t>Contests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41D5B-2E4B-4C2A-B706-7675F85A00C1}"/>
              </a:ext>
            </a:extLst>
          </p:cNvPr>
          <p:cNvSpPr txBox="1"/>
          <p:nvPr/>
        </p:nvSpPr>
        <p:spPr>
          <a:xfrm>
            <a:off x="1650770" y="995231"/>
            <a:ext cx="1364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C8A157"/>
                </a:solidFill>
                <a:latin typeface="Avenir Next LT Pro" panose="020B0504020202020204" pitchFamily="34" charset="0"/>
              </a:rPr>
              <a:t>Influencer</a:t>
            </a:r>
          </a:p>
          <a:p>
            <a:r>
              <a:rPr lang="en-IN" sz="1200" b="1" dirty="0">
                <a:solidFill>
                  <a:srgbClr val="C8A157"/>
                </a:solidFill>
                <a:latin typeface="Avenir Next LT Pro" panose="020B0504020202020204" pitchFamily="34" charset="0"/>
              </a:rPr>
              <a:t>Marketing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C8A0FA-6DEE-4276-8C19-490C5FC5C72F}"/>
              </a:ext>
            </a:extLst>
          </p:cNvPr>
          <p:cNvSpPr txBox="1"/>
          <p:nvPr/>
        </p:nvSpPr>
        <p:spPr>
          <a:xfrm>
            <a:off x="6008332" y="988218"/>
            <a:ext cx="1364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rgbClr val="C8A157"/>
                </a:solidFill>
                <a:latin typeface="Avenir Next LT Pro" panose="020B0504020202020204" pitchFamily="34" charset="0"/>
              </a:rPr>
              <a:t>Digital</a:t>
            </a:r>
          </a:p>
          <a:p>
            <a:pPr algn="ctr"/>
            <a:r>
              <a:rPr lang="en-IN" sz="1200" b="1" dirty="0">
                <a:solidFill>
                  <a:srgbClr val="C8A157"/>
                </a:solidFill>
                <a:latin typeface="Avenir Next LT Pro" panose="020B0504020202020204" pitchFamily="34" charset="0"/>
              </a:rPr>
              <a:t>Marketing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C944092-4B6B-429C-B09E-ED711472F8F9}"/>
              </a:ext>
            </a:extLst>
          </p:cNvPr>
          <p:cNvSpPr/>
          <p:nvPr/>
        </p:nvSpPr>
        <p:spPr>
          <a:xfrm>
            <a:off x="6323181" y="1606909"/>
            <a:ext cx="1801032" cy="31413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EF99CB0-DC9D-48E0-9837-A0A5432663E0}"/>
              </a:ext>
            </a:extLst>
          </p:cNvPr>
          <p:cNvSpPr/>
          <p:nvPr/>
        </p:nvSpPr>
        <p:spPr>
          <a:xfrm>
            <a:off x="639492" y="1645331"/>
            <a:ext cx="1801032" cy="31038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5209537-9EC1-4802-8925-BDEEABE6AF10}"/>
              </a:ext>
            </a:extLst>
          </p:cNvPr>
          <p:cNvSpPr/>
          <p:nvPr/>
        </p:nvSpPr>
        <p:spPr>
          <a:xfrm>
            <a:off x="4428886" y="1606910"/>
            <a:ext cx="1801032" cy="31413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61F0C4B-F98E-4E65-B2E9-83E1FABEA024}"/>
              </a:ext>
            </a:extLst>
          </p:cNvPr>
          <p:cNvSpPr/>
          <p:nvPr/>
        </p:nvSpPr>
        <p:spPr>
          <a:xfrm>
            <a:off x="2534591" y="1645331"/>
            <a:ext cx="1801032" cy="31038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74FD9D-3FBB-4D9C-936C-1D133D475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16" y="1820538"/>
            <a:ext cx="1622183" cy="9116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2D1692-CC36-490C-A6FD-FDDF46431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368" y="1835312"/>
            <a:ext cx="1648447" cy="9264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Customer Collaboration Support Community | Workday">
            <a:extLst>
              <a:ext uri="{FF2B5EF4-FFF2-40B4-BE49-F238E27FC236}">
                <a16:creationId xmlns:a16="http://schemas.microsoft.com/office/drawing/2014/main" id="{812A46D0-D866-4D55-A46D-857AF59A5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913" y="1817244"/>
            <a:ext cx="1416159" cy="94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764D3B5-4BA8-4560-B931-AB2951A6BD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3957" y="1820538"/>
            <a:ext cx="1650889" cy="8896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D468199-40E9-44C8-8E0F-239F9DA8B562}"/>
              </a:ext>
            </a:extLst>
          </p:cNvPr>
          <p:cNvSpPr txBox="1"/>
          <p:nvPr/>
        </p:nvSpPr>
        <p:spPr>
          <a:xfrm>
            <a:off x="728916" y="2800339"/>
            <a:ext cx="174641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C8A157"/>
              </a:buClr>
              <a:buFont typeface="Arial" panose="020B0604020202020204" pitchFamily="34" charset="0"/>
              <a:buChar char="•"/>
            </a:pPr>
            <a:r>
              <a:rPr lang="en-IN" sz="1150" dirty="0">
                <a:solidFill>
                  <a:srgbClr val="C8A157"/>
                </a:solidFill>
                <a:latin typeface="Avenir Next LT Pro" panose="020B0504020202020204" pitchFamily="34" charset="0"/>
              </a:rPr>
              <a:t>A </a:t>
            </a:r>
            <a:r>
              <a:rPr lang="en-IN" sz="1150" b="1" dirty="0">
                <a:solidFill>
                  <a:srgbClr val="C8A157"/>
                </a:solidFill>
                <a:latin typeface="Avenir Next LT Pro" panose="020B0504020202020204" pitchFamily="34" charset="0"/>
              </a:rPr>
              <a:t>creative buzz </a:t>
            </a:r>
            <a:r>
              <a:rPr lang="en-IN" sz="1150" dirty="0">
                <a:solidFill>
                  <a:srgbClr val="C8A157"/>
                </a:solidFill>
                <a:latin typeface="Avenir Next LT Pro" panose="020B0504020202020204" pitchFamily="34" charset="0"/>
              </a:rPr>
              <a:t>in the beginning from handles of all influencer partners.</a:t>
            </a:r>
          </a:p>
          <a:p>
            <a:pPr marL="171450" indent="-171450">
              <a:buClr>
                <a:srgbClr val="C8A157"/>
              </a:buClr>
              <a:buFont typeface="Arial" panose="020B0604020202020204" pitchFamily="34" charset="0"/>
              <a:buChar char="•"/>
            </a:pPr>
            <a:r>
              <a:rPr lang="en-IN" sz="1150" dirty="0">
                <a:solidFill>
                  <a:srgbClr val="C8A157"/>
                </a:solidFill>
                <a:latin typeface="Avenir Next LT Pro" panose="020B0504020202020204" pitchFamily="34" charset="0"/>
              </a:rPr>
              <a:t>Beauty Influencers post their selfies using </a:t>
            </a:r>
            <a:r>
              <a:rPr lang="en-IN" sz="1150" b="1" dirty="0">
                <a:solidFill>
                  <a:srgbClr val="C8A157"/>
                </a:solidFill>
                <a:latin typeface="Avenir Next LT Pro" panose="020B0504020202020204" pitchFamily="34" charset="0"/>
              </a:rPr>
              <a:t>the try on feature and review </a:t>
            </a:r>
            <a:r>
              <a:rPr lang="en-IN" sz="1150" dirty="0">
                <a:solidFill>
                  <a:srgbClr val="C8A157"/>
                </a:solidFill>
                <a:latin typeface="Avenir Next LT Pro" panose="020B0504020202020204" pitchFamily="34" charset="0"/>
              </a:rPr>
              <a:t>services on their handles!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545ACD-5033-48AB-AF88-6486F5B6B07B}"/>
              </a:ext>
            </a:extLst>
          </p:cNvPr>
          <p:cNvSpPr txBox="1"/>
          <p:nvPr/>
        </p:nvSpPr>
        <p:spPr>
          <a:xfrm>
            <a:off x="2564755" y="2800339"/>
            <a:ext cx="173606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8A157"/>
              </a:buClr>
              <a:buFont typeface="Arial" panose="020B0604020202020204" pitchFamily="34" charset="0"/>
              <a:buChar char="•"/>
            </a:pPr>
            <a:r>
              <a:rPr lang="en-IN" sz="1150" dirty="0">
                <a:solidFill>
                  <a:srgbClr val="C8A157"/>
                </a:solidFill>
                <a:latin typeface="Avenir Next LT Pro" panose="020B0504020202020204" pitchFamily="34" charset="0"/>
              </a:rPr>
              <a:t>Various </a:t>
            </a:r>
            <a:r>
              <a:rPr lang="en-IN" sz="1150" b="1" dirty="0">
                <a:solidFill>
                  <a:srgbClr val="C8A157"/>
                </a:solidFill>
                <a:latin typeface="Avenir Next LT Pro" panose="020B0504020202020204" pitchFamily="34" charset="0"/>
              </a:rPr>
              <a:t>beauty contests on social media handles </a:t>
            </a:r>
            <a:r>
              <a:rPr lang="en-IN" sz="1150" dirty="0">
                <a:solidFill>
                  <a:srgbClr val="C8A157"/>
                </a:solidFill>
                <a:latin typeface="Avenir Next LT Pro" panose="020B0504020202020204" pitchFamily="34" charset="0"/>
              </a:rPr>
              <a:t>for normal people.</a:t>
            </a:r>
          </a:p>
          <a:p>
            <a:pPr marL="285750" indent="-285750">
              <a:buClr>
                <a:srgbClr val="C8A157"/>
              </a:buClr>
              <a:buFont typeface="Arial" panose="020B0604020202020204" pitchFamily="34" charset="0"/>
              <a:buChar char="•"/>
            </a:pPr>
            <a:r>
              <a:rPr lang="en-IN" sz="1150" dirty="0">
                <a:solidFill>
                  <a:srgbClr val="C8A157"/>
                </a:solidFill>
                <a:latin typeface="Avenir Next LT Pro" panose="020B0504020202020204" pitchFamily="34" charset="0"/>
              </a:rPr>
              <a:t>Asking them to upload on their pics on social media handles hence </a:t>
            </a:r>
            <a:r>
              <a:rPr lang="en-IN" sz="1150" b="1" dirty="0">
                <a:solidFill>
                  <a:srgbClr val="C8A157"/>
                </a:solidFill>
                <a:latin typeface="Avenir Next LT Pro" panose="020B0504020202020204" pitchFamily="34" charset="0"/>
              </a:rPr>
              <a:t>online word of mouth.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586E91-678D-4E12-B769-2B025290C4A7}"/>
              </a:ext>
            </a:extLst>
          </p:cNvPr>
          <p:cNvSpPr txBox="1"/>
          <p:nvPr/>
        </p:nvSpPr>
        <p:spPr>
          <a:xfrm>
            <a:off x="4418592" y="2758507"/>
            <a:ext cx="1854900" cy="203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8A157"/>
              </a:buClr>
              <a:buFont typeface="Arial" panose="020B0604020202020204" pitchFamily="34" charset="0"/>
              <a:buChar char="•"/>
            </a:pPr>
            <a:r>
              <a:rPr lang="en-IN" sz="1150" dirty="0">
                <a:solidFill>
                  <a:srgbClr val="C8A157"/>
                </a:solidFill>
                <a:latin typeface="Avenir Next LT Pro" panose="020B0504020202020204" pitchFamily="34" charset="0"/>
              </a:rPr>
              <a:t>Providing Loyalty Rewards for </a:t>
            </a:r>
            <a:r>
              <a:rPr lang="en-IN" sz="1150" b="1" dirty="0">
                <a:solidFill>
                  <a:srgbClr val="C8A157"/>
                </a:solidFill>
                <a:latin typeface="Avenir Next LT Pro" panose="020B0504020202020204" pitchFamily="34" charset="0"/>
              </a:rPr>
              <a:t>referrals, contest wins</a:t>
            </a:r>
            <a:r>
              <a:rPr lang="en-IN" sz="1150" dirty="0">
                <a:solidFill>
                  <a:srgbClr val="C8A157"/>
                </a:solidFill>
                <a:latin typeface="Avenir Next LT Pro" panose="020B0504020202020204" pitchFamily="34" charset="0"/>
              </a:rPr>
              <a:t>, the more you buy the more you get.</a:t>
            </a:r>
          </a:p>
          <a:p>
            <a:pPr marL="285750" indent="-285750">
              <a:buClr>
                <a:srgbClr val="C8A157"/>
              </a:buClr>
              <a:buFont typeface="Arial" panose="020B0604020202020204" pitchFamily="34" charset="0"/>
              <a:buChar char="•"/>
            </a:pPr>
            <a:r>
              <a:rPr lang="en-IN" sz="1150" dirty="0">
                <a:solidFill>
                  <a:srgbClr val="C8A157"/>
                </a:solidFill>
                <a:latin typeface="Avenir Next LT Pro" panose="020B0504020202020204" pitchFamily="34" charset="0"/>
              </a:rPr>
              <a:t>Using regular popups for loyal users </a:t>
            </a:r>
            <a:r>
              <a:rPr lang="en-IN" sz="1150" b="1" dirty="0">
                <a:solidFill>
                  <a:srgbClr val="C8A157"/>
                </a:solidFill>
                <a:latin typeface="Avenir Next LT Pro" panose="020B0504020202020204" pitchFamily="34" charset="0"/>
              </a:rPr>
              <a:t>timed with their last purchases</a:t>
            </a:r>
            <a:r>
              <a:rPr lang="en-IN" sz="1150" dirty="0">
                <a:solidFill>
                  <a:srgbClr val="C8A157"/>
                </a:solidFill>
                <a:latin typeface="Avenir Next LT Pro" panose="020B0504020202020204" pitchFamily="34" charset="0"/>
              </a:rPr>
              <a:t>. 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8C7066-78D4-4B89-BB17-81E5363C3848}"/>
              </a:ext>
            </a:extLst>
          </p:cNvPr>
          <p:cNvSpPr txBox="1"/>
          <p:nvPr/>
        </p:nvSpPr>
        <p:spPr>
          <a:xfrm>
            <a:off x="6262967" y="2710184"/>
            <a:ext cx="195531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8A157"/>
              </a:buClr>
              <a:buFont typeface="Arial" panose="020B0604020202020204" pitchFamily="34" charset="0"/>
              <a:buChar char="•"/>
            </a:pPr>
            <a:r>
              <a:rPr lang="en-IN" sz="1150" dirty="0">
                <a:solidFill>
                  <a:srgbClr val="C8A157"/>
                </a:solidFill>
                <a:latin typeface="Avenir Next LT Pro" panose="020B0504020202020204" pitchFamily="34" charset="0"/>
              </a:rPr>
              <a:t>Using </a:t>
            </a:r>
            <a:r>
              <a:rPr lang="en-IN" sz="1150" b="1" dirty="0">
                <a:solidFill>
                  <a:srgbClr val="C8A157"/>
                </a:solidFill>
                <a:latin typeface="Avenir Next LT Pro" panose="020B0504020202020204" pitchFamily="34" charset="0"/>
              </a:rPr>
              <a:t>social media </a:t>
            </a:r>
            <a:r>
              <a:rPr lang="en-IN" sz="1150" dirty="0">
                <a:solidFill>
                  <a:srgbClr val="C8A157"/>
                </a:solidFill>
                <a:latin typeface="Avenir Next LT Pro" panose="020B0504020202020204" pitchFamily="34" charset="0"/>
              </a:rPr>
              <a:t>to brand the platform to </a:t>
            </a:r>
            <a:r>
              <a:rPr lang="en-IN" sz="1150" b="1" dirty="0">
                <a:solidFill>
                  <a:srgbClr val="C8A157"/>
                </a:solidFill>
                <a:latin typeface="Avenir Next LT Pro" panose="020B0504020202020204" pitchFamily="34" charset="0"/>
              </a:rPr>
              <a:t>target audience.</a:t>
            </a:r>
          </a:p>
          <a:p>
            <a:pPr marL="285750" indent="-285750">
              <a:buClr>
                <a:srgbClr val="C8A157"/>
              </a:buClr>
              <a:buFont typeface="Arial" panose="020B0604020202020204" pitchFamily="34" charset="0"/>
              <a:buChar char="•"/>
            </a:pPr>
            <a:r>
              <a:rPr lang="en-IN" sz="1150" dirty="0">
                <a:solidFill>
                  <a:srgbClr val="C8A157"/>
                </a:solidFill>
                <a:latin typeface="Avenir Next LT Pro" panose="020B0504020202020204" pitchFamily="34" charset="0"/>
              </a:rPr>
              <a:t>Utilizing the </a:t>
            </a:r>
            <a:r>
              <a:rPr lang="en-IN" sz="1150" b="1" dirty="0">
                <a:solidFill>
                  <a:srgbClr val="C8A157"/>
                </a:solidFill>
                <a:latin typeface="Avenir Next LT Pro" panose="020B0504020202020204" pitchFamily="34" charset="0"/>
              </a:rPr>
              <a:t>consumer base </a:t>
            </a:r>
            <a:r>
              <a:rPr lang="en-IN" sz="1150" dirty="0">
                <a:solidFill>
                  <a:srgbClr val="C8A157"/>
                </a:solidFill>
                <a:latin typeface="Avenir Next LT Pro" panose="020B0504020202020204" pitchFamily="34" charset="0"/>
              </a:rPr>
              <a:t>to best  by introducing </a:t>
            </a:r>
            <a:r>
              <a:rPr lang="en-IN" sz="1150" b="1" dirty="0">
                <a:solidFill>
                  <a:srgbClr val="C8A157"/>
                </a:solidFill>
                <a:latin typeface="Avenir Next LT Pro" panose="020B0504020202020204" pitchFamily="34" charset="0"/>
              </a:rPr>
              <a:t>unique ideas</a:t>
            </a:r>
            <a:r>
              <a:rPr lang="en-IN" sz="1150" dirty="0">
                <a:solidFill>
                  <a:srgbClr val="C8A157"/>
                </a:solidFill>
                <a:latin typeface="Avenir Next LT Pro" panose="020B0504020202020204" pitchFamily="34" charset="0"/>
              </a:rPr>
              <a:t>, where they themselves post about the app on their handles.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9"/>
          <p:cNvSpPr txBox="1">
            <a:spLocks noGrp="1"/>
          </p:cNvSpPr>
          <p:nvPr>
            <p:ph type="title"/>
          </p:nvPr>
        </p:nvSpPr>
        <p:spPr>
          <a:xfrm>
            <a:off x="-610390" y="174015"/>
            <a:ext cx="6399900" cy="6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dirty="0">
                <a:latin typeface="Avenir Next LT Pro" panose="020B0504020202020204" pitchFamily="34" charset="0"/>
              </a:rPr>
              <a:t>What makes us stand out!</a:t>
            </a:r>
            <a:endParaRPr sz="3000" b="0" dirty="0">
              <a:latin typeface="Avenir Next LT Pro" panose="020B0504020202020204" pitchFamily="34" charset="0"/>
            </a:endParaRPr>
          </a:p>
        </p:txBody>
      </p:sp>
      <p:cxnSp>
        <p:nvCxnSpPr>
          <p:cNvPr id="441" name="Google Shape;441;p39"/>
          <p:cNvCxnSpPr/>
          <p:nvPr/>
        </p:nvCxnSpPr>
        <p:spPr>
          <a:xfrm>
            <a:off x="7974742" y="3108071"/>
            <a:ext cx="465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249F09E-37C5-4648-9C06-AFEFD82FC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987158"/>
              </p:ext>
            </p:extLst>
          </p:nvPr>
        </p:nvGraphicFramePr>
        <p:xfrm>
          <a:off x="4175894" y="1333738"/>
          <a:ext cx="4558531" cy="3221573"/>
        </p:xfrm>
        <a:graphic>
          <a:graphicData uri="http://schemas.openxmlformats.org/drawingml/2006/table">
            <a:tbl>
              <a:tblPr firstRow="1" bandRow="1">
                <a:tableStyleId>{EB00DB93-ED74-4232-B82C-B7B52F478C58}</a:tableStyleId>
              </a:tblPr>
              <a:tblGrid>
                <a:gridCol w="963024">
                  <a:extLst>
                    <a:ext uri="{9D8B030D-6E8A-4147-A177-3AD203B41FA5}">
                      <a16:colId xmlns:a16="http://schemas.microsoft.com/office/drawing/2014/main" val="564764423"/>
                    </a:ext>
                  </a:extLst>
                </a:gridCol>
                <a:gridCol w="1743847">
                  <a:extLst>
                    <a:ext uri="{9D8B030D-6E8A-4147-A177-3AD203B41FA5}">
                      <a16:colId xmlns:a16="http://schemas.microsoft.com/office/drawing/2014/main" val="78358840"/>
                    </a:ext>
                  </a:extLst>
                </a:gridCol>
                <a:gridCol w="1851660">
                  <a:extLst>
                    <a:ext uri="{9D8B030D-6E8A-4147-A177-3AD203B41FA5}">
                      <a16:colId xmlns:a16="http://schemas.microsoft.com/office/drawing/2014/main" val="2482927701"/>
                    </a:ext>
                  </a:extLst>
                </a:gridCol>
              </a:tblGrid>
              <a:tr h="386933">
                <a:tc>
                  <a:txBody>
                    <a:bodyPr/>
                    <a:lstStyle/>
                    <a:p>
                      <a:endParaRPr lang="en-IN" sz="1200" dirty="0">
                        <a:solidFill>
                          <a:srgbClr val="C8A157"/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C8A157"/>
                          </a:solidFill>
                          <a:latin typeface="Avenir Next LT Pro" panose="020B0504020202020204" pitchFamily="34" charset="0"/>
                        </a:rPr>
                        <a:t>Tata </a:t>
                      </a:r>
                      <a:r>
                        <a:rPr lang="en-IN" sz="1200" dirty="0" err="1">
                          <a:solidFill>
                            <a:srgbClr val="C8A157"/>
                          </a:solidFill>
                          <a:latin typeface="Avenir Next LT Pro" panose="020B0504020202020204" pitchFamily="34" charset="0"/>
                        </a:rPr>
                        <a:t>Cliq</a:t>
                      </a:r>
                      <a:endParaRPr lang="en-IN" sz="1200" dirty="0">
                        <a:solidFill>
                          <a:srgbClr val="C8A157"/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err="1">
                          <a:solidFill>
                            <a:srgbClr val="C8A157"/>
                          </a:solidFill>
                          <a:latin typeface="Avenir Next LT Pro" panose="020B0504020202020204" pitchFamily="34" charset="0"/>
                        </a:rPr>
                        <a:t>Nykaa</a:t>
                      </a:r>
                      <a:r>
                        <a:rPr lang="en-IN" sz="1200" dirty="0">
                          <a:solidFill>
                            <a:srgbClr val="C8A157"/>
                          </a:solidFill>
                          <a:latin typeface="Avenir Next LT Pro" panose="020B0504020202020204" pitchFamily="34" charset="0"/>
                        </a:rPr>
                        <a:t>, </a:t>
                      </a:r>
                      <a:r>
                        <a:rPr lang="en-IN" sz="1200" dirty="0" err="1">
                          <a:solidFill>
                            <a:srgbClr val="C8A157"/>
                          </a:solidFill>
                          <a:latin typeface="Avenir Next LT Pro" panose="020B0504020202020204" pitchFamily="34" charset="0"/>
                        </a:rPr>
                        <a:t>Purplle</a:t>
                      </a:r>
                      <a:r>
                        <a:rPr lang="en-IN" sz="1200" dirty="0">
                          <a:solidFill>
                            <a:srgbClr val="C8A157"/>
                          </a:solidFill>
                          <a:latin typeface="Avenir Next LT Pro" panose="020B0504020202020204" pitchFamily="34" charset="0"/>
                        </a:rPr>
                        <a:t> &amp; others</a:t>
                      </a:r>
                    </a:p>
                  </a:txBody>
                  <a:tcPr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5365597"/>
                  </a:ext>
                </a:extLst>
              </a:tr>
              <a:tr h="622423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C8A157"/>
                          </a:solidFill>
                          <a:latin typeface="Avenir Next LT Pro" panose="020B0504020202020204" pitchFamily="34" charset="0"/>
                        </a:rPr>
                        <a:t>Try It On Feature</a:t>
                      </a:r>
                    </a:p>
                  </a:txBody>
                  <a:tcPr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C8A157"/>
                          </a:solidFill>
                          <a:latin typeface="Avenir Next LT Pro" panose="020B0504020202020204" pitchFamily="34" charset="0"/>
                        </a:rPr>
                        <a:t>Highly </a:t>
                      </a:r>
                      <a:r>
                        <a:rPr lang="en-IN" sz="1200" b="1" dirty="0">
                          <a:solidFill>
                            <a:srgbClr val="C8A157"/>
                          </a:solidFill>
                          <a:latin typeface="Avenir Next LT Pro" panose="020B0504020202020204" pitchFamily="34" charset="0"/>
                        </a:rPr>
                        <a:t>improved AR and AI </a:t>
                      </a:r>
                      <a:r>
                        <a:rPr lang="en-IN" sz="1200" dirty="0">
                          <a:solidFill>
                            <a:srgbClr val="C8A157"/>
                          </a:solidFill>
                          <a:latin typeface="Avenir Next LT Pro" panose="020B0504020202020204" pitchFamily="34" charset="0"/>
                        </a:rPr>
                        <a:t>used to give </a:t>
                      </a:r>
                      <a:r>
                        <a:rPr lang="en-IN" sz="1200" b="1" dirty="0">
                          <a:solidFill>
                            <a:srgbClr val="C8A157"/>
                          </a:solidFill>
                          <a:latin typeface="Avenir Next LT Pro" panose="020B0504020202020204" pitchFamily="34" charset="0"/>
                        </a:rPr>
                        <a:t>real time </a:t>
                      </a:r>
                      <a:r>
                        <a:rPr lang="en-IN" sz="1200" dirty="0">
                          <a:solidFill>
                            <a:srgbClr val="C8A157"/>
                          </a:solidFill>
                          <a:latin typeface="Avenir Next LT Pro" panose="020B0504020202020204" pitchFamily="34" charset="0"/>
                        </a:rPr>
                        <a:t>how the product looks on skin.</a:t>
                      </a:r>
                    </a:p>
                  </a:txBody>
                  <a:tcPr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err="1">
                          <a:solidFill>
                            <a:srgbClr val="C8A157"/>
                          </a:solidFill>
                          <a:latin typeface="Avenir Next LT Pro" panose="020B0504020202020204" pitchFamily="34" charset="0"/>
                        </a:rPr>
                        <a:t>Nykaa</a:t>
                      </a:r>
                      <a:r>
                        <a:rPr lang="en-IN" sz="1200" dirty="0">
                          <a:solidFill>
                            <a:srgbClr val="C8A157"/>
                          </a:solidFill>
                          <a:latin typeface="Avenir Next LT Pro" panose="020B0504020202020204" pitchFamily="34" charset="0"/>
                        </a:rPr>
                        <a:t> uses it for some products but </a:t>
                      </a:r>
                      <a:r>
                        <a:rPr lang="en-IN" sz="1200" b="1" dirty="0">
                          <a:solidFill>
                            <a:srgbClr val="C8A157"/>
                          </a:solidFill>
                          <a:latin typeface="Avenir Next LT Pro" panose="020B0504020202020204" pitchFamily="34" charset="0"/>
                        </a:rPr>
                        <a:t>provides a very unrealistic look.</a:t>
                      </a:r>
                      <a:r>
                        <a:rPr lang="en-IN" sz="1200" dirty="0">
                          <a:solidFill>
                            <a:srgbClr val="C8A157"/>
                          </a:solidFill>
                          <a:latin typeface="Avenir Next LT Pro" panose="020B0504020202020204" pitchFamily="34" charset="0"/>
                        </a:rPr>
                        <a:t>  </a:t>
                      </a:r>
                    </a:p>
                  </a:txBody>
                  <a:tcPr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8931128"/>
                  </a:ext>
                </a:extLst>
              </a:tr>
              <a:tr h="622423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C8A157"/>
                          </a:solidFill>
                          <a:latin typeface="Avenir Next LT Pro" panose="020B0504020202020204" pitchFamily="34" charset="0"/>
                        </a:rPr>
                        <a:t>Virtual Consulting</a:t>
                      </a:r>
                    </a:p>
                  </a:txBody>
                  <a:tcPr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C8A157"/>
                          </a:solidFill>
                          <a:latin typeface="Avenir Next LT Pro" panose="020B0504020202020204" pitchFamily="34" charset="0"/>
                        </a:rPr>
                        <a:t>Various methods based on </a:t>
                      </a:r>
                      <a:r>
                        <a:rPr lang="en-IN" sz="1200" b="1" dirty="0">
                          <a:solidFill>
                            <a:srgbClr val="C8A157"/>
                          </a:solidFill>
                          <a:latin typeface="Avenir Next LT Pro" panose="020B0504020202020204" pitchFamily="34" charset="0"/>
                        </a:rPr>
                        <a:t>AR based technology </a:t>
                      </a:r>
                      <a:r>
                        <a:rPr lang="en-IN" sz="1200" dirty="0">
                          <a:solidFill>
                            <a:srgbClr val="C8A157"/>
                          </a:solidFill>
                          <a:latin typeface="Avenir Next LT Pro" panose="020B0504020202020204" pitchFamily="34" charset="0"/>
                        </a:rPr>
                        <a:t>find the nearest shade to skin.</a:t>
                      </a:r>
                    </a:p>
                  </a:txBody>
                  <a:tcPr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C8A157"/>
                          </a:solidFill>
                          <a:latin typeface="Avenir Next LT Pro" panose="020B0504020202020204" pitchFamily="34" charset="0"/>
                        </a:rPr>
                        <a:t>The chat feature given for consultation </a:t>
                      </a:r>
                      <a:r>
                        <a:rPr lang="en-IN" sz="1200" b="1" dirty="0">
                          <a:solidFill>
                            <a:srgbClr val="C8A157"/>
                          </a:solidFill>
                          <a:latin typeface="Avenir Next LT Pro" panose="020B0504020202020204" pitchFamily="34" charset="0"/>
                        </a:rPr>
                        <a:t>fails to identify the issue </a:t>
                      </a:r>
                      <a:r>
                        <a:rPr lang="en-IN" sz="1200" dirty="0">
                          <a:solidFill>
                            <a:srgbClr val="C8A157"/>
                          </a:solidFill>
                          <a:latin typeface="Avenir Next LT Pro" panose="020B0504020202020204" pitchFamily="34" charset="0"/>
                        </a:rPr>
                        <a:t>and perfect skin type correctly .</a:t>
                      </a:r>
                    </a:p>
                  </a:txBody>
                  <a:tcPr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3418920"/>
                  </a:ext>
                </a:extLst>
              </a:tr>
              <a:tr h="6224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rgbClr val="C8A157"/>
                          </a:solidFill>
                          <a:latin typeface="Avenir Next LT Pro" panose="020B0504020202020204" pitchFamily="34" charset="0"/>
                        </a:rPr>
                        <a:t>Intricate product images</a:t>
                      </a:r>
                    </a:p>
                    <a:p>
                      <a:endParaRPr lang="en-IN" sz="1200" dirty="0">
                        <a:solidFill>
                          <a:srgbClr val="C8A157"/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C8A157"/>
                          </a:solidFill>
                          <a:latin typeface="Avenir Next LT Pro" panose="020B0504020202020204" pitchFamily="34" charset="0"/>
                        </a:rPr>
                        <a:t>Sufficient Product images for </a:t>
                      </a:r>
                      <a:r>
                        <a:rPr lang="en-IN" sz="1200" b="1" dirty="0">
                          <a:solidFill>
                            <a:srgbClr val="C8A157"/>
                          </a:solidFill>
                          <a:latin typeface="Avenir Next LT Pro" panose="020B0504020202020204" pitchFamily="34" charset="0"/>
                        </a:rPr>
                        <a:t>maximum clarity on</a:t>
                      </a:r>
                      <a:r>
                        <a:rPr lang="en-IN" sz="1200" dirty="0">
                          <a:solidFill>
                            <a:srgbClr val="C8A157"/>
                          </a:solidFill>
                          <a:latin typeface="Avenir Next LT Pro" panose="020B0504020202020204" pitchFamily="34" charset="0"/>
                        </a:rPr>
                        <a:t> dimensions and texture.</a:t>
                      </a:r>
                    </a:p>
                  </a:txBody>
                  <a:tcPr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C8A157"/>
                          </a:solidFill>
                          <a:latin typeface="Avenir Next LT Pro" panose="020B0504020202020204" pitchFamily="34" charset="0"/>
                        </a:rPr>
                        <a:t>Constant trust issues with consumers because of </a:t>
                      </a:r>
                      <a:r>
                        <a:rPr lang="en-IN" sz="1200" b="1" dirty="0">
                          <a:solidFill>
                            <a:srgbClr val="C8A157"/>
                          </a:solidFill>
                          <a:latin typeface="Avenir Next LT Pro" panose="020B0504020202020204" pitchFamily="34" charset="0"/>
                        </a:rPr>
                        <a:t>huge differences i</a:t>
                      </a:r>
                      <a:r>
                        <a:rPr lang="en-IN" sz="1200" dirty="0">
                          <a:solidFill>
                            <a:srgbClr val="C8A157"/>
                          </a:solidFill>
                          <a:latin typeface="Avenir Next LT Pro" panose="020B0504020202020204" pitchFamily="34" charset="0"/>
                        </a:rPr>
                        <a:t>n size, </a:t>
                      </a:r>
                      <a:r>
                        <a:rPr lang="en-IN" sz="1200" dirty="0" err="1">
                          <a:solidFill>
                            <a:srgbClr val="C8A157"/>
                          </a:solidFill>
                          <a:latin typeface="Avenir Next LT Pro" panose="020B0504020202020204" pitchFamily="34" charset="0"/>
                        </a:rPr>
                        <a:t>color</a:t>
                      </a:r>
                      <a:r>
                        <a:rPr lang="en-IN" sz="1200" dirty="0">
                          <a:solidFill>
                            <a:srgbClr val="C8A157"/>
                          </a:solidFill>
                          <a:latin typeface="Avenir Next LT Pro" panose="020B0504020202020204" pitchFamily="34" charset="0"/>
                        </a:rPr>
                        <a:t>  etc.</a:t>
                      </a:r>
                    </a:p>
                  </a:txBody>
                  <a:tcPr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139043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8E3AE05-18F7-4281-ABFA-6E92B81D38E4}"/>
              </a:ext>
            </a:extLst>
          </p:cNvPr>
          <p:cNvSpPr txBox="1"/>
          <p:nvPr/>
        </p:nvSpPr>
        <p:spPr>
          <a:xfrm>
            <a:off x="409575" y="1333738"/>
            <a:ext cx="3552825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C8A157"/>
                </a:solidFill>
                <a:latin typeface="Avenir Next LT Pro" panose="020B0504020202020204" pitchFamily="34" charset="0"/>
              </a:rPr>
              <a:t>“</a:t>
            </a:r>
            <a:r>
              <a:rPr lang="en-IN" sz="1200" i="1" dirty="0">
                <a:solidFill>
                  <a:srgbClr val="C8A157"/>
                </a:solidFill>
                <a:latin typeface="Avenir Next LT Pro" panose="020B0504020202020204" pitchFamily="34" charset="0"/>
              </a:rPr>
              <a:t>Tata </a:t>
            </a:r>
            <a:r>
              <a:rPr lang="en-IN" sz="1200" i="1" dirty="0" err="1">
                <a:solidFill>
                  <a:srgbClr val="C8A157"/>
                </a:solidFill>
                <a:latin typeface="Avenir Next LT Pro" panose="020B0504020202020204" pitchFamily="34" charset="0"/>
              </a:rPr>
              <a:t>Cliq</a:t>
            </a:r>
            <a:r>
              <a:rPr lang="en-IN" sz="1200" i="1" dirty="0">
                <a:solidFill>
                  <a:srgbClr val="C8A157"/>
                </a:solidFill>
                <a:latin typeface="Avenir Next LT Pro" panose="020B0504020202020204" pitchFamily="34" charset="0"/>
              </a:rPr>
              <a:t> provides a realistic experience of makeup to it’s customers with appropriate in-depth product information along with personalised touch to help everyone find their perfect shade!”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7D58858-662F-4757-961E-CAA5EEAE1D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8516309"/>
              </p:ext>
            </p:extLst>
          </p:nvPr>
        </p:nvGraphicFramePr>
        <p:xfrm>
          <a:off x="815670" y="2903398"/>
          <a:ext cx="2863701" cy="1966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052" name="Picture 4" descr="White Man Clip Art at Clker.com - vector clip art online, royalty free &amp;  public domain">
            <a:extLst>
              <a:ext uri="{FF2B5EF4-FFF2-40B4-BE49-F238E27FC236}">
                <a16:creationId xmlns:a16="http://schemas.microsoft.com/office/drawing/2014/main" id="{6F9F7BC3-A310-4ECD-A377-2823312B0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894" y="940906"/>
            <a:ext cx="415120" cy="39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White Man Clip Art at Clker.com - vector clip art online, royalty free &amp;  public domain">
            <a:extLst>
              <a:ext uri="{FF2B5EF4-FFF2-40B4-BE49-F238E27FC236}">
                <a16:creationId xmlns:a16="http://schemas.microsoft.com/office/drawing/2014/main" id="{E0CE530F-0C46-4C23-B622-E8AAB86C9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40906"/>
            <a:ext cx="415120" cy="39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White Man Clip Art at Clker.com - vector clip art online, royalty free &amp;  public domain">
            <a:extLst>
              <a:ext uri="{FF2B5EF4-FFF2-40B4-BE49-F238E27FC236}">
                <a16:creationId xmlns:a16="http://schemas.microsoft.com/office/drawing/2014/main" id="{8B12E22D-AC5B-4107-9D71-08B2F3E5C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447" y="943429"/>
            <a:ext cx="415120" cy="392832"/>
          </a:xfrm>
          <a:prstGeom prst="rect">
            <a:avLst/>
          </a:prstGeom>
          <a:solidFill>
            <a:srgbClr val="B91D47"/>
          </a:solidFill>
          <a:ln>
            <a:solidFill>
              <a:srgbClr val="B91D47"/>
            </a:solidFill>
          </a:ln>
        </p:spPr>
      </p:pic>
      <p:pic>
        <p:nvPicPr>
          <p:cNvPr id="9" name="Picture 8" descr="White Man Clip Art at Clker.com - vector clip art online, royalty free &amp;  public domain">
            <a:extLst>
              <a:ext uri="{FF2B5EF4-FFF2-40B4-BE49-F238E27FC236}">
                <a16:creationId xmlns:a16="http://schemas.microsoft.com/office/drawing/2014/main" id="{FE63E696-77FD-4E39-AB3F-62A1329B3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567" y="935860"/>
            <a:ext cx="415120" cy="392832"/>
          </a:xfrm>
          <a:prstGeom prst="rect">
            <a:avLst/>
          </a:prstGeom>
          <a:solidFill>
            <a:srgbClr val="B91D47"/>
          </a:solidFill>
        </p:spPr>
      </p:pic>
      <p:pic>
        <p:nvPicPr>
          <p:cNvPr id="11" name="Picture 10" descr="White Man Clip Art at Clker.com - vector clip art online, royalty free &amp;  public domain">
            <a:extLst>
              <a:ext uri="{FF2B5EF4-FFF2-40B4-BE49-F238E27FC236}">
                <a16:creationId xmlns:a16="http://schemas.microsoft.com/office/drawing/2014/main" id="{B9108A18-4324-4155-86FE-057CBCD16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687" y="935860"/>
            <a:ext cx="415120" cy="392832"/>
          </a:xfrm>
          <a:prstGeom prst="rect">
            <a:avLst/>
          </a:prstGeom>
          <a:solidFill>
            <a:srgbClr val="B91D47"/>
          </a:solidFill>
        </p:spPr>
      </p:pic>
      <p:pic>
        <p:nvPicPr>
          <p:cNvPr id="13" name="Picture 12" descr="White Man Clip Art at Clker.com - vector clip art online, royalty free &amp;  public domain">
            <a:extLst>
              <a:ext uri="{FF2B5EF4-FFF2-40B4-BE49-F238E27FC236}">
                <a16:creationId xmlns:a16="http://schemas.microsoft.com/office/drawing/2014/main" id="{C911F068-1456-4A25-AB00-C6C34740B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111" y="935860"/>
            <a:ext cx="415120" cy="39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White Man Clip Art at Clker.com - vector clip art online, royalty free &amp;  public domain">
            <a:extLst>
              <a:ext uri="{FF2B5EF4-FFF2-40B4-BE49-F238E27FC236}">
                <a16:creationId xmlns:a16="http://schemas.microsoft.com/office/drawing/2014/main" id="{4EF0874E-89D5-41AB-877A-D46126EBD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991" y="938383"/>
            <a:ext cx="415120" cy="39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White Man Clip Art at Clker.com - vector clip art online, royalty free &amp;  public domain">
            <a:extLst>
              <a:ext uri="{FF2B5EF4-FFF2-40B4-BE49-F238E27FC236}">
                <a16:creationId xmlns:a16="http://schemas.microsoft.com/office/drawing/2014/main" id="{E020C155-F8E6-43E9-8D61-915F060D0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871" y="938383"/>
            <a:ext cx="415120" cy="39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White Man Clip Art at Clker.com - vector clip art online, royalty free &amp;  public domain">
            <a:extLst>
              <a:ext uri="{FF2B5EF4-FFF2-40B4-BE49-F238E27FC236}">
                <a16:creationId xmlns:a16="http://schemas.microsoft.com/office/drawing/2014/main" id="{A4C77BFD-4526-4DFD-BC8E-9073EE67F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115" y="935860"/>
            <a:ext cx="415120" cy="392832"/>
          </a:xfrm>
          <a:prstGeom prst="rect">
            <a:avLst/>
          </a:prstGeom>
          <a:solidFill>
            <a:srgbClr val="B91D47"/>
          </a:solidFill>
        </p:spPr>
      </p:pic>
      <p:pic>
        <p:nvPicPr>
          <p:cNvPr id="23" name="Picture 22" descr="White Man Clip Art at Clker.com - vector clip art online, royalty free &amp;  public domain">
            <a:extLst>
              <a:ext uri="{FF2B5EF4-FFF2-40B4-BE49-F238E27FC236}">
                <a16:creationId xmlns:a16="http://schemas.microsoft.com/office/drawing/2014/main" id="{A2BA9938-E0CA-4997-8EAA-B9D821871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329" y="935860"/>
            <a:ext cx="415120" cy="39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736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40;p39">
            <a:extLst>
              <a:ext uri="{FF2B5EF4-FFF2-40B4-BE49-F238E27FC236}">
                <a16:creationId xmlns:a16="http://schemas.microsoft.com/office/drawing/2014/main" id="{F77110AD-8D71-4E71-879E-EA7A3D33E3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974733" y="203044"/>
            <a:ext cx="6399900" cy="6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Avenir Next LT Pro" panose="020B0504020202020204" pitchFamily="34" charset="0"/>
              </a:rPr>
              <a:t>Appendix</a:t>
            </a:r>
            <a:endParaRPr sz="3000" b="0" dirty="0"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B95052-19DD-42BF-97AF-0CBD5A51C3DD}"/>
              </a:ext>
            </a:extLst>
          </p:cNvPr>
          <p:cNvSpPr txBox="1"/>
          <p:nvPr/>
        </p:nvSpPr>
        <p:spPr>
          <a:xfrm>
            <a:off x="413657" y="853144"/>
            <a:ext cx="7525657" cy="4875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07000"/>
              </a:lnSpc>
              <a:spcAft>
                <a:spcPts val="800"/>
              </a:spcAft>
              <a:buClr>
                <a:srgbClr val="C8A157"/>
              </a:buClr>
              <a:buFont typeface="Arial" panose="020B0604020202020204" pitchFamily="34" charset="0"/>
              <a:buChar char="•"/>
            </a:pPr>
            <a:r>
              <a:rPr lang="en-IN" sz="1200" u="sng" dirty="0">
                <a:solidFill>
                  <a:srgbClr val="C8A157"/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https://yourstory.com/2020/10/indian-ecommerce-festive-season-sale-2020?utm_pageloadtype=scroll</a:t>
            </a:r>
            <a:endParaRPr lang="en-IN" sz="1200" dirty="0">
              <a:solidFill>
                <a:srgbClr val="C8A157"/>
              </a:solidFill>
              <a:effectLst/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Clr>
                <a:srgbClr val="C8A157"/>
              </a:buClr>
              <a:buFont typeface="Arial" panose="020B0604020202020204" pitchFamily="34" charset="0"/>
              <a:buChar char="•"/>
            </a:pPr>
            <a:r>
              <a:rPr lang="en-IN" sz="1200" u="sng" dirty="0">
                <a:solidFill>
                  <a:srgbClr val="C8A157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https://fashionista.com/2019/07/india-beauty-cosmetics-market-growth</a:t>
            </a:r>
            <a:endParaRPr lang="en-IN" sz="1200" dirty="0">
              <a:solidFill>
                <a:srgbClr val="C8A157"/>
              </a:solidFill>
              <a:effectLst/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Clr>
                <a:srgbClr val="C8A157"/>
              </a:buClr>
              <a:buFont typeface="Arial" panose="020B0604020202020204" pitchFamily="34" charset="0"/>
              <a:buChar char="•"/>
            </a:pPr>
            <a:r>
              <a:rPr lang="en-IN" sz="1200" u="sng" dirty="0">
                <a:solidFill>
                  <a:srgbClr val="C8A157"/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https://www.alliedmarketresearch.com/cosmetics-market</a:t>
            </a:r>
            <a:endParaRPr lang="en-IN" sz="1200" dirty="0">
              <a:solidFill>
                <a:srgbClr val="C8A157"/>
              </a:solidFill>
              <a:effectLst/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Clr>
                <a:srgbClr val="C8A157"/>
              </a:buClr>
              <a:buFont typeface="Arial" panose="020B0604020202020204" pitchFamily="34" charset="0"/>
              <a:buChar char="•"/>
            </a:pPr>
            <a:r>
              <a:rPr lang="en-IN" sz="1200" u="sng" dirty="0">
                <a:solidFill>
                  <a:srgbClr val="C8A157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https://economictimes.indiatimes.com/industry/cons-products/fashion-/-cosmetics-/-jewellery/indian-cosmetics-industry-mini-on-mind-for-beauty-conscious/articleshow/71769273.cms?from=mdr</a:t>
            </a:r>
            <a:endParaRPr lang="en-IN" sz="1200" dirty="0">
              <a:solidFill>
                <a:srgbClr val="C8A157"/>
              </a:solidFill>
              <a:effectLst/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Clr>
                <a:srgbClr val="C8A157"/>
              </a:buClr>
              <a:buFont typeface="Arial" panose="020B0604020202020204" pitchFamily="34" charset="0"/>
              <a:buChar char="•"/>
            </a:pPr>
            <a:r>
              <a:rPr lang="en-IN" sz="1200" u="sng" dirty="0">
                <a:solidFill>
                  <a:srgbClr val="C8A157"/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https://medium.com/latitude-elevates/trust-issues-why-customers-avoid-buying-cosmetics-online-how-brands-can-win-trust-back-f3d1f27662f4</a:t>
            </a:r>
            <a:endParaRPr lang="en-IN" sz="1200" dirty="0">
              <a:solidFill>
                <a:srgbClr val="C8A157"/>
              </a:solidFill>
              <a:effectLst/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Clr>
                <a:srgbClr val="C8A157"/>
              </a:buClr>
              <a:buFont typeface="Arial" panose="020B0604020202020204" pitchFamily="34" charset="0"/>
              <a:buChar char="•"/>
            </a:pPr>
            <a:r>
              <a:rPr lang="en-IN" sz="1200" u="sng" dirty="0">
                <a:solidFill>
                  <a:srgbClr val="C8A157"/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https://zoovu.com/blog/solve-the-5-biggest-problems-of-online-shoppers/</a:t>
            </a:r>
            <a:endParaRPr lang="en-IN" sz="1200" dirty="0">
              <a:solidFill>
                <a:srgbClr val="C8A157"/>
              </a:solidFill>
              <a:effectLst/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Clr>
                <a:srgbClr val="C8A157"/>
              </a:buClr>
              <a:buFont typeface="Arial" panose="020B0604020202020204" pitchFamily="34" charset="0"/>
              <a:buChar char="•"/>
            </a:pPr>
            <a:r>
              <a:rPr lang="en-IN" sz="1200" u="sng" dirty="0">
                <a:solidFill>
                  <a:srgbClr val="C8A157"/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https://luxe.digital/business/digital-luxury-reports/luxury-wellness-beauty/</a:t>
            </a:r>
            <a:endParaRPr lang="en-IN" sz="1200" dirty="0">
              <a:solidFill>
                <a:srgbClr val="C8A157"/>
              </a:solidFill>
              <a:effectLst/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Clr>
                <a:srgbClr val="C8A157"/>
              </a:buClr>
              <a:buFont typeface="Arial" panose="020B0604020202020204" pitchFamily="34" charset="0"/>
              <a:buChar char="•"/>
            </a:pPr>
            <a:r>
              <a:rPr lang="en-IN" sz="1200" u="sng" dirty="0">
                <a:solidFill>
                  <a:srgbClr val="C8A157"/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https://www.franchiseindia.com/wellness/7-Beauty-Trends-with-a-Business-Scope-of-their-Own.9994</a:t>
            </a:r>
            <a:endParaRPr lang="en-IN" sz="1200" dirty="0">
              <a:solidFill>
                <a:srgbClr val="C8A157"/>
              </a:solidFill>
              <a:effectLst/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Clr>
                <a:srgbClr val="C8A157"/>
              </a:buClr>
              <a:buFont typeface="Arial" panose="020B0604020202020204" pitchFamily="34" charset="0"/>
              <a:buChar char="•"/>
            </a:pPr>
            <a:r>
              <a:rPr lang="en-IN" sz="1200" u="none" strike="noStrike" dirty="0">
                <a:solidFill>
                  <a:srgbClr val="C8A157"/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https://www.statista.com/</a:t>
            </a:r>
            <a:endParaRPr lang="en-IN" sz="1200" dirty="0">
              <a:solidFill>
                <a:srgbClr val="C8A157"/>
              </a:solidFill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Clr>
                <a:srgbClr val="C8A157"/>
              </a:buClr>
              <a:buFont typeface="Arial" panose="020B0604020202020204" pitchFamily="34" charset="0"/>
              <a:buChar char="•"/>
            </a:pPr>
            <a:r>
              <a:rPr lang="en-IN" sz="1200" u="none" strike="noStrike" dirty="0">
                <a:solidFill>
                  <a:srgbClr val="C8A157"/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https://www.tatacliq.com/</a:t>
            </a:r>
            <a:endParaRPr lang="en-IN" sz="1200" u="none" strike="noStrike" dirty="0">
              <a:solidFill>
                <a:srgbClr val="C8A157"/>
              </a:solidFill>
              <a:effectLst/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Clr>
                <a:srgbClr val="C8A157"/>
              </a:buClr>
              <a:buFont typeface="Arial" panose="020B0604020202020204" pitchFamily="34" charset="0"/>
              <a:buChar char="•"/>
            </a:pPr>
            <a:endParaRPr lang="en-IN" sz="1200" u="none" strike="noStrike" dirty="0">
              <a:solidFill>
                <a:srgbClr val="C8A157"/>
              </a:solidFill>
              <a:effectLst/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Clr>
                <a:srgbClr val="C8A157"/>
              </a:buClr>
              <a:buFont typeface="Arial" panose="020B0604020202020204" pitchFamily="34" charset="0"/>
              <a:buChar char="•"/>
            </a:pPr>
            <a:endParaRPr lang="en-IN" sz="1200" u="none" strike="noStrike" dirty="0">
              <a:solidFill>
                <a:srgbClr val="C8A157"/>
              </a:solidFill>
              <a:effectLst/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Clr>
                <a:srgbClr val="C8A157"/>
              </a:buClr>
              <a:buFont typeface="Arial" panose="020B0604020202020204" pitchFamily="34" charset="0"/>
              <a:buChar char="•"/>
            </a:pPr>
            <a:endParaRPr lang="en-IN" sz="1200" u="none" strike="noStrike" dirty="0">
              <a:solidFill>
                <a:srgbClr val="C8A157"/>
              </a:solidFill>
              <a:effectLst/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Clr>
                <a:srgbClr val="C8A157"/>
              </a:buClr>
              <a:buFont typeface="Arial" panose="020B0604020202020204" pitchFamily="34" charset="0"/>
              <a:buChar char="•"/>
            </a:pPr>
            <a:endParaRPr lang="en-IN" sz="1200" dirty="0">
              <a:solidFill>
                <a:srgbClr val="C8A157"/>
              </a:solidFill>
              <a:effectLst/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Clr>
                <a:srgbClr val="C8A157"/>
              </a:buClr>
              <a:buFont typeface="Arial" panose="020B0604020202020204" pitchFamily="34" charset="0"/>
              <a:buChar char="•"/>
            </a:pPr>
            <a:endParaRPr lang="en-IN" sz="1200" dirty="0">
              <a:solidFill>
                <a:srgbClr val="C8A157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238213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 to the 20's by Slidesgo">
  <a:themeElements>
    <a:clrScheme name="Simple Light">
      <a:dk1>
        <a:srgbClr val="1D1D1D"/>
      </a:dk1>
      <a:lt1>
        <a:srgbClr val="FFFFFF"/>
      </a:lt1>
      <a:dk2>
        <a:srgbClr val="C8A157"/>
      </a:dk2>
      <a:lt2>
        <a:srgbClr val="E7D6A1"/>
      </a:lt2>
      <a:accent1>
        <a:srgbClr val="C8A157"/>
      </a:accent1>
      <a:accent2>
        <a:srgbClr val="D6B037"/>
      </a:accent2>
      <a:accent3>
        <a:srgbClr val="E7D6A1"/>
      </a:accent3>
      <a:accent4>
        <a:srgbClr val="E7D6A1"/>
      </a:accent4>
      <a:accent5>
        <a:srgbClr val="E7D6A1"/>
      </a:accent5>
      <a:accent6>
        <a:srgbClr val="E7D6A1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919</Words>
  <Application>Microsoft Office PowerPoint</Application>
  <PresentationFormat>On-screen Show (16:9)</PresentationFormat>
  <Paragraphs>143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Archivo</vt:lpstr>
      <vt:lpstr>Arial</vt:lpstr>
      <vt:lpstr>Avenir Next LT Pro</vt:lpstr>
      <vt:lpstr>Cambria</vt:lpstr>
      <vt:lpstr>Chivo Light</vt:lpstr>
      <vt:lpstr>Paytone One</vt:lpstr>
      <vt:lpstr>Poiret One</vt:lpstr>
      <vt:lpstr>Voltaire</vt:lpstr>
      <vt:lpstr>Welcome to the 20's by Slidesgo</vt:lpstr>
      <vt:lpstr>PowerPoint Presentation</vt:lpstr>
      <vt:lpstr>02</vt:lpstr>
      <vt:lpstr>PowerPoint Presentation</vt:lpstr>
      <vt:lpstr>PowerPoint Presentation</vt:lpstr>
      <vt:lpstr>PowerPoint Presentation</vt:lpstr>
      <vt:lpstr>Making it famous online</vt:lpstr>
      <vt:lpstr>What makes us stand out!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 20’S</dc:title>
  <dc:creator>Tanvi</dc:creator>
  <cp:lastModifiedBy>TANVI SHAHANI</cp:lastModifiedBy>
  <cp:revision>52</cp:revision>
  <dcterms:modified xsi:type="dcterms:W3CDTF">2020-10-20T09:28:41Z</dcterms:modified>
</cp:coreProperties>
</file>