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78" r:id="rId6"/>
    <p:sldId id="279" r:id="rId7"/>
    <p:sldId id="280" r:id="rId8"/>
    <p:sldId id="281" r:id="rId9"/>
    <p:sldId id="283" r:id="rId10"/>
    <p:sldId id="284" r:id="rId11"/>
    <p:sldId id="285" r:id="rId12"/>
    <p:sldId id="286" r:id="rId13"/>
    <p:sldId id="287" r:id="rId14"/>
    <p:sldId id="288" r:id="rId15"/>
    <p:sldId id="289" r:id="rId16"/>
    <p:sldId id="290" r:id="rId17"/>
    <p:sldId id="291" r:id="rId18"/>
    <p:sldId id="292" r:id="rId19"/>
    <p:sldId id="276" r:id="rId20"/>
  </p:sldIdLst>
  <p:sldSz cx="18288000" cy="10287000"/>
  <p:notesSz cx="6858000" cy="9144000"/>
  <p:embeddedFontLst>
    <p:embeddedFont>
      <p:font typeface="Canva Sans Bold" panose="020B0604020202020204" charset="0"/>
      <p:regular r:id="rId21"/>
    </p:embeddedFont>
    <p:embeddedFont>
      <p:font typeface="Consolas" panose="020B0609020204030204" pitchFamily="49" charset="0"/>
      <p:regular r:id="rId22"/>
      <p:bold r:id="rId23"/>
      <p:italic r:id="rId24"/>
      <p:boldItalic r:id="rId25"/>
    </p:embeddedFont>
    <p:embeddedFont>
      <p:font typeface="Open Sauce" panose="020B0604020202020204" charset="0"/>
      <p:regular r:id="rId26"/>
    </p:embeddedFont>
    <p:embeddedFont>
      <p:font typeface="Open Sauce Medium"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22" autoAdjust="0"/>
  </p:normalViewPr>
  <p:slideViewPr>
    <p:cSldViewPr>
      <p:cViewPr varScale="1">
        <p:scale>
          <a:sx n="54" d="100"/>
          <a:sy n="54" d="100"/>
        </p:scale>
        <p:origin x="89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47453">
            <a:off x="-212140" y="-387358"/>
            <a:ext cx="18712279" cy="11061715"/>
          </a:xfrm>
          <a:custGeom>
            <a:avLst/>
            <a:gdLst/>
            <a:ahLst/>
            <a:cxnLst/>
            <a:rect l="l" t="t" r="r" b="b"/>
            <a:pathLst>
              <a:path w="18712279" h="11061715">
                <a:moveTo>
                  <a:pt x="441100" y="0"/>
                </a:moveTo>
                <a:lnTo>
                  <a:pt x="18712280" y="784177"/>
                </a:lnTo>
                <a:lnTo>
                  <a:pt x="18271180" y="11061716"/>
                </a:lnTo>
                <a:lnTo>
                  <a:pt x="0" y="10277539"/>
                </a:lnTo>
                <a:lnTo>
                  <a:pt x="441100" y="0"/>
                </a:lnTo>
                <a:close/>
              </a:path>
            </a:pathLst>
          </a:custGeom>
          <a:blipFill>
            <a:blip r:embed="rId2"/>
            <a:stretch>
              <a:fillRect l="-9549" t="-14710" r="-62593" b="-49091"/>
            </a:stretch>
          </a:blipFill>
        </p:spPr>
      </p:sp>
      <p:sp>
        <p:nvSpPr>
          <p:cNvPr id="3" name="TextBox 3"/>
          <p:cNvSpPr txBox="1"/>
          <p:nvPr/>
        </p:nvSpPr>
        <p:spPr>
          <a:xfrm>
            <a:off x="2590800" y="3238500"/>
            <a:ext cx="8054701" cy="1694182"/>
          </a:xfrm>
          <a:prstGeom prst="rect">
            <a:avLst/>
          </a:prstGeom>
        </p:spPr>
        <p:txBody>
          <a:bodyPr lIns="0" tIns="0" rIns="0" bIns="0" rtlCol="0" anchor="t">
            <a:spAutoFit/>
          </a:bodyPr>
          <a:lstStyle/>
          <a:p>
            <a:pPr algn="ctr">
              <a:lnSpc>
                <a:spcPts val="6894"/>
              </a:lnSpc>
              <a:spcBef>
                <a:spcPct val="0"/>
              </a:spcBef>
            </a:pPr>
            <a:r>
              <a:rPr lang="en-US" sz="4924" dirty="0">
                <a:solidFill>
                  <a:srgbClr val="FFFFFF"/>
                </a:solidFill>
                <a:latin typeface="Canva Sans Bold"/>
              </a:rPr>
              <a:t>TB BURDEN COUNTRY DATA ANALYSIS</a:t>
            </a:r>
          </a:p>
        </p:txBody>
      </p:sp>
      <p:sp>
        <p:nvSpPr>
          <p:cNvPr id="4" name="TextBox 4"/>
          <p:cNvSpPr txBox="1"/>
          <p:nvPr/>
        </p:nvSpPr>
        <p:spPr>
          <a:xfrm>
            <a:off x="981493" y="8689524"/>
            <a:ext cx="5608082" cy="530226"/>
          </a:xfrm>
          <a:prstGeom prst="rect">
            <a:avLst/>
          </a:prstGeom>
        </p:spPr>
        <p:txBody>
          <a:bodyPr lIns="0" tIns="0" rIns="0" bIns="0" rtlCol="0" anchor="t">
            <a:spAutoFit/>
          </a:bodyPr>
          <a:lstStyle/>
          <a:p>
            <a:pPr algn="ctr">
              <a:lnSpc>
                <a:spcPts val="4374"/>
              </a:lnSpc>
              <a:spcBef>
                <a:spcPct val="0"/>
              </a:spcBef>
            </a:pPr>
            <a:r>
              <a:rPr lang="en-US" sz="3124" dirty="0">
                <a:solidFill>
                  <a:srgbClr val="FFFFFF"/>
                </a:solidFill>
                <a:latin typeface="Canva Sans Bold"/>
              </a:rPr>
              <a:t>Presented by Tanvi Takawale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sp>
        <p:nvSpPr>
          <p:cNvPr id="3" name="TextBox 2">
            <a:extLst>
              <a:ext uri="{FF2B5EF4-FFF2-40B4-BE49-F238E27FC236}">
                <a16:creationId xmlns:a16="http://schemas.microsoft.com/office/drawing/2014/main" id="{087BAD66-E4D6-0772-42D9-32BC7CFA3992}"/>
              </a:ext>
            </a:extLst>
          </p:cNvPr>
          <p:cNvSpPr txBox="1"/>
          <p:nvPr/>
        </p:nvSpPr>
        <p:spPr>
          <a:xfrm>
            <a:off x="2286000" y="571500"/>
            <a:ext cx="14573990" cy="523220"/>
          </a:xfrm>
          <a:prstGeom prst="rect">
            <a:avLst/>
          </a:prstGeom>
          <a:noFill/>
        </p:spPr>
        <p:txBody>
          <a:bodyPr wrap="none" rtlCol="0">
            <a:spAutoFit/>
          </a:bodyPr>
          <a:lstStyle/>
          <a:p>
            <a:r>
              <a:rPr lang="en-US" sz="2800" b="1" dirty="0">
                <a:solidFill>
                  <a:schemeClr val="bg1"/>
                </a:solidFill>
              </a:rPr>
              <a:t>Calculated the average Estimated prevalence of TB (all forms) per 100 000 population by Region?</a:t>
            </a:r>
            <a:endParaRPr lang="en-IN" sz="2800" b="1" dirty="0">
              <a:solidFill>
                <a:schemeClr val="bg1"/>
              </a:solidFill>
            </a:endParaRPr>
          </a:p>
        </p:txBody>
      </p:sp>
      <p:pic>
        <p:nvPicPr>
          <p:cNvPr id="5" name="Picture 4">
            <a:extLst>
              <a:ext uri="{FF2B5EF4-FFF2-40B4-BE49-F238E27FC236}">
                <a16:creationId xmlns:a16="http://schemas.microsoft.com/office/drawing/2014/main" id="{BD3489AE-DC6F-E09D-C421-CCF3D8BB8644}"/>
              </a:ext>
            </a:extLst>
          </p:cNvPr>
          <p:cNvPicPr>
            <a:picLocks noChangeAspect="1"/>
          </p:cNvPicPr>
          <p:nvPr/>
        </p:nvPicPr>
        <p:blipFill>
          <a:blip r:embed="rId3"/>
          <a:stretch>
            <a:fillRect/>
          </a:stretch>
        </p:blipFill>
        <p:spPr>
          <a:xfrm>
            <a:off x="762000" y="1814512"/>
            <a:ext cx="10163175" cy="7519988"/>
          </a:xfrm>
          <a:prstGeom prst="rect">
            <a:avLst/>
          </a:prstGeom>
        </p:spPr>
      </p:pic>
      <p:sp>
        <p:nvSpPr>
          <p:cNvPr id="6" name="TextBox 5">
            <a:extLst>
              <a:ext uri="{FF2B5EF4-FFF2-40B4-BE49-F238E27FC236}">
                <a16:creationId xmlns:a16="http://schemas.microsoft.com/office/drawing/2014/main" id="{0727D786-F217-CEE5-6BA6-E100BF65DA7B}"/>
              </a:ext>
            </a:extLst>
          </p:cNvPr>
          <p:cNvSpPr txBox="1"/>
          <p:nvPr/>
        </p:nvSpPr>
        <p:spPr>
          <a:xfrm>
            <a:off x="11506200" y="2019300"/>
            <a:ext cx="6477000" cy="3323987"/>
          </a:xfrm>
          <a:prstGeom prst="rect">
            <a:avLst/>
          </a:prstGeom>
          <a:noFill/>
        </p:spPr>
        <p:txBody>
          <a:bodyPr wrap="square" rtlCol="0">
            <a:spAutoFit/>
          </a:bodyPr>
          <a:lstStyle/>
          <a:p>
            <a:r>
              <a:rPr lang="en-US" sz="2400" b="1" i="0" dirty="0">
                <a:solidFill>
                  <a:schemeClr val="bg1"/>
                </a:solidFill>
                <a:effectLst/>
                <a:latin typeface="Consolas" panose="020B0609020204030204" pitchFamily="49" charset="0"/>
              </a:rPr>
              <a:t>Estimated prevalence of TB (all forms) per 100 000 population by Region</a:t>
            </a:r>
          </a:p>
          <a:p>
            <a:endParaRPr lang="en-US" dirty="0">
              <a:solidFill>
                <a:srgbClr val="E6E6E6"/>
              </a:solidFill>
              <a:latin typeface="Consolas" panose="020B0609020204030204" pitchFamily="49" charset="0"/>
            </a:endParaRP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AFR : 410334.00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WPR : 208538.10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EUR : 125238.65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SEA : 102723.00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EMR : 80586.90</a:t>
            </a:r>
            <a:endParaRPr lang="en-IN" dirty="0"/>
          </a:p>
        </p:txBody>
      </p:sp>
    </p:spTree>
    <p:extLst>
      <p:ext uri="{BB962C8B-B14F-4D97-AF65-F5344CB8AC3E}">
        <p14:creationId xmlns:p14="http://schemas.microsoft.com/office/powerpoint/2010/main" val="1164232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8575"/>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txBody>
          <a:bodyPr/>
          <a:lstStyle/>
          <a:p>
            <a:endParaRPr lang="en-IN" dirty="0"/>
          </a:p>
        </p:txBody>
      </p:sp>
      <p:sp>
        <p:nvSpPr>
          <p:cNvPr id="3" name="TextBox 2">
            <a:extLst>
              <a:ext uri="{FF2B5EF4-FFF2-40B4-BE49-F238E27FC236}">
                <a16:creationId xmlns:a16="http://schemas.microsoft.com/office/drawing/2014/main" id="{F1C4CD07-069A-1170-9D51-822D81D87A52}"/>
              </a:ext>
            </a:extLst>
          </p:cNvPr>
          <p:cNvSpPr txBox="1"/>
          <p:nvPr/>
        </p:nvSpPr>
        <p:spPr>
          <a:xfrm>
            <a:off x="3352800" y="419100"/>
            <a:ext cx="11819069" cy="830997"/>
          </a:xfrm>
          <a:prstGeom prst="rect">
            <a:avLst/>
          </a:prstGeom>
          <a:noFill/>
        </p:spPr>
        <p:txBody>
          <a:bodyPr wrap="none" rtlCol="0">
            <a:spAutoFit/>
          </a:bodyPr>
          <a:lstStyle/>
          <a:p>
            <a:r>
              <a:rPr lang="en-US" sz="4800" b="1" dirty="0">
                <a:solidFill>
                  <a:schemeClr val="bg1"/>
                </a:solidFill>
              </a:rPr>
              <a:t>How does Case detection rate vary by region?</a:t>
            </a:r>
            <a:endParaRPr lang="en-IN" sz="4800" b="1" dirty="0">
              <a:solidFill>
                <a:schemeClr val="bg1"/>
              </a:solidFill>
            </a:endParaRPr>
          </a:p>
        </p:txBody>
      </p:sp>
      <p:pic>
        <p:nvPicPr>
          <p:cNvPr id="7" name="Picture 6">
            <a:extLst>
              <a:ext uri="{FF2B5EF4-FFF2-40B4-BE49-F238E27FC236}">
                <a16:creationId xmlns:a16="http://schemas.microsoft.com/office/drawing/2014/main" id="{81E0B845-A124-B8FD-77D1-88331E56E0B2}"/>
              </a:ext>
            </a:extLst>
          </p:cNvPr>
          <p:cNvPicPr>
            <a:picLocks noChangeAspect="1"/>
          </p:cNvPicPr>
          <p:nvPr/>
        </p:nvPicPr>
        <p:blipFill>
          <a:blip r:embed="rId3"/>
          <a:stretch>
            <a:fillRect/>
          </a:stretch>
        </p:blipFill>
        <p:spPr>
          <a:xfrm>
            <a:off x="1143000" y="1943100"/>
            <a:ext cx="9067800" cy="6705599"/>
          </a:xfrm>
          <a:prstGeom prst="rect">
            <a:avLst/>
          </a:prstGeom>
        </p:spPr>
      </p:pic>
      <p:sp>
        <p:nvSpPr>
          <p:cNvPr id="8" name="TextBox 7">
            <a:extLst>
              <a:ext uri="{FF2B5EF4-FFF2-40B4-BE49-F238E27FC236}">
                <a16:creationId xmlns:a16="http://schemas.microsoft.com/office/drawing/2014/main" id="{301C29FF-86AF-4BBA-F8A7-7D34CD808916}"/>
              </a:ext>
            </a:extLst>
          </p:cNvPr>
          <p:cNvSpPr txBox="1"/>
          <p:nvPr/>
        </p:nvSpPr>
        <p:spPr>
          <a:xfrm rot="10800000" flipV="1">
            <a:off x="10668000" y="2287556"/>
            <a:ext cx="6781800" cy="3939540"/>
          </a:xfrm>
          <a:prstGeom prst="rect">
            <a:avLst/>
          </a:prstGeom>
          <a:noFill/>
        </p:spPr>
        <p:txBody>
          <a:bodyPr wrap="square" rtlCol="0">
            <a:spAutoFit/>
          </a:bodyPr>
          <a:lstStyle/>
          <a:p>
            <a:r>
              <a:rPr lang="en-US" sz="3200" b="1" i="0" dirty="0">
                <a:solidFill>
                  <a:schemeClr val="bg1"/>
                </a:solidFill>
                <a:effectLst/>
                <a:latin typeface="Consolas" panose="020B0609020204030204" pitchFamily="49" charset="0"/>
              </a:rPr>
              <a:t>Total case detection rate by Region </a:t>
            </a:r>
          </a:p>
          <a:p>
            <a:endParaRPr lang="en-US" dirty="0">
              <a:solidFill>
                <a:srgbClr val="E6E6E6"/>
              </a:solidFill>
              <a:latin typeface="Consolas" panose="020B0609020204030204" pitchFamily="49" charset="0"/>
            </a:endParaRP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AFR : 47.494128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AMR : 61.547059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EMR : 67.744470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EUR : 74.500312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SEA : 51.587302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WPR : 63.544444</a:t>
            </a:r>
            <a:endParaRPr lang="en-IN" sz="2800" dirty="0"/>
          </a:p>
        </p:txBody>
      </p:sp>
    </p:spTree>
    <p:extLst>
      <p:ext uri="{BB962C8B-B14F-4D97-AF65-F5344CB8AC3E}">
        <p14:creationId xmlns:p14="http://schemas.microsoft.com/office/powerpoint/2010/main" val="1455644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sp>
        <p:nvSpPr>
          <p:cNvPr id="3" name="TextBox 2">
            <a:extLst>
              <a:ext uri="{FF2B5EF4-FFF2-40B4-BE49-F238E27FC236}">
                <a16:creationId xmlns:a16="http://schemas.microsoft.com/office/drawing/2014/main" id="{5A91FBB6-23A9-6E9D-D8FE-0A3018EAE089}"/>
              </a:ext>
            </a:extLst>
          </p:cNvPr>
          <p:cNvSpPr txBox="1"/>
          <p:nvPr/>
        </p:nvSpPr>
        <p:spPr>
          <a:xfrm>
            <a:off x="1219200" y="571500"/>
            <a:ext cx="16410326" cy="523220"/>
          </a:xfrm>
          <a:prstGeom prst="rect">
            <a:avLst/>
          </a:prstGeom>
          <a:noFill/>
        </p:spPr>
        <p:txBody>
          <a:bodyPr wrap="none" rtlCol="0">
            <a:spAutoFit/>
          </a:bodyPr>
          <a:lstStyle/>
          <a:p>
            <a:r>
              <a:rPr lang="en-US" sz="2800" dirty="0">
                <a:solidFill>
                  <a:schemeClr val="bg1"/>
                </a:solidFill>
              </a:rPr>
              <a:t>How does the estimated number of deaths from TB in people who are HIV-positive , High bound vary by region</a:t>
            </a:r>
            <a:r>
              <a:rPr lang="en-US" dirty="0"/>
              <a:t>?</a:t>
            </a:r>
            <a:endParaRPr lang="en-IN" dirty="0"/>
          </a:p>
        </p:txBody>
      </p:sp>
      <p:pic>
        <p:nvPicPr>
          <p:cNvPr id="5" name="Picture 4">
            <a:extLst>
              <a:ext uri="{FF2B5EF4-FFF2-40B4-BE49-F238E27FC236}">
                <a16:creationId xmlns:a16="http://schemas.microsoft.com/office/drawing/2014/main" id="{A7C00B70-2F11-A4A6-6834-7B098A9BC466}"/>
              </a:ext>
            </a:extLst>
          </p:cNvPr>
          <p:cNvPicPr>
            <a:picLocks noChangeAspect="1"/>
          </p:cNvPicPr>
          <p:nvPr/>
        </p:nvPicPr>
        <p:blipFill>
          <a:blip r:embed="rId3"/>
          <a:stretch>
            <a:fillRect/>
          </a:stretch>
        </p:blipFill>
        <p:spPr>
          <a:xfrm>
            <a:off x="1600200" y="2547937"/>
            <a:ext cx="8429625" cy="5795963"/>
          </a:xfrm>
          <a:prstGeom prst="rect">
            <a:avLst/>
          </a:prstGeom>
        </p:spPr>
      </p:pic>
      <p:sp>
        <p:nvSpPr>
          <p:cNvPr id="6" name="TextBox 5">
            <a:extLst>
              <a:ext uri="{FF2B5EF4-FFF2-40B4-BE49-F238E27FC236}">
                <a16:creationId xmlns:a16="http://schemas.microsoft.com/office/drawing/2014/main" id="{7CE7DB13-A764-6011-D732-D122F3074125}"/>
              </a:ext>
            </a:extLst>
          </p:cNvPr>
          <p:cNvSpPr txBox="1"/>
          <p:nvPr/>
        </p:nvSpPr>
        <p:spPr>
          <a:xfrm>
            <a:off x="10591800" y="2933700"/>
            <a:ext cx="6477000" cy="3354765"/>
          </a:xfrm>
          <a:prstGeom prst="rect">
            <a:avLst/>
          </a:prstGeom>
          <a:noFill/>
        </p:spPr>
        <p:txBody>
          <a:bodyPr wrap="square" rtlCol="0">
            <a:spAutoFit/>
          </a:bodyPr>
          <a:lstStyle/>
          <a:p>
            <a:r>
              <a:rPr lang="en-US" sz="2400" b="1" i="0" dirty="0">
                <a:solidFill>
                  <a:srgbClr val="E6E6E6"/>
                </a:solidFill>
                <a:effectLst/>
                <a:latin typeface="Consolas" panose="020B0609020204030204" pitchFamily="49" charset="0"/>
              </a:rPr>
              <a:t>Total number of deaths from TB who ARE HIV positive by Region </a:t>
            </a:r>
          </a:p>
          <a:p>
            <a:endParaRPr lang="en-US" sz="2000" dirty="0">
              <a:solidFill>
                <a:srgbClr val="E6E6E6"/>
              </a:solidFill>
              <a:latin typeface="Consolas" panose="020B0609020204030204" pitchFamily="49" charset="0"/>
            </a:endParaRP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AFR : 52576.00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AMR : 66963.20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EMR : 35769.08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EUR : 95434.90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SEA : 13000.00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WPR : 54902.40</a:t>
            </a:r>
            <a:endParaRPr lang="en-IN" dirty="0"/>
          </a:p>
        </p:txBody>
      </p:sp>
    </p:spTree>
    <p:extLst>
      <p:ext uri="{BB962C8B-B14F-4D97-AF65-F5344CB8AC3E}">
        <p14:creationId xmlns:p14="http://schemas.microsoft.com/office/powerpoint/2010/main" val="207950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sp>
        <p:nvSpPr>
          <p:cNvPr id="3" name="TextBox 2">
            <a:extLst>
              <a:ext uri="{FF2B5EF4-FFF2-40B4-BE49-F238E27FC236}">
                <a16:creationId xmlns:a16="http://schemas.microsoft.com/office/drawing/2014/main" id="{B754B989-9DA9-912D-75D3-AE6FA603AC18}"/>
              </a:ext>
            </a:extLst>
          </p:cNvPr>
          <p:cNvSpPr txBox="1"/>
          <p:nvPr/>
        </p:nvSpPr>
        <p:spPr>
          <a:xfrm>
            <a:off x="2057400" y="571500"/>
            <a:ext cx="14374704" cy="584775"/>
          </a:xfrm>
          <a:prstGeom prst="rect">
            <a:avLst/>
          </a:prstGeom>
          <a:noFill/>
        </p:spPr>
        <p:txBody>
          <a:bodyPr wrap="none" rtlCol="0">
            <a:spAutoFit/>
          </a:bodyPr>
          <a:lstStyle/>
          <a:p>
            <a:r>
              <a:rPr lang="en-US" sz="3200" dirty="0">
                <a:solidFill>
                  <a:schemeClr val="bg1"/>
                </a:solidFill>
              </a:rPr>
              <a:t>How does the estimated incidence (all forms) per 100,000 population vary by region?</a:t>
            </a:r>
            <a:endParaRPr lang="en-IN" sz="3200" dirty="0">
              <a:solidFill>
                <a:schemeClr val="bg1"/>
              </a:solidFill>
            </a:endParaRPr>
          </a:p>
        </p:txBody>
      </p:sp>
      <p:pic>
        <p:nvPicPr>
          <p:cNvPr id="5" name="Picture 4">
            <a:extLst>
              <a:ext uri="{FF2B5EF4-FFF2-40B4-BE49-F238E27FC236}">
                <a16:creationId xmlns:a16="http://schemas.microsoft.com/office/drawing/2014/main" id="{D369CA06-08CA-BAEC-A908-22C9373DBFF9}"/>
              </a:ext>
            </a:extLst>
          </p:cNvPr>
          <p:cNvPicPr>
            <a:picLocks noChangeAspect="1"/>
          </p:cNvPicPr>
          <p:nvPr/>
        </p:nvPicPr>
        <p:blipFill>
          <a:blip r:embed="rId3"/>
          <a:stretch>
            <a:fillRect/>
          </a:stretch>
        </p:blipFill>
        <p:spPr>
          <a:xfrm>
            <a:off x="1371600" y="2547937"/>
            <a:ext cx="8382000" cy="5795963"/>
          </a:xfrm>
          <a:prstGeom prst="rect">
            <a:avLst/>
          </a:prstGeom>
        </p:spPr>
      </p:pic>
      <p:sp>
        <p:nvSpPr>
          <p:cNvPr id="7" name="TextBox 6">
            <a:extLst>
              <a:ext uri="{FF2B5EF4-FFF2-40B4-BE49-F238E27FC236}">
                <a16:creationId xmlns:a16="http://schemas.microsoft.com/office/drawing/2014/main" id="{F46A3C98-F096-F889-E650-38CEF67B419B}"/>
              </a:ext>
            </a:extLst>
          </p:cNvPr>
          <p:cNvSpPr txBox="1"/>
          <p:nvPr/>
        </p:nvSpPr>
        <p:spPr>
          <a:xfrm>
            <a:off x="10363200" y="2781300"/>
            <a:ext cx="7239000" cy="3970318"/>
          </a:xfrm>
          <a:prstGeom prst="rect">
            <a:avLst/>
          </a:prstGeom>
          <a:noFill/>
        </p:spPr>
        <p:txBody>
          <a:bodyPr wrap="square" rtlCol="0">
            <a:spAutoFit/>
          </a:bodyPr>
          <a:lstStyle/>
          <a:p>
            <a:r>
              <a:rPr lang="en-US" sz="2800" b="1" i="0" dirty="0">
                <a:solidFill>
                  <a:srgbClr val="E6E6E6"/>
                </a:solidFill>
                <a:effectLst/>
                <a:latin typeface="Consolas" panose="020B0609020204030204" pitchFamily="49" charset="0"/>
              </a:rPr>
              <a:t>Estimated incidence (all forms) per 100 000 population vary by Region</a:t>
            </a:r>
          </a:p>
          <a:p>
            <a:endParaRPr lang="en-US" sz="2800" dirty="0">
              <a:solidFill>
                <a:srgbClr val="E6E6E6"/>
              </a:solidFill>
              <a:latin typeface="Consolas" panose="020B0609020204030204" pitchFamily="49" charset="0"/>
            </a:endParaRP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AFR 307.879313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AMR 42.472978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EMR 95.959280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EUR 59.872186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SEA 239.638889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WPR 132.926968</a:t>
            </a:r>
            <a:endParaRPr lang="en-IN" dirty="0"/>
          </a:p>
        </p:txBody>
      </p:sp>
    </p:spTree>
    <p:extLst>
      <p:ext uri="{BB962C8B-B14F-4D97-AF65-F5344CB8AC3E}">
        <p14:creationId xmlns:p14="http://schemas.microsoft.com/office/powerpoint/2010/main" val="1236117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sp>
        <p:nvSpPr>
          <p:cNvPr id="3" name="TextBox 2">
            <a:extLst>
              <a:ext uri="{FF2B5EF4-FFF2-40B4-BE49-F238E27FC236}">
                <a16:creationId xmlns:a16="http://schemas.microsoft.com/office/drawing/2014/main" id="{DC7C65B5-C87B-55A7-1176-B83AB407BD8F}"/>
              </a:ext>
            </a:extLst>
          </p:cNvPr>
          <p:cNvSpPr txBox="1"/>
          <p:nvPr/>
        </p:nvSpPr>
        <p:spPr>
          <a:xfrm>
            <a:off x="609600" y="647700"/>
            <a:ext cx="17498942" cy="523220"/>
          </a:xfrm>
          <a:prstGeom prst="rect">
            <a:avLst/>
          </a:prstGeom>
          <a:noFill/>
        </p:spPr>
        <p:txBody>
          <a:bodyPr wrap="square" rtlCol="0">
            <a:spAutoFit/>
          </a:bodyPr>
          <a:lstStyle/>
          <a:p>
            <a:r>
              <a:rPr lang="en-US" sz="2800" b="1" dirty="0">
                <a:solidFill>
                  <a:schemeClr val="bg1"/>
                </a:solidFill>
              </a:rPr>
              <a:t>Calculate bottom 2 Estimated prevalence of TB (all forms) per 100 000 population, high bound by Country name?</a:t>
            </a:r>
            <a:endParaRPr lang="en-IN" b="1" dirty="0">
              <a:solidFill>
                <a:schemeClr val="bg1"/>
              </a:solidFill>
            </a:endParaRPr>
          </a:p>
        </p:txBody>
      </p:sp>
      <p:pic>
        <p:nvPicPr>
          <p:cNvPr id="5" name="Picture 4">
            <a:extLst>
              <a:ext uri="{FF2B5EF4-FFF2-40B4-BE49-F238E27FC236}">
                <a16:creationId xmlns:a16="http://schemas.microsoft.com/office/drawing/2014/main" id="{C4CCED16-B000-669F-722A-76C5221F89DB}"/>
              </a:ext>
            </a:extLst>
          </p:cNvPr>
          <p:cNvPicPr>
            <a:picLocks noChangeAspect="1"/>
          </p:cNvPicPr>
          <p:nvPr/>
        </p:nvPicPr>
        <p:blipFill>
          <a:blip r:embed="rId3"/>
          <a:stretch>
            <a:fillRect/>
          </a:stretch>
        </p:blipFill>
        <p:spPr>
          <a:xfrm>
            <a:off x="1085850" y="2628900"/>
            <a:ext cx="8058150" cy="5286375"/>
          </a:xfrm>
          <a:prstGeom prst="rect">
            <a:avLst/>
          </a:prstGeom>
        </p:spPr>
      </p:pic>
      <p:sp>
        <p:nvSpPr>
          <p:cNvPr id="6" name="TextBox 5">
            <a:extLst>
              <a:ext uri="{FF2B5EF4-FFF2-40B4-BE49-F238E27FC236}">
                <a16:creationId xmlns:a16="http://schemas.microsoft.com/office/drawing/2014/main" id="{0F017118-A0D2-E9C2-C77C-86A495A51CBE}"/>
              </a:ext>
            </a:extLst>
          </p:cNvPr>
          <p:cNvSpPr txBox="1"/>
          <p:nvPr/>
        </p:nvSpPr>
        <p:spPr>
          <a:xfrm>
            <a:off x="9610724" y="2933700"/>
            <a:ext cx="8153401" cy="3108543"/>
          </a:xfrm>
          <a:prstGeom prst="rect">
            <a:avLst/>
          </a:prstGeom>
          <a:noFill/>
        </p:spPr>
        <p:txBody>
          <a:bodyPr wrap="square" rtlCol="0">
            <a:spAutoFit/>
          </a:bodyPr>
          <a:lstStyle/>
          <a:p>
            <a:r>
              <a:rPr lang="en-US" sz="2800" b="1" dirty="0">
                <a:solidFill>
                  <a:srgbClr val="E6E6E6"/>
                </a:solidFill>
                <a:latin typeface="Consolas" panose="020B0609020204030204" pitchFamily="49" charset="0"/>
              </a:rPr>
              <a:t>L</a:t>
            </a:r>
            <a:r>
              <a:rPr lang="en-US" sz="2800" b="1" i="0" dirty="0">
                <a:solidFill>
                  <a:srgbClr val="E6E6E6"/>
                </a:solidFill>
                <a:effectLst/>
                <a:latin typeface="Consolas" panose="020B0609020204030204" pitchFamily="49" charset="0"/>
              </a:rPr>
              <a:t>owest Estimated prevalence of TB (all forms) per 100 000 population, high bound by Country or territory name </a:t>
            </a:r>
          </a:p>
          <a:p>
            <a:endParaRPr lang="en-US" sz="2800" dirty="0">
              <a:solidFill>
                <a:srgbClr val="E6E6E6"/>
              </a:solidFill>
              <a:latin typeface="Consolas" panose="020B0609020204030204" pitchFamily="49" charset="0"/>
            </a:endParaRP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Curaçao : 4.05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Bonaire, Saint Eustatius and Saba : 3.75</a:t>
            </a:r>
            <a:endParaRPr lang="en-IN" sz="2800" dirty="0"/>
          </a:p>
        </p:txBody>
      </p:sp>
    </p:spTree>
    <p:extLst>
      <p:ext uri="{BB962C8B-B14F-4D97-AF65-F5344CB8AC3E}">
        <p14:creationId xmlns:p14="http://schemas.microsoft.com/office/powerpoint/2010/main" val="3717708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sp>
        <p:nvSpPr>
          <p:cNvPr id="3" name="TextBox 2">
            <a:extLst>
              <a:ext uri="{FF2B5EF4-FFF2-40B4-BE49-F238E27FC236}">
                <a16:creationId xmlns:a16="http://schemas.microsoft.com/office/drawing/2014/main" id="{B17572D5-4CDC-10B5-E36D-554EFFABDC96}"/>
              </a:ext>
            </a:extLst>
          </p:cNvPr>
          <p:cNvSpPr txBox="1"/>
          <p:nvPr/>
        </p:nvSpPr>
        <p:spPr>
          <a:xfrm>
            <a:off x="599930" y="723900"/>
            <a:ext cx="17088139" cy="523220"/>
          </a:xfrm>
          <a:prstGeom prst="rect">
            <a:avLst/>
          </a:prstGeom>
          <a:noFill/>
        </p:spPr>
        <p:txBody>
          <a:bodyPr wrap="none" rtlCol="0">
            <a:spAutoFit/>
          </a:bodyPr>
          <a:lstStyle/>
          <a:p>
            <a:r>
              <a:rPr lang="en-US" sz="2800" b="1" dirty="0">
                <a:solidFill>
                  <a:schemeClr val="bg1"/>
                </a:solidFill>
              </a:rPr>
              <a:t>Calculate maximum Estimated prevalence of TB (all forms),low bound by Method to derive prevalence estimates?</a:t>
            </a:r>
            <a:endParaRPr lang="en-IN" sz="2800" b="1" dirty="0">
              <a:solidFill>
                <a:schemeClr val="bg1"/>
              </a:solidFill>
            </a:endParaRPr>
          </a:p>
        </p:txBody>
      </p:sp>
      <p:pic>
        <p:nvPicPr>
          <p:cNvPr id="5" name="Picture 4">
            <a:extLst>
              <a:ext uri="{FF2B5EF4-FFF2-40B4-BE49-F238E27FC236}">
                <a16:creationId xmlns:a16="http://schemas.microsoft.com/office/drawing/2014/main" id="{EBC1578D-EEB5-3114-336B-4178F9FE2A02}"/>
              </a:ext>
            </a:extLst>
          </p:cNvPr>
          <p:cNvPicPr>
            <a:picLocks noChangeAspect="1"/>
          </p:cNvPicPr>
          <p:nvPr/>
        </p:nvPicPr>
        <p:blipFill>
          <a:blip r:embed="rId3"/>
          <a:stretch>
            <a:fillRect/>
          </a:stretch>
        </p:blipFill>
        <p:spPr>
          <a:xfrm>
            <a:off x="1371600" y="2781300"/>
            <a:ext cx="8058150" cy="5191125"/>
          </a:xfrm>
          <a:prstGeom prst="rect">
            <a:avLst/>
          </a:prstGeom>
        </p:spPr>
      </p:pic>
      <p:sp>
        <p:nvSpPr>
          <p:cNvPr id="6" name="TextBox 5">
            <a:extLst>
              <a:ext uri="{FF2B5EF4-FFF2-40B4-BE49-F238E27FC236}">
                <a16:creationId xmlns:a16="http://schemas.microsoft.com/office/drawing/2014/main" id="{9B35A711-05F8-CCFC-1FC9-983A51965875}"/>
              </a:ext>
            </a:extLst>
          </p:cNvPr>
          <p:cNvSpPr txBox="1"/>
          <p:nvPr/>
        </p:nvSpPr>
        <p:spPr>
          <a:xfrm>
            <a:off x="10058400" y="3162300"/>
            <a:ext cx="7315200" cy="3416320"/>
          </a:xfrm>
          <a:prstGeom prst="rect">
            <a:avLst/>
          </a:prstGeom>
          <a:noFill/>
        </p:spPr>
        <p:txBody>
          <a:bodyPr wrap="square" rtlCol="0">
            <a:spAutoFit/>
          </a:bodyPr>
          <a:lstStyle/>
          <a:p>
            <a:r>
              <a:rPr lang="en-US" sz="2400" b="1" i="0" dirty="0">
                <a:solidFill>
                  <a:srgbClr val="E6E6E6"/>
                </a:solidFill>
                <a:effectLst/>
                <a:latin typeface="Consolas" panose="020B0609020204030204" pitchFamily="49" charset="0"/>
              </a:rPr>
              <a:t>Estimated prevalence of TB (all forms), low bound by Method to derive prevalence estimates</a:t>
            </a:r>
          </a:p>
          <a:p>
            <a:endParaRPr lang="en-US" sz="2400" b="1" dirty="0">
              <a:solidFill>
                <a:srgbClr val="E6E6E6"/>
              </a:solidFill>
              <a:latin typeface="Consolas" panose="020B0609020204030204" pitchFamily="49" charset="0"/>
            </a:endParaRP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NTP 36000.0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pooled surveys 2200000.0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predicted 450000.0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survey 2300000.0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survey imputed 4000000.0</a:t>
            </a:r>
            <a:endParaRPr lang="en-IN" dirty="0"/>
          </a:p>
        </p:txBody>
      </p:sp>
    </p:spTree>
    <p:extLst>
      <p:ext uri="{BB962C8B-B14F-4D97-AF65-F5344CB8AC3E}">
        <p14:creationId xmlns:p14="http://schemas.microsoft.com/office/powerpoint/2010/main" val="737003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440400" cy="104394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txBody>
          <a:bodyPr/>
          <a:lstStyle/>
          <a:p>
            <a:endParaRPr lang="en-US" b="0" dirty="0">
              <a:solidFill>
                <a:srgbClr val="E6E6E6"/>
              </a:solidFill>
              <a:effectLst/>
              <a:highlight>
                <a:srgbClr val="292A2B"/>
              </a:highlight>
              <a:latin typeface="Consolas" panose="020B0609020204030204" pitchFamily="49" charset="0"/>
            </a:endParaRPr>
          </a:p>
        </p:txBody>
      </p:sp>
      <p:sp>
        <p:nvSpPr>
          <p:cNvPr id="5" name="TextBox 4">
            <a:extLst>
              <a:ext uri="{FF2B5EF4-FFF2-40B4-BE49-F238E27FC236}">
                <a16:creationId xmlns:a16="http://schemas.microsoft.com/office/drawing/2014/main" id="{69CF13EA-53EF-433B-DDC0-A567FAFA4353}"/>
              </a:ext>
            </a:extLst>
          </p:cNvPr>
          <p:cNvSpPr txBox="1"/>
          <p:nvPr/>
        </p:nvSpPr>
        <p:spPr>
          <a:xfrm>
            <a:off x="1447800" y="876300"/>
            <a:ext cx="16001999" cy="1077218"/>
          </a:xfrm>
          <a:prstGeom prst="rect">
            <a:avLst/>
          </a:prstGeom>
          <a:noFill/>
        </p:spPr>
        <p:txBody>
          <a:bodyPr wrap="square" rtlCol="0">
            <a:spAutoFit/>
          </a:bodyPr>
          <a:lstStyle/>
          <a:p>
            <a:r>
              <a:rPr lang="en-US" sz="3200" b="1" dirty="0">
                <a:solidFill>
                  <a:schemeClr val="bg1"/>
                </a:solidFill>
              </a:rPr>
              <a:t>How does the method to derive prevalence estimates affect the estimated mortality of TB cases(all </a:t>
            </a:r>
            <a:r>
              <a:rPr lang="en-US" sz="3200" b="1" dirty="0" err="1">
                <a:solidFill>
                  <a:schemeClr val="bg1"/>
                </a:solidFill>
              </a:rPr>
              <a:t>forms,excluding</a:t>
            </a:r>
            <a:r>
              <a:rPr lang="en-US" sz="3200" b="1" dirty="0">
                <a:solidFill>
                  <a:schemeClr val="bg1"/>
                </a:solidFill>
              </a:rPr>
              <a:t> HIV) per 100,000 </a:t>
            </a:r>
            <a:r>
              <a:rPr lang="en-US" sz="3200" b="1" dirty="0" err="1">
                <a:solidFill>
                  <a:schemeClr val="bg1"/>
                </a:solidFill>
              </a:rPr>
              <a:t>population,high</a:t>
            </a:r>
            <a:r>
              <a:rPr lang="en-US" sz="3200" b="1" dirty="0">
                <a:solidFill>
                  <a:schemeClr val="bg1"/>
                </a:solidFill>
              </a:rPr>
              <a:t> bound?</a:t>
            </a:r>
            <a:endParaRPr lang="en-IN" sz="3200" b="1" dirty="0">
              <a:solidFill>
                <a:schemeClr val="bg1"/>
              </a:solidFill>
            </a:endParaRPr>
          </a:p>
        </p:txBody>
      </p:sp>
      <p:pic>
        <p:nvPicPr>
          <p:cNvPr id="7" name="Picture 6">
            <a:extLst>
              <a:ext uri="{FF2B5EF4-FFF2-40B4-BE49-F238E27FC236}">
                <a16:creationId xmlns:a16="http://schemas.microsoft.com/office/drawing/2014/main" id="{31A708BF-2001-4C52-61D1-82E84A109137}"/>
              </a:ext>
            </a:extLst>
          </p:cNvPr>
          <p:cNvPicPr>
            <a:picLocks noChangeAspect="1"/>
          </p:cNvPicPr>
          <p:nvPr/>
        </p:nvPicPr>
        <p:blipFill>
          <a:blip r:embed="rId3"/>
          <a:stretch>
            <a:fillRect/>
          </a:stretch>
        </p:blipFill>
        <p:spPr>
          <a:xfrm>
            <a:off x="990600" y="2500759"/>
            <a:ext cx="9496425" cy="7391400"/>
          </a:xfrm>
          <a:prstGeom prst="rect">
            <a:avLst/>
          </a:prstGeom>
        </p:spPr>
      </p:pic>
      <p:sp>
        <p:nvSpPr>
          <p:cNvPr id="8" name="TextBox 7">
            <a:extLst>
              <a:ext uri="{FF2B5EF4-FFF2-40B4-BE49-F238E27FC236}">
                <a16:creationId xmlns:a16="http://schemas.microsoft.com/office/drawing/2014/main" id="{175B01B4-2908-5EAC-52F1-43595C049A26}"/>
              </a:ext>
            </a:extLst>
          </p:cNvPr>
          <p:cNvSpPr txBox="1"/>
          <p:nvPr/>
        </p:nvSpPr>
        <p:spPr>
          <a:xfrm rot="10800000" flipV="1">
            <a:off x="10820400" y="3065994"/>
            <a:ext cx="7162800" cy="3785652"/>
          </a:xfrm>
          <a:prstGeom prst="rect">
            <a:avLst/>
          </a:prstGeom>
          <a:noFill/>
        </p:spPr>
        <p:txBody>
          <a:bodyPr wrap="square" rtlCol="0">
            <a:spAutoFit/>
          </a:bodyPr>
          <a:lstStyle/>
          <a:p>
            <a:r>
              <a:rPr lang="en-US" sz="2400" b="1" i="0" dirty="0">
                <a:solidFill>
                  <a:schemeClr val="bg1"/>
                </a:solidFill>
                <a:effectLst/>
                <a:latin typeface="Consolas" panose="020B0609020204030204" pitchFamily="49" charset="0"/>
              </a:rPr>
              <a:t>Estimated mortality of TB cases (all forms, excluding HIV), per 100 000 population, high bound by Method to derive prevalence estimates </a:t>
            </a:r>
          </a:p>
          <a:p>
            <a:endParaRPr lang="en-US" sz="2400" dirty="0">
              <a:solidFill>
                <a:srgbClr val="E6E6E6"/>
              </a:solidFill>
              <a:latin typeface="Consolas" panose="020B0609020204030204" pitchFamily="49" charset="0"/>
            </a:endParaRP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NTP 70.169167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pooled surveys 38.000000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predicted 23.789901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survey 59.393333 </a:t>
            </a:r>
          </a:p>
          <a:p>
            <a:pPr marL="342900" indent="-342900">
              <a:buFont typeface="Wingdings" panose="05000000000000000000" pitchFamily="2" charset="2"/>
              <a:buChar char="Ø"/>
            </a:pPr>
            <a:r>
              <a:rPr lang="en-US" sz="2400" b="0" i="0" dirty="0">
                <a:solidFill>
                  <a:srgbClr val="E6E6E6"/>
                </a:solidFill>
                <a:effectLst/>
                <a:latin typeface="Consolas" panose="020B0609020204030204" pitchFamily="49" charset="0"/>
              </a:rPr>
              <a:t>survey imputed 76.756419</a:t>
            </a:r>
            <a:endParaRPr lang="en-IN" sz="2400" dirty="0"/>
          </a:p>
        </p:txBody>
      </p:sp>
    </p:spTree>
    <p:extLst>
      <p:ext uri="{BB962C8B-B14F-4D97-AF65-F5344CB8AC3E}">
        <p14:creationId xmlns:p14="http://schemas.microsoft.com/office/powerpoint/2010/main" val="2293089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sp>
        <p:nvSpPr>
          <p:cNvPr id="3" name="TextBox 2">
            <a:extLst>
              <a:ext uri="{FF2B5EF4-FFF2-40B4-BE49-F238E27FC236}">
                <a16:creationId xmlns:a16="http://schemas.microsoft.com/office/drawing/2014/main" id="{04D3569C-DD11-21DA-C50C-83253FFA91DD}"/>
              </a:ext>
            </a:extLst>
          </p:cNvPr>
          <p:cNvSpPr txBox="1"/>
          <p:nvPr/>
        </p:nvSpPr>
        <p:spPr>
          <a:xfrm>
            <a:off x="1676400" y="876300"/>
            <a:ext cx="15495845" cy="523220"/>
          </a:xfrm>
          <a:prstGeom prst="rect">
            <a:avLst/>
          </a:prstGeom>
          <a:noFill/>
        </p:spPr>
        <p:txBody>
          <a:bodyPr wrap="none" rtlCol="0">
            <a:spAutoFit/>
          </a:bodyPr>
          <a:lstStyle/>
          <a:p>
            <a:r>
              <a:rPr lang="en-US" sz="2800" b="1" dirty="0">
                <a:solidFill>
                  <a:schemeClr val="bg1"/>
                </a:solidFill>
              </a:rPr>
              <a:t>Calculate bottom 4 Estimated prevalence of TB (all forms) per 100 000 population, high bound by Year?</a:t>
            </a:r>
            <a:endParaRPr lang="en-IN" b="1" dirty="0">
              <a:solidFill>
                <a:schemeClr val="bg1"/>
              </a:solidFill>
            </a:endParaRPr>
          </a:p>
        </p:txBody>
      </p:sp>
      <p:pic>
        <p:nvPicPr>
          <p:cNvPr id="5" name="Picture 4">
            <a:extLst>
              <a:ext uri="{FF2B5EF4-FFF2-40B4-BE49-F238E27FC236}">
                <a16:creationId xmlns:a16="http://schemas.microsoft.com/office/drawing/2014/main" id="{C3E9FDDA-A09F-04CA-9DEA-F9F153502E1E}"/>
              </a:ext>
            </a:extLst>
          </p:cNvPr>
          <p:cNvPicPr>
            <a:picLocks noChangeAspect="1"/>
          </p:cNvPicPr>
          <p:nvPr/>
        </p:nvPicPr>
        <p:blipFill>
          <a:blip r:embed="rId3"/>
          <a:stretch>
            <a:fillRect/>
          </a:stretch>
        </p:blipFill>
        <p:spPr>
          <a:xfrm>
            <a:off x="1641987" y="2857500"/>
            <a:ext cx="8172450" cy="5286375"/>
          </a:xfrm>
          <a:prstGeom prst="rect">
            <a:avLst/>
          </a:prstGeom>
        </p:spPr>
      </p:pic>
      <p:sp>
        <p:nvSpPr>
          <p:cNvPr id="6" name="TextBox 5">
            <a:extLst>
              <a:ext uri="{FF2B5EF4-FFF2-40B4-BE49-F238E27FC236}">
                <a16:creationId xmlns:a16="http://schemas.microsoft.com/office/drawing/2014/main" id="{2E423CC3-9BCA-0D82-643A-FA92D6AF7F72}"/>
              </a:ext>
            </a:extLst>
          </p:cNvPr>
          <p:cNvSpPr txBox="1"/>
          <p:nvPr/>
        </p:nvSpPr>
        <p:spPr>
          <a:xfrm rot="10800000" flipV="1">
            <a:off x="10591799" y="3068479"/>
            <a:ext cx="7162800" cy="3539430"/>
          </a:xfrm>
          <a:prstGeom prst="rect">
            <a:avLst/>
          </a:prstGeom>
          <a:noFill/>
        </p:spPr>
        <p:txBody>
          <a:bodyPr wrap="square" rtlCol="0">
            <a:spAutoFit/>
          </a:bodyPr>
          <a:lstStyle/>
          <a:p>
            <a:r>
              <a:rPr lang="en-US" sz="2800" b="1" i="0" dirty="0">
                <a:solidFill>
                  <a:schemeClr val="bg1"/>
                </a:solidFill>
                <a:effectLst/>
                <a:latin typeface="Consolas" panose="020B0609020204030204" pitchFamily="49" charset="0"/>
              </a:rPr>
              <a:t>lowest Estimated prevalence of TB (all forms) per 100 000 population, high bound by Year </a:t>
            </a:r>
          </a:p>
          <a:p>
            <a:endParaRPr lang="en-US" sz="2800" dirty="0">
              <a:solidFill>
                <a:schemeClr val="bg1"/>
              </a:solidFill>
              <a:latin typeface="Consolas" panose="020B0609020204030204" pitchFamily="49" charset="0"/>
            </a:endParaRPr>
          </a:p>
          <a:p>
            <a:pPr marL="457200" indent="-457200">
              <a:buFont typeface="Wingdings" panose="05000000000000000000" pitchFamily="2" charset="2"/>
              <a:buChar char="Ø"/>
            </a:pPr>
            <a:r>
              <a:rPr lang="en-US" sz="2800" b="0" i="0" dirty="0">
                <a:solidFill>
                  <a:schemeClr val="bg1"/>
                </a:solidFill>
                <a:effectLst/>
                <a:latin typeface="Consolas" panose="020B0609020204030204" pitchFamily="49" charset="0"/>
              </a:rPr>
              <a:t>2010 242.632407 </a:t>
            </a:r>
          </a:p>
          <a:p>
            <a:pPr marL="457200" indent="-457200">
              <a:buFont typeface="Wingdings" panose="05000000000000000000" pitchFamily="2" charset="2"/>
              <a:buChar char="Ø"/>
            </a:pPr>
            <a:r>
              <a:rPr lang="en-US" sz="2800" b="0" i="0" dirty="0">
                <a:solidFill>
                  <a:schemeClr val="bg1"/>
                </a:solidFill>
                <a:effectLst/>
                <a:latin typeface="Consolas" panose="020B0609020204030204" pitchFamily="49" charset="0"/>
              </a:rPr>
              <a:t>2011 237.386175 </a:t>
            </a:r>
          </a:p>
          <a:p>
            <a:pPr marL="457200" indent="-457200">
              <a:buFont typeface="Wingdings" panose="05000000000000000000" pitchFamily="2" charset="2"/>
              <a:buChar char="Ø"/>
            </a:pPr>
            <a:r>
              <a:rPr lang="en-US" sz="2800" b="0" i="0" dirty="0">
                <a:solidFill>
                  <a:schemeClr val="bg1"/>
                </a:solidFill>
                <a:effectLst/>
                <a:latin typeface="Consolas" panose="020B0609020204030204" pitchFamily="49" charset="0"/>
              </a:rPr>
              <a:t>2012 232.528111 </a:t>
            </a:r>
          </a:p>
          <a:p>
            <a:pPr marL="457200" indent="-457200">
              <a:buFont typeface="Wingdings" panose="05000000000000000000" pitchFamily="2" charset="2"/>
              <a:buChar char="Ø"/>
            </a:pPr>
            <a:r>
              <a:rPr lang="en-US" sz="2800" b="0" i="0" dirty="0">
                <a:solidFill>
                  <a:schemeClr val="bg1"/>
                </a:solidFill>
                <a:effectLst/>
                <a:latin typeface="Consolas" panose="020B0609020204030204" pitchFamily="49" charset="0"/>
              </a:rPr>
              <a:t>2013 230.406313</a:t>
            </a:r>
            <a:endParaRPr lang="en-IN" sz="2800" dirty="0">
              <a:solidFill>
                <a:schemeClr val="bg1"/>
              </a:solidFill>
            </a:endParaRPr>
          </a:p>
        </p:txBody>
      </p:sp>
    </p:spTree>
    <p:extLst>
      <p:ext uri="{BB962C8B-B14F-4D97-AF65-F5344CB8AC3E}">
        <p14:creationId xmlns:p14="http://schemas.microsoft.com/office/powerpoint/2010/main" val="993829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25999332"/>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txBody>
          <a:bodyPr/>
          <a:lstStyle/>
          <a:p>
            <a:endParaRPr lang="en-IN" dirty="0"/>
          </a:p>
        </p:txBody>
      </p:sp>
      <p:sp>
        <p:nvSpPr>
          <p:cNvPr id="3" name="TextBox 2">
            <a:extLst>
              <a:ext uri="{FF2B5EF4-FFF2-40B4-BE49-F238E27FC236}">
                <a16:creationId xmlns:a16="http://schemas.microsoft.com/office/drawing/2014/main" id="{B9BFC0E2-CC1A-3153-D149-0B013941933F}"/>
              </a:ext>
            </a:extLst>
          </p:cNvPr>
          <p:cNvSpPr txBox="1"/>
          <p:nvPr/>
        </p:nvSpPr>
        <p:spPr>
          <a:xfrm>
            <a:off x="2819400" y="800100"/>
            <a:ext cx="11891460" cy="646331"/>
          </a:xfrm>
          <a:prstGeom prst="rect">
            <a:avLst/>
          </a:prstGeom>
          <a:noFill/>
        </p:spPr>
        <p:txBody>
          <a:bodyPr wrap="none" rtlCol="0">
            <a:spAutoFit/>
          </a:bodyPr>
          <a:lstStyle/>
          <a:p>
            <a:r>
              <a:rPr lang="en-US" sz="3600" b="1" dirty="0">
                <a:solidFill>
                  <a:schemeClr val="bg1"/>
                </a:solidFill>
              </a:rPr>
              <a:t>Calculate the count of Method to derive mortality estimates?</a:t>
            </a:r>
            <a:endParaRPr lang="en-IN" b="1" dirty="0">
              <a:solidFill>
                <a:schemeClr val="bg1"/>
              </a:solidFill>
            </a:endParaRPr>
          </a:p>
        </p:txBody>
      </p:sp>
      <p:pic>
        <p:nvPicPr>
          <p:cNvPr id="5" name="Picture 4">
            <a:extLst>
              <a:ext uri="{FF2B5EF4-FFF2-40B4-BE49-F238E27FC236}">
                <a16:creationId xmlns:a16="http://schemas.microsoft.com/office/drawing/2014/main" id="{62E10761-B10A-57D9-D15D-B0CAE6E1209F}"/>
              </a:ext>
            </a:extLst>
          </p:cNvPr>
          <p:cNvPicPr>
            <a:picLocks noChangeAspect="1"/>
          </p:cNvPicPr>
          <p:nvPr/>
        </p:nvPicPr>
        <p:blipFill>
          <a:blip r:embed="rId3"/>
          <a:stretch>
            <a:fillRect/>
          </a:stretch>
        </p:blipFill>
        <p:spPr>
          <a:xfrm>
            <a:off x="1524000" y="3086100"/>
            <a:ext cx="8181975" cy="5191125"/>
          </a:xfrm>
          <a:prstGeom prst="rect">
            <a:avLst/>
          </a:prstGeom>
        </p:spPr>
      </p:pic>
      <p:sp>
        <p:nvSpPr>
          <p:cNvPr id="6" name="TextBox 5">
            <a:extLst>
              <a:ext uri="{FF2B5EF4-FFF2-40B4-BE49-F238E27FC236}">
                <a16:creationId xmlns:a16="http://schemas.microsoft.com/office/drawing/2014/main" id="{344ADB22-3F5C-BD07-47AF-2E02ABAF19A3}"/>
              </a:ext>
            </a:extLst>
          </p:cNvPr>
          <p:cNvSpPr txBox="1"/>
          <p:nvPr/>
        </p:nvSpPr>
        <p:spPr>
          <a:xfrm>
            <a:off x="10287000" y="3314700"/>
            <a:ext cx="6934200" cy="2677656"/>
          </a:xfrm>
          <a:prstGeom prst="rect">
            <a:avLst/>
          </a:prstGeom>
          <a:noFill/>
        </p:spPr>
        <p:txBody>
          <a:bodyPr wrap="square" rtlCol="0">
            <a:spAutoFit/>
          </a:bodyPr>
          <a:lstStyle/>
          <a:p>
            <a:r>
              <a:rPr lang="en-US" sz="2800" b="1" i="0" dirty="0">
                <a:solidFill>
                  <a:srgbClr val="E6E6E6"/>
                </a:solidFill>
                <a:effectLst/>
                <a:latin typeface="Consolas" panose="020B0609020204030204" pitchFamily="49" charset="0"/>
              </a:rPr>
              <a:t>Calculate average Method to derive mortality estimates by </a:t>
            </a:r>
          </a:p>
          <a:p>
            <a:endParaRPr lang="en-US" sz="2800" dirty="0">
              <a:solidFill>
                <a:srgbClr val="E6E6E6"/>
              </a:solidFill>
              <a:latin typeface="Consolas" panose="020B0609020204030204" pitchFamily="49" charset="0"/>
            </a:endParaRP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VR 2186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Indirect 2099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VR imputed 835</a:t>
            </a:r>
            <a:endParaRPr lang="en-IN" dirty="0"/>
          </a:p>
        </p:txBody>
      </p:sp>
    </p:spTree>
    <p:extLst>
      <p:ext uri="{BB962C8B-B14F-4D97-AF65-F5344CB8AC3E}">
        <p14:creationId xmlns:p14="http://schemas.microsoft.com/office/powerpoint/2010/main" val="728734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sp>
        <p:nvSpPr>
          <p:cNvPr id="3" name="Freeform 3"/>
          <p:cNvSpPr/>
          <p:nvPr/>
        </p:nvSpPr>
        <p:spPr>
          <a:xfrm>
            <a:off x="6654018" y="2461393"/>
            <a:ext cx="5518932" cy="4560134"/>
          </a:xfrm>
          <a:custGeom>
            <a:avLst/>
            <a:gdLst/>
            <a:ahLst/>
            <a:cxnLst/>
            <a:rect l="l" t="t" r="r" b="b"/>
            <a:pathLst>
              <a:path w="5518932" h="4560134">
                <a:moveTo>
                  <a:pt x="0" y="0"/>
                </a:moveTo>
                <a:lnTo>
                  <a:pt x="5518932" y="0"/>
                </a:lnTo>
                <a:lnTo>
                  <a:pt x="5518932" y="4560134"/>
                </a:lnTo>
                <a:lnTo>
                  <a:pt x="0" y="456013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Freeform 2"/>
          <p:cNvSpPr/>
          <p:nvPr/>
        </p:nvSpPr>
        <p:spPr>
          <a:xfrm rot="2923865">
            <a:off x="-2984685" y="1184351"/>
            <a:ext cx="15802157" cy="9423832"/>
          </a:xfrm>
          <a:custGeom>
            <a:avLst/>
            <a:gdLst/>
            <a:ahLst/>
            <a:cxnLst/>
            <a:rect l="l" t="t" r="r" b="b"/>
            <a:pathLst>
              <a:path w="15802157" h="9423832">
                <a:moveTo>
                  <a:pt x="0" y="0"/>
                </a:moveTo>
                <a:lnTo>
                  <a:pt x="15802157" y="0"/>
                </a:lnTo>
                <a:lnTo>
                  <a:pt x="15802157" y="9423832"/>
                </a:lnTo>
                <a:lnTo>
                  <a:pt x="0" y="94238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rot="5400000">
            <a:off x="8046708" y="1006988"/>
            <a:ext cx="11245538" cy="9778557"/>
            <a:chOff x="0" y="0"/>
            <a:chExt cx="2961788" cy="2575423"/>
          </a:xfrm>
        </p:grpSpPr>
        <p:sp>
          <p:nvSpPr>
            <p:cNvPr id="4" name="Freeform 4"/>
            <p:cNvSpPr/>
            <p:nvPr/>
          </p:nvSpPr>
          <p:spPr>
            <a:xfrm>
              <a:off x="0" y="0"/>
              <a:ext cx="2961788" cy="2575422"/>
            </a:xfrm>
            <a:custGeom>
              <a:avLst/>
              <a:gdLst/>
              <a:ahLst/>
              <a:cxnLst/>
              <a:rect l="l" t="t" r="r" b="b"/>
              <a:pathLst>
                <a:path w="2961788" h="2575422">
                  <a:moveTo>
                    <a:pt x="0" y="0"/>
                  </a:moveTo>
                  <a:lnTo>
                    <a:pt x="2961788" y="0"/>
                  </a:lnTo>
                  <a:lnTo>
                    <a:pt x="2961788" y="2575422"/>
                  </a:lnTo>
                  <a:lnTo>
                    <a:pt x="0" y="2575422"/>
                  </a:lnTo>
                  <a:close/>
                </a:path>
              </a:pathLst>
            </a:custGeom>
            <a:solidFill>
              <a:srgbClr val="192253"/>
            </a:solidFill>
          </p:spPr>
        </p:sp>
        <p:sp>
          <p:nvSpPr>
            <p:cNvPr id="5" name="TextBox 5"/>
            <p:cNvSpPr txBox="1"/>
            <p:nvPr/>
          </p:nvSpPr>
          <p:spPr>
            <a:xfrm>
              <a:off x="0" y="-28575"/>
              <a:ext cx="2961788" cy="2603998"/>
            </a:xfrm>
            <a:prstGeom prst="rect">
              <a:avLst/>
            </a:prstGeom>
          </p:spPr>
          <p:txBody>
            <a:bodyPr lIns="50800" tIns="50800" rIns="50800" bIns="50800" rtlCol="0" anchor="ctr"/>
            <a:lstStyle/>
            <a:p>
              <a:pPr algn="just">
                <a:lnSpc>
                  <a:spcPts val="1869"/>
                </a:lnSpc>
              </a:pPr>
              <a:endParaRPr/>
            </a:p>
          </p:txBody>
        </p:sp>
      </p:grpSp>
      <p:sp>
        <p:nvSpPr>
          <p:cNvPr id="6" name="AutoShape 6"/>
          <p:cNvSpPr/>
          <p:nvPr/>
        </p:nvSpPr>
        <p:spPr>
          <a:xfrm flipH="1" flipV="1">
            <a:off x="-488525" y="8289279"/>
            <a:ext cx="15156557" cy="0"/>
          </a:xfrm>
          <a:prstGeom prst="line">
            <a:avLst/>
          </a:prstGeom>
          <a:ln w="76200" cap="flat">
            <a:solidFill>
              <a:srgbClr val="C23A97"/>
            </a:solidFill>
            <a:prstDash val="solid"/>
            <a:headEnd type="none" w="sm" len="sm"/>
            <a:tailEnd type="none" w="sm" len="sm"/>
          </a:ln>
        </p:spPr>
      </p:sp>
      <p:sp>
        <p:nvSpPr>
          <p:cNvPr id="7" name="TextBox 7"/>
          <p:cNvSpPr txBox="1"/>
          <p:nvPr/>
        </p:nvSpPr>
        <p:spPr>
          <a:xfrm>
            <a:off x="10044837" y="1289767"/>
            <a:ext cx="6899678" cy="784225"/>
          </a:xfrm>
          <a:prstGeom prst="rect">
            <a:avLst/>
          </a:prstGeom>
        </p:spPr>
        <p:txBody>
          <a:bodyPr lIns="0" tIns="0" rIns="0" bIns="0" rtlCol="0" anchor="t">
            <a:spAutoFit/>
          </a:bodyPr>
          <a:lstStyle/>
          <a:p>
            <a:pPr algn="just">
              <a:lnSpc>
                <a:spcPts val="6049"/>
              </a:lnSpc>
            </a:pPr>
            <a:r>
              <a:rPr lang="en-US" sz="5499" spc="175">
                <a:solidFill>
                  <a:srgbClr val="FFFFFF"/>
                </a:solidFill>
                <a:latin typeface="Open Sauce Medium"/>
              </a:rPr>
              <a:t>INTRODUCTION</a:t>
            </a:r>
          </a:p>
        </p:txBody>
      </p:sp>
      <p:sp>
        <p:nvSpPr>
          <p:cNvPr id="8" name="TextBox 8"/>
          <p:cNvSpPr txBox="1"/>
          <p:nvPr/>
        </p:nvSpPr>
        <p:spPr>
          <a:xfrm>
            <a:off x="9352437" y="2742843"/>
            <a:ext cx="8634082" cy="4801314"/>
          </a:xfrm>
          <a:prstGeom prst="rect">
            <a:avLst/>
          </a:prstGeom>
        </p:spPr>
        <p:txBody>
          <a:bodyPr lIns="0" tIns="0" rIns="0" bIns="0" rtlCol="0" anchor="t">
            <a:spAutoFit/>
          </a:bodyPr>
          <a:lstStyle/>
          <a:p>
            <a:pPr algn="just"/>
            <a:r>
              <a:rPr lang="en-US" sz="2400" dirty="0">
                <a:solidFill>
                  <a:srgbClr val="FFFFFF"/>
                </a:solidFill>
                <a:latin typeface="Open Sauce"/>
              </a:rPr>
              <a:t>Tuberculosis (TB) remains a significant global health challenge, with millions of people affected each year. To better understand the burden of TB by country, we have undertaken a data analysis project using a comprehensive dataset. Our dataset includes key metrics such as estimated total population, prevalence of TB, mortality rates, and incidence rates, among others, for various countries and territories. By analyzing this data, we aim to identify trends, patterns, and disparities in TB burden across different regions and countries. This analysis will provide valuable insights for policymakers, researchers, and healthcare professionals working to combat TB on a global scale.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sp>
        <p:nvSpPr>
          <p:cNvPr id="3" name="TextBox 3"/>
          <p:cNvSpPr txBox="1"/>
          <p:nvPr/>
        </p:nvSpPr>
        <p:spPr>
          <a:xfrm>
            <a:off x="3838649" y="833661"/>
            <a:ext cx="10610702" cy="976742"/>
          </a:xfrm>
          <a:prstGeom prst="rect">
            <a:avLst/>
          </a:prstGeom>
        </p:spPr>
        <p:txBody>
          <a:bodyPr lIns="0" tIns="0" rIns="0" bIns="0" rtlCol="0" anchor="t">
            <a:spAutoFit/>
          </a:bodyPr>
          <a:lstStyle/>
          <a:p>
            <a:pPr algn="ctr">
              <a:lnSpc>
                <a:spcPts val="8470"/>
              </a:lnSpc>
            </a:pPr>
            <a:r>
              <a:rPr lang="en-US" sz="5400" spc="300" dirty="0">
                <a:solidFill>
                  <a:srgbClr val="FFFFFF"/>
                </a:solidFill>
                <a:latin typeface="Open Sauce Medium"/>
              </a:rPr>
              <a:t>CONTENTS</a:t>
            </a:r>
          </a:p>
        </p:txBody>
      </p:sp>
      <p:sp>
        <p:nvSpPr>
          <p:cNvPr id="5" name="TextBox 4">
            <a:extLst>
              <a:ext uri="{FF2B5EF4-FFF2-40B4-BE49-F238E27FC236}">
                <a16:creationId xmlns:a16="http://schemas.microsoft.com/office/drawing/2014/main" id="{2A74F3B0-D963-0427-A56D-3B1CA506538A}"/>
              </a:ext>
            </a:extLst>
          </p:cNvPr>
          <p:cNvSpPr txBox="1"/>
          <p:nvPr/>
        </p:nvSpPr>
        <p:spPr>
          <a:xfrm rot="10800000" flipV="1">
            <a:off x="1981200" y="3009900"/>
            <a:ext cx="14554201" cy="4524315"/>
          </a:xfrm>
          <a:prstGeom prst="rect">
            <a:avLst/>
          </a:prstGeom>
          <a:noFill/>
        </p:spPr>
        <p:txBody>
          <a:bodyPr wrap="square" rtlCol="0">
            <a:spAutoFit/>
          </a:bodyPr>
          <a:lstStyle/>
          <a:p>
            <a:pPr marL="457200" indent="-457200" algn="just">
              <a:buFont typeface="Arial" panose="020B0604020202020204" pitchFamily="34" charset="0"/>
              <a:buChar char="•"/>
            </a:pPr>
            <a:r>
              <a:rPr lang="en-US" sz="3200" dirty="0">
                <a:solidFill>
                  <a:schemeClr val="bg1"/>
                </a:solidFill>
              </a:rPr>
              <a:t>Our dataset contains detailed information on the tuberculosis (TB) burden by country. It includes country names, ISO codes, regions, years, estimated population numbers, prevalence rates (with low and high bounds), mortality rates (excluding HIV and for HIV-positive cases), estimated number of deaths (with low and high bounds), methodological details, and estimated incidence rates.</a:t>
            </a:r>
          </a:p>
          <a:p>
            <a:pPr algn="just"/>
            <a:endParaRPr lang="en-US" sz="3200" dirty="0">
              <a:solidFill>
                <a:schemeClr val="bg1"/>
              </a:solidFill>
            </a:endParaRPr>
          </a:p>
          <a:p>
            <a:pPr marL="457200" indent="-457200" algn="just">
              <a:buFont typeface="Arial" panose="020B0604020202020204" pitchFamily="34" charset="0"/>
              <a:buChar char="•"/>
            </a:pPr>
            <a:r>
              <a:rPr lang="en-US" sz="3200" dirty="0">
                <a:solidFill>
                  <a:schemeClr val="bg1"/>
                </a:solidFill>
              </a:rPr>
              <a:t> This dataset enables a comprehensive analysis of TB burden, aiding in understanding trends, patterns, and disparities across different countries and regions.</a:t>
            </a:r>
            <a:endParaRPr lang="en-IN" sz="32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8575"/>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sp>
        <p:nvSpPr>
          <p:cNvPr id="3" name="TextBox 2">
            <a:extLst>
              <a:ext uri="{FF2B5EF4-FFF2-40B4-BE49-F238E27FC236}">
                <a16:creationId xmlns:a16="http://schemas.microsoft.com/office/drawing/2014/main" id="{C300DC63-1E69-CFDE-1EF5-E318D834EC3C}"/>
              </a:ext>
            </a:extLst>
          </p:cNvPr>
          <p:cNvSpPr txBox="1"/>
          <p:nvPr/>
        </p:nvSpPr>
        <p:spPr>
          <a:xfrm>
            <a:off x="2590800" y="723900"/>
            <a:ext cx="12774651" cy="584775"/>
          </a:xfrm>
          <a:prstGeom prst="rect">
            <a:avLst/>
          </a:prstGeom>
          <a:noFill/>
        </p:spPr>
        <p:txBody>
          <a:bodyPr wrap="none" rtlCol="0">
            <a:spAutoFit/>
          </a:bodyPr>
          <a:lstStyle/>
          <a:p>
            <a:r>
              <a:rPr lang="en-US" sz="3200" b="1" dirty="0">
                <a:solidFill>
                  <a:schemeClr val="bg1"/>
                </a:solidFill>
              </a:rPr>
              <a:t>What are the top 5 countries with the highest estimated total population?</a:t>
            </a:r>
            <a:endParaRPr lang="en-IN" sz="3200" b="1" dirty="0">
              <a:solidFill>
                <a:schemeClr val="bg1"/>
              </a:solidFill>
            </a:endParaRPr>
          </a:p>
        </p:txBody>
      </p:sp>
      <p:pic>
        <p:nvPicPr>
          <p:cNvPr id="5" name="Picture 4">
            <a:extLst>
              <a:ext uri="{FF2B5EF4-FFF2-40B4-BE49-F238E27FC236}">
                <a16:creationId xmlns:a16="http://schemas.microsoft.com/office/drawing/2014/main" id="{ECE1AE1A-9629-4E94-E0AF-24C4E3A80700}"/>
              </a:ext>
            </a:extLst>
          </p:cNvPr>
          <p:cNvPicPr>
            <a:picLocks noChangeAspect="1"/>
          </p:cNvPicPr>
          <p:nvPr/>
        </p:nvPicPr>
        <p:blipFill>
          <a:blip r:embed="rId3"/>
          <a:stretch>
            <a:fillRect/>
          </a:stretch>
        </p:blipFill>
        <p:spPr>
          <a:xfrm>
            <a:off x="1447800" y="2705100"/>
            <a:ext cx="8058150" cy="5191125"/>
          </a:xfrm>
          <a:prstGeom prst="rect">
            <a:avLst/>
          </a:prstGeom>
        </p:spPr>
      </p:pic>
      <p:sp>
        <p:nvSpPr>
          <p:cNvPr id="6" name="TextBox 5">
            <a:extLst>
              <a:ext uri="{FF2B5EF4-FFF2-40B4-BE49-F238E27FC236}">
                <a16:creationId xmlns:a16="http://schemas.microsoft.com/office/drawing/2014/main" id="{8B44DCDB-8C73-77A0-C7A0-EE9ECD3180E9}"/>
              </a:ext>
            </a:extLst>
          </p:cNvPr>
          <p:cNvSpPr txBox="1"/>
          <p:nvPr/>
        </p:nvSpPr>
        <p:spPr>
          <a:xfrm>
            <a:off x="10439400" y="3162300"/>
            <a:ext cx="7315200" cy="3046988"/>
          </a:xfrm>
          <a:prstGeom prst="rect">
            <a:avLst/>
          </a:prstGeom>
          <a:noFill/>
        </p:spPr>
        <p:txBody>
          <a:bodyPr wrap="square" rtlCol="0">
            <a:spAutoFit/>
          </a:bodyPr>
          <a:lstStyle/>
          <a:p>
            <a:r>
              <a:rPr lang="en-US" sz="2400" b="1" i="0" dirty="0">
                <a:solidFill>
                  <a:srgbClr val="E6E6E6"/>
                </a:solidFill>
                <a:effectLst/>
                <a:latin typeface="Consolas" panose="020B0609020204030204" pitchFamily="49" charset="0"/>
              </a:rPr>
              <a:t>Highest estimated total population by Country or territory name </a:t>
            </a:r>
          </a:p>
          <a:p>
            <a:endParaRPr lang="en-US" sz="2400" dirty="0">
              <a:solidFill>
                <a:srgbClr val="E6E6E6"/>
              </a:solidFill>
              <a:latin typeface="Consolas" panose="020B0609020204030204" pitchFamily="49" charset="0"/>
            </a:endParaRPr>
          </a:p>
          <a:p>
            <a:pPr marL="285750" indent="-285750">
              <a:buFont typeface="Wingdings" panose="05000000000000000000" pitchFamily="2" charset="2"/>
              <a:buChar char="Ø"/>
            </a:pPr>
            <a:r>
              <a:rPr lang="en-US" sz="2400" b="0" i="0" dirty="0">
                <a:solidFill>
                  <a:srgbClr val="E6E6E6"/>
                </a:solidFill>
                <a:effectLst/>
                <a:latin typeface="Consolas" panose="020B0609020204030204" pitchFamily="49" charset="0"/>
              </a:rPr>
              <a:t>China : 30907331652 </a:t>
            </a:r>
          </a:p>
          <a:p>
            <a:pPr marL="285750" indent="-285750">
              <a:buFont typeface="Wingdings" panose="05000000000000000000" pitchFamily="2" charset="2"/>
              <a:buChar char="Ø"/>
            </a:pPr>
            <a:r>
              <a:rPr lang="en-US" sz="2400" b="0" i="0" dirty="0">
                <a:solidFill>
                  <a:srgbClr val="E6E6E6"/>
                </a:solidFill>
                <a:effectLst/>
                <a:latin typeface="Consolas" panose="020B0609020204030204" pitchFamily="49" charset="0"/>
              </a:rPr>
              <a:t>India : 25563539547 </a:t>
            </a:r>
          </a:p>
          <a:p>
            <a:pPr marL="285750" indent="-285750">
              <a:buFont typeface="Wingdings" panose="05000000000000000000" pitchFamily="2" charset="2"/>
              <a:buChar char="Ø"/>
            </a:pPr>
            <a:r>
              <a:rPr lang="en-US" sz="2400" b="0" i="0" dirty="0">
                <a:solidFill>
                  <a:srgbClr val="E6E6E6"/>
                </a:solidFill>
                <a:effectLst/>
                <a:latin typeface="Consolas" panose="020B0609020204030204" pitchFamily="49" charset="0"/>
              </a:rPr>
              <a:t>United States of America : 6906473630 </a:t>
            </a:r>
          </a:p>
          <a:p>
            <a:pPr marL="285750" indent="-285750">
              <a:buFont typeface="Wingdings" panose="05000000000000000000" pitchFamily="2" charset="2"/>
              <a:buChar char="Ø"/>
            </a:pPr>
            <a:r>
              <a:rPr lang="en-US" sz="2400" b="0" i="0" dirty="0">
                <a:solidFill>
                  <a:srgbClr val="E6E6E6"/>
                </a:solidFill>
                <a:effectLst/>
                <a:latin typeface="Consolas" panose="020B0609020204030204" pitchFamily="49" charset="0"/>
              </a:rPr>
              <a:t>Indonesia : 5136128634 </a:t>
            </a:r>
          </a:p>
          <a:p>
            <a:pPr marL="285750" indent="-285750">
              <a:buFont typeface="Wingdings" panose="05000000000000000000" pitchFamily="2" charset="2"/>
              <a:buChar char="Ø"/>
            </a:pPr>
            <a:r>
              <a:rPr lang="en-US" sz="2400" b="0" i="0" dirty="0">
                <a:solidFill>
                  <a:srgbClr val="E6E6E6"/>
                </a:solidFill>
                <a:effectLst/>
                <a:latin typeface="Consolas" panose="020B0609020204030204" pitchFamily="49" charset="0"/>
              </a:rPr>
              <a:t>Brazil : 4244854830</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sp>
        <p:nvSpPr>
          <p:cNvPr id="3" name="TextBox 2">
            <a:extLst>
              <a:ext uri="{FF2B5EF4-FFF2-40B4-BE49-F238E27FC236}">
                <a16:creationId xmlns:a16="http://schemas.microsoft.com/office/drawing/2014/main" id="{4303004A-91A1-3D68-194B-FAAAD64C73E7}"/>
              </a:ext>
            </a:extLst>
          </p:cNvPr>
          <p:cNvSpPr txBox="1"/>
          <p:nvPr/>
        </p:nvSpPr>
        <p:spPr>
          <a:xfrm>
            <a:off x="2667000" y="723900"/>
            <a:ext cx="13277866" cy="769441"/>
          </a:xfrm>
          <a:prstGeom prst="rect">
            <a:avLst/>
          </a:prstGeom>
          <a:noFill/>
        </p:spPr>
        <p:txBody>
          <a:bodyPr wrap="none" rtlCol="0">
            <a:spAutoFit/>
          </a:bodyPr>
          <a:lstStyle/>
          <a:p>
            <a:r>
              <a:rPr lang="en-US" sz="4400" dirty="0">
                <a:solidFill>
                  <a:schemeClr val="bg1"/>
                </a:solidFill>
              </a:rPr>
              <a:t>Calculate the highest estimated total population by year?</a:t>
            </a:r>
            <a:endParaRPr lang="en-IN" dirty="0">
              <a:solidFill>
                <a:schemeClr val="bg1"/>
              </a:solidFill>
            </a:endParaRPr>
          </a:p>
        </p:txBody>
      </p:sp>
      <p:pic>
        <p:nvPicPr>
          <p:cNvPr id="6" name="Picture 5">
            <a:extLst>
              <a:ext uri="{FF2B5EF4-FFF2-40B4-BE49-F238E27FC236}">
                <a16:creationId xmlns:a16="http://schemas.microsoft.com/office/drawing/2014/main" id="{6AA8D163-BEF8-0218-51CF-44797A78B73A}"/>
              </a:ext>
            </a:extLst>
          </p:cNvPr>
          <p:cNvPicPr>
            <a:picLocks noChangeAspect="1"/>
          </p:cNvPicPr>
          <p:nvPr/>
        </p:nvPicPr>
        <p:blipFill>
          <a:blip r:embed="rId3"/>
          <a:stretch>
            <a:fillRect/>
          </a:stretch>
        </p:blipFill>
        <p:spPr>
          <a:xfrm>
            <a:off x="1905000" y="2781300"/>
            <a:ext cx="7934325" cy="5191125"/>
          </a:xfrm>
          <a:prstGeom prst="rect">
            <a:avLst/>
          </a:prstGeom>
        </p:spPr>
      </p:pic>
      <p:sp>
        <p:nvSpPr>
          <p:cNvPr id="7" name="TextBox 6">
            <a:extLst>
              <a:ext uri="{FF2B5EF4-FFF2-40B4-BE49-F238E27FC236}">
                <a16:creationId xmlns:a16="http://schemas.microsoft.com/office/drawing/2014/main" id="{035B74FD-269A-F0DC-B3B0-0668704EFB6D}"/>
              </a:ext>
            </a:extLst>
          </p:cNvPr>
          <p:cNvSpPr txBox="1"/>
          <p:nvPr/>
        </p:nvSpPr>
        <p:spPr>
          <a:xfrm>
            <a:off x="10744200" y="2899201"/>
            <a:ext cx="7010400" cy="3539430"/>
          </a:xfrm>
          <a:prstGeom prst="rect">
            <a:avLst/>
          </a:prstGeom>
          <a:noFill/>
        </p:spPr>
        <p:txBody>
          <a:bodyPr wrap="square" rtlCol="0">
            <a:spAutoFit/>
          </a:bodyPr>
          <a:lstStyle/>
          <a:p>
            <a:r>
              <a:rPr lang="en-US" sz="2800" b="1" i="0" dirty="0">
                <a:solidFill>
                  <a:srgbClr val="E6E6E6"/>
                </a:solidFill>
                <a:effectLst/>
                <a:latin typeface="Consolas" panose="020B0609020204030204" pitchFamily="49" charset="0"/>
              </a:rPr>
              <a:t>Highest estimated total population by Year</a:t>
            </a:r>
          </a:p>
          <a:p>
            <a:pPr marL="457200" indent="-457200">
              <a:buFont typeface="Wingdings" panose="05000000000000000000" pitchFamily="2" charset="2"/>
              <a:buChar char="Ø"/>
            </a:pPr>
            <a:endParaRPr lang="en-US" sz="2800" b="0" i="0" dirty="0">
              <a:solidFill>
                <a:srgbClr val="E6E6E6"/>
              </a:solidFill>
              <a:effectLst/>
              <a:latin typeface="Consolas" panose="020B0609020204030204" pitchFamily="49" charset="0"/>
            </a:endParaRP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1990 : 5297723337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1991 : 5385563019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1992 : 5471299676</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1993 : 5555014306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1994 : 5636995496</a:t>
            </a:r>
            <a:endParaRPr lang="en-IN" dirty="0"/>
          </a:p>
        </p:txBody>
      </p:sp>
    </p:spTree>
    <p:extLst>
      <p:ext uri="{BB962C8B-B14F-4D97-AF65-F5344CB8AC3E}">
        <p14:creationId xmlns:p14="http://schemas.microsoft.com/office/powerpoint/2010/main" val="515278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sp>
        <p:nvSpPr>
          <p:cNvPr id="3" name="TextBox 2">
            <a:extLst>
              <a:ext uri="{FF2B5EF4-FFF2-40B4-BE49-F238E27FC236}">
                <a16:creationId xmlns:a16="http://schemas.microsoft.com/office/drawing/2014/main" id="{6252AB80-ECE4-2E7F-55A1-5EFAD5131B2F}"/>
              </a:ext>
            </a:extLst>
          </p:cNvPr>
          <p:cNvSpPr txBox="1"/>
          <p:nvPr/>
        </p:nvSpPr>
        <p:spPr>
          <a:xfrm>
            <a:off x="685800" y="437019"/>
            <a:ext cx="16230600" cy="584775"/>
          </a:xfrm>
          <a:prstGeom prst="rect">
            <a:avLst/>
          </a:prstGeom>
          <a:noFill/>
        </p:spPr>
        <p:txBody>
          <a:bodyPr wrap="square" rtlCol="0">
            <a:spAutoFit/>
          </a:bodyPr>
          <a:lstStyle/>
          <a:p>
            <a:r>
              <a:rPr lang="en-US" sz="3200" b="1" dirty="0">
                <a:solidFill>
                  <a:schemeClr val="bg1"/>
                </a:solidFill>
              </a:rPr>
              <a:t>Calculated the average Estimated prevalence of TB (all forms) per 100 000 population by year?</a:t>
            </a:r>
            <a:endParaRPr lang="en-IN" sz="3200" b="1" dirty="0">
              <a:solidFill>
                <a:schemeClr val="bg1"/>
              </a:solidFill>
            </a:endParaRPr>
          </a:p>
        </p:txBody>
      </p:sp>
      <p:pic>
        <p:nvPicPr>
          <p:cNvPr id="5" name="Picture 4">
            <a:extLst>
              <a:ext uri="{FF2B5EF4-FFF2-40B4-BE49-F238E27FC236}">
                <a16:creationId xmlns:a16="http://schemas.microsoft.com/office/drawing/2014/main" id="{F412316A-5CFF-D5F3-392C-15D13B64A2E7}"/>
              </a:ext>
            </a:extLst>
          </p:cNvPr>
          <p:cNvPicPr>
            <a:picLocks noChangeAspect="1"/>
          </p:cNvPicPr>
          <p:nvPr/>
        </p:nvPicPr>
        <p:blipFill>
          <a:blip r:embed="rId3"/>
          <a:stretch>
            <a:fillRect/>
          </a:stretch>
        </p:blipFill>
        <p:spPr>
          <a:xfrm>
            <a:off x="1828800" y="1814512"/>
            <a:ext cx="9010650" cy="66579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1CED6D66-1C5B-5CD2-7654-A008DAEC90A3}"/>
              </a:ext>
            </a:extLst>
          </p:cNvPr>
          <p:cNvSpPr txBox="1"/>
          <p:nvPr/>
        </p:nvSpPr>
        <p:spPr>
          <a:xfrm>
            <a:off x="11125200" y="2170211"/>
            <a:ext cx="7010400" cy="3970318"/>
          </a:xfrm>
          <a:prstGeom prst="rect">
            <a:avLst/>
          </a:prstGeom>
          <a:noFill/>
        </p:spPr>
        <p:txBody>
          <a:bodyPr wrap="square" rtlCol="0">
            <a:spAutoFit/>
          </a:bodyPr>
          <a:lstStyle/>
          <a:p>
            <a:r>
              <a:rPr lang="en-US" sz="2800" b="1" i="0" dirty="0">
                <a:solidFill>
                  <a:srgbClr val="E6E6E6"/>
                </a:solidFill>
                <a:effectLst/>
                <a:latin typeface="Consolas" panose="020B0609020204030204" pitchFamily="49" charset="0"/>
              </a:rPr>
              <a:t>Estimated prevalence of TB (all forms) per 100 000 population by Year </a:t>
            </a:r>
          </a:p>
          <a:p>
            <a:endParaRPr lang="en-US" sz="2800" dirty="0">
              <a:solidFill>
                <a:srgbClr val="E6E6E6"/>
              </a:solidFill>
              <a:latin typeface="Consolas" panose="020B0609020204030204" pitchFamily="49" charset="0"/>
            </a:endParaRP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1990 : 48065.2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1994 : 47763.3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1997 : 47750.8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1991 : 47750.3 </a:t>
            </a:r>
          </a:p>
          <a:p>
            <a:pPr marL="457200" indent="-457200">
              <a:buFont typeface="Wingdings" panose="05000000000000000000" pitchFamily="2" charset="2"/>
              <a:buChar char="Ø"/>
            </a:pPr>
            <a:r>
              <a:rPr lang="en-US" sz="2800" b="0" i="0" dirty="0">
                <a:solidFill>
                  <a:srgbClr val="E6E6E6"/>
                </a:solidFill>
                <a:effectLst/>
                <a:latin typeface="Consolas" panose="020B0609020204030204" pitchFamily="49" charset="0"/>
              </a:rPr>
              <a:t>1996 : 47650.4</a:t>
            </a:r>
            <a:endParaRPr lang="en-IN" dirty="0"/>
          </a:p>
        </p:txBody>
      </p:sp>
    </p:spTree>
    <p:extLst>
      <p:ext uri="{BB962C8B-B14F-4D97-AF65-F5344CB8AC3E}">
        <p14:creationId xmlns:p14="http://schemas.microsoft.com/office/powerpoint/2010/main" val="1280910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0" y="-33338"/>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sp>
        <p:nvSpPr>
          <p:cNvPr id="3" name="TextBox 2">
            <a:extLst>
              <a:ext uri="{FF2B5EF4-FFF2-40B4-BE49-F238E27FC236}">
                <a16:creationId xmlns:a16="http://schemas.microsoft.com/office/drawing/2014/main" id="{1B14F1D6-B8BC-8FE9-F1A2-8669CE4E1602}"/>
              </a:ext>
            </a:extLst>
          </p:cNvPr>
          <p:cNvSpPr txBox="1"/>
          <p:nvPr/>
        </p:nvSpPr>
        <p:spPr>
          <a:xfrm>
            <a:off x="3886200" y="495300"/>
            <a:ext cx="11312520" cy="830997"/>
          </a:xfrm>
          <a:prstGeom prst="rect">
            <a:avLst/>
          </a:prstGeom>
          <a:noFill/>
        </p:spPr>
        <p:txBody>
          <a:bodyPr wrap="none" rtlCol="0">
            <a:spAutoFit/>
          </a:bodyPr>
          <a:lstStyle/>
          <a:p>
            <a:r>
              <a:rPr lang="en-US" sz="4800" b="1" dirty="0">
                <a:solidFill>
                  <a:schemeClr val="bg1"/>
                </a:solidFill>
              </a:rPr>
              <a:t>How does Case detection rate vary by year?</a:t>
            </a:r>
            <a:endParaRPr lang="en-IN" sz="4800" b="1" dirty="0">
              <a:solidFill>
                <a:schemeClr val="bg1"/>
              </a:solidFill>
            </a:endParaRPr>
          </a:p>
        </p:txBody>
      </p:sp>
      <p:pic>
        <p:nvPicPr>
          <p:cNvPr id="5" name="Picture 4">
            <a:extLst>
              <a:ext uri="{FF2B5EF4-FFF2-40B4-BE49-F238E27FC236}">
                <a16:creationId xmlns:a16="http://schemas.microsoft.com/office/drawing/2014/main" id="{5FE9BB19-DA26-033C-8C69-0836836B8E46}"/>
              </a:ext>
            </a:extLst>
          </p:cNvPr>
          <p:cNvPicPr>
            <a:picLocks noChangeAspect="1"/>
          </p:cNvPicPr>
          <p:nvPr/>
        </p:nvPicPr>
        <p:blipFill>
          <a:blip r:embed="rId3"/>
          <a:stretch>
            <a:fillRect/>
          </a:stretch>
        </p:blipFill>
        <p:spPr>
          <a:xfrm>
            <a:off x="1412872" y="2514599"/>
            <a:ext cx="8950328" cy="6819901"/>
          </a:xfrm>
          <a:prstGeom prst="rect">
            <a:avLst/>
          </a:prstGeom>
        </p:spPr>
      </p:pic>
      <p:sp>
        <p:nvSpPr>
          <p:cNvPr id="6" name="TextBox 5">
            <a:extLst>
              <a:ext uri="{FF2B5EF4-FFF2-40B4-BE49-F238E27FC236}">
                <a16:creationId xmlns:a16="http://schemas.microsoft.com/office/drawing/2014/main" id="{15338096-915A-373A-36BA-1000622759EA}"/>
              </a:ext>
            </a:extLst>
          </p:cNvPr>
          <p:cNvSpPr txBox="1"/>
          <p:nvPr/>
        </p:nvSpPr>
        <p:spPr>
          <a:xfrm rot="10800000" flipV="1">
            <a:off x="10582275" y="2857500"/>
            <a:ext cx="7467600" cy="3539430"/>
          </a:xfrm>
          <a:prstGeom prst="rect">
            <a:avLst/>
          </a:prstGeom>
          <a:noFill/>
        </p:spPr>
        <p:txBody>
          <a:bodyPr wrap="square" rtlCol="0">
            <a:spAutoFit/>
          </a:bodyPr>
          <a:lstStyle/>
          <a:p>
            <a:r>
              <a:rPr lang="en-US" sz="3200" b="1" i="0" dirty="0">
                <a:solidFill>
                  <a:srgbClr val="E6E6E6"/>
                </a:solidFill>
                <a:effectLst/>
                <a:latin typeface="Consolas" panose="020B0609020204030204" pitchFamily="49" charset="0"/>
              </a:rPr>
              <a:t>Total case detection rate by Country or territory name </a:t>
            </a:r>
          </a:p>
          <a:p>
            <a:endParaRPr lang="en-US" sz="3200" dirty="0">
              <a:solidFill>
                <a:srgbClr val="E6E6E6"/>
              </a:solidFill>
              <a:latin typeface="Consolas" panose="020B0609020204030204" pitchFamily="49" charset="0"/>
            </a:endParaRPr>
          </a:p>
          <a:p>
            <a:pPr marL="285750" indent="-285750">
              <a:buFont typeface="Wingdings" panose="05000000000000000000" pitchFamily="2" charset="2"/>
              <a:buChar char="Ø"/>
            </a:pPr>
            <a:r>
              <a:rPr lang="en-US" sz="3200" b="0" i="0" dirty="0">
                <a:solidFill>
                  <a:srgbClr val="E6E6E6"/>
                </a:solidFill>
                <a:effectLst/>
                <a:latin typeface="Consolas" panose="020B0609020204030204" pitchFamily="49" charset="0"/>
              </a:rPr>
              <a:t>Bonaire, Saint Eustatius and Saba 87.0</a:t>
            </a:r>
          </a:p>
          <a:p>
            <a:pPr marL="285750" indent="-285750">
              <a:buFont typeface="Wingdings" panose="05000000000000000000" pitchFamily="2" charset="2"/>
              <a:buChar char="Ø"/>
            </a:pPr>
            <a:r>
              <a:rPr lang="en-US" sz="3200" b="0" i="0" dirty="0">
                <a:solidFill>
                  <a:srgbClr val="E6E6E6"/>
                </a:solidFill>
                <a:effectLst/>
                <a:latin typeface="Consolas" panose="020B0609020204030204" pitchFamily="49" charset="0"/>
              </a:rPr>
              <a:t>Anguilla 122.0 </a:t>
            </a:r>
          </a:p>
          <a:p>
            <a:pPr marL="285750" indent="-285750">
              <a:buFont typeface="Wingdings" panose="05000000000000000000" pitchFamily="2" charset="2"/>
              <a:buChar char="Ø"/>
            </a:pPr>
            <a:r>
              <a:rPr lang="en-US" sz="3200" b="0" i="0" dirty="0">
                <a:solidFill>
                  <a:srgbClr val="E6E6E6"/>
                </a:solidFill>
                <a:effectLst/>
                <a:latin typeface="Consolas" panose="020B0609020204030204" pitchFamily="49" charset="0"/>
              </a:rPr>
              <a:t>South Sudan 140.0</a:t>
            </a:r>
            <a:endParaRPr lang="en-IN" dirty="0"/>
          </a:p>
        </p:txBody>
      </p:sp>
    </p:spTree>
    <p:extLst>
      <p:ext uri="{BB962C8B-B14F-4D97-AF65-F5344CB8AC3E}">
        <p14:creationId xmlns:p14="http://schemas.microsoft.com/office/powerpoint/2010/main" val="248804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sp>
        <p:nvSpPr>
          <p:cNvPr id="3" name="TextBox 2">
            <a:extLst>
              <a:ext uri="{FF2B5EF4-FFF2-40B4-BE49-F238E27FC236}">
                <a16:creationId xmlns:a16="http://schemas.microsoft.com/office/drawing/2014/main" id="{39B8848F-B0D2-FA27-5138-40C4A602A5E1}"/>
              </a:ext>
            </a:extLst>
          </p:cNvPr>
          <p:cNvSpPr txBox="1"/>
          <p:nvPr/>
        </p:nvSpPr>
        <p:spPr>
          <a:xfrm>
            <a:off x="1447800" y="571500"/>
            <a:ext cx="16166349" cy="523220"/>
          </a:xfrm>
          <a:prstGeom prst="rect">
            <a:avLst/>
          </a:prstGeom>
          <a:noFill/>
        </p:spPr>
        <p:txBody>
          <a:bodyPr wrap="none" rtlCol="0">
            <a:spAutoFit/>
          </a:bodyPr>
          <a:lstStyle/>
          <a:p>
            <a:r>
              <a:rPr lang="en-US" sz="2800" b="1" dirty="0">
                <a:solidFill>
                  <a:schemeClr val="bg1"/>
                </a:solidFill>
              </a:rPr>
              <a:t>What is trend of the estimated prevalence of TB (all forms),low bound over the years for a specific country?</a:t>
            </a:r>
            <a:endParaRPr lang="en-IN" sz="1600" b="1" dirty="0">
              <a:solidFill>
                <a:schemeClr val="bg1"/>
              </a:solidFill>
            </a:endParaRPr>
          </a:p>
        </p:txBody>
      </p:sp>
      <p:pic>
        <p:nvPicPr>
          <p:cNvPr id="5" name="Picture 4">
            <a:extLst>
              <a:ext uri="{FF2B5EF4-FFF2-40B4-BE49-F238E27FC236}">
                <a16:creationId xmlns:a16="http://schemas.microsoft.com/office/drawing/2014/main" id="{6771F6CC-D7AE-AF9E-C314-629034FA3E8A}"/>
              </a:ext>
            </a:extLst>
          </p:cNvPr>
          <p:cNvPicPr>
            <a:picLocks noChangeAspect="1"/>
          </p:cNvPicPr>
          <p:nvPr/>
        </p:nvPicPr>
        <p:blipFill>
          <a:blip r:embed="rId3"/>
          <a:stretch>
            <a:fillRect/>
          </a:stretch>
        </p:blipFill>
        <p:spPr>
          <a:xfrm>
            <a:off x="3429000" y="2019300"/>
            <a:ext cx="10258425" cy="6781800"/>
          </a:xfrm>
          <a:prstGeom prst="rect">
            <a:avLst/>
          </a:prstGeom>
        </p:spPr>
      </p:pic>
    </p:spTree>
    <p:extLst>
      <p:ext uri="{BB962C8B-B14F-4D97-AF65-F5344CB8AC3E}">
        <p14:creationId xmlns:p14="http://schemas.microsoft.com/office/powerpoint/2010/main" val="3610750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53356" t="-19866" r="-347" b="-33836"/>
            </a:stretch>
          </a:blipFill>
        </p:spPr>
      </p:sp>
      <p:sp>
        <p:nvSpPr>
          <p:cNvPr id="3" name="TextBox 2">
            <a:extLst>
              <a:ext uri="{FF2B5EF4-FFF2-40B4-BE49-F238E27FC236}">
                <a16:creationId xmlns:a16="http://schemas.microsoft.com/office/drawing/2014/main" id="{87946B08-27E7-AABF-EE9C-C65DA80F1C46}"/>
              </a:ext>
            </a:extLst>
          </p:cNvPr>
          <p:cNvSpPr txBox="1"/>
          <p:nvPr/>
        </p:nvSpPr>
        <p:spPr>
          <a:xfrm>
            <a:off x="3200400" y="723900"/>
            <a:ext cx="11625427" cy="646331"/>
          </a:xfrm>
          <a:prstGeom prst="rect">
            <a:avLst/>
          </a:prstGeom>
          <a:noFill/>
        </p:spPr>
        <p:txBody>
          <a:bodyPr wrap="none" rtlCol="0">
            <a:spAutoFit/>
          </a:bodyPr>
          <a:lstStyle/>
          <a:p>
            <a:r>
              <a:rPr lang="en-US" sz="3600" b="1" dirty="0">
                <a:solidFill>
                  <a:schemeClr val="bg1"/>
                </a:solidFill>
              </a:rPr>
              <a:t>Calculate the highest estimated total population by Region?</a:t>
            </a:r>
            <a:endParaRPr lang="en-IN" sz="3600" b="1" dirty="0">
              <a:solidFill>
                <a:schemeClr val="bg1"/>
              </a:solidFill>
            </a:endParaRPr>
          </a:p>
        </p:txBody>
      </p:sp>
      <p:pic>
        <p:nvPicPr>
          <p:cNvPr id="5" name="Picture 4">
            <a:extLst>
              <a:ext uri="{FF2B5EF4-FFF2-40B4-BE49-F238E27FC236}">
                <a16:creationId xmlns:a16="http://schemas.microsoft.com/office/drawing/2014/main" id="{EEE7538C-C5D7-C4DC-7CF3-237D4A1943E2}"/>
              </a:ext>
            </a:extLst>
          </p:cNvPr>
          <p:cNvPicPr>
            <a:picLocks noChangeAspect="1"/>
          </p:cNvPicPr>
          <p:nvPr/>
        </p:nvPicPr>
        <p:blipFill>
          <a:blip r:embed="rId3"/>
          <a:stretch>
            <a:fillRect/>
          </a:stretch>
        </p:blipFill>
        <p:spPr>
          <a:xfrm>
            <a:off x="1295400" y="2705100"/>
            <a:ext cx="8915400" cy="6019800"/>
          </a:xfrm>
          <a:prstGeom prst="rect">
            <a:avLst/>
          </a:prstGeom>
        </p:spPr>
      </p:pic>
      <p:sp>
        <p:nvSpPr>
          <p:cNvPr id="6" name="TextBox 5">
            <a:extLst>
              <a:ext uri="{FF2B5EF4-FFF2-40B4-BE49-F238E27FC236}">
                <a16:creationId xmlns:a16="http://schemas.microsoft.com/office/drawing/2014/main" id="{78FAA8D4-A4D7-DF30-C97F-705FA90BF891}"/>
              </a:ext>
            </a:extLst>
          </p:cNvPr>
          <p:cNvSpPr txBox="1"/>
          <p:nvPr/>
        </p:nvSpPr>
        <p:spPr>
          <a:xfrm>
            <a:off x="10748962" y="3086100"/>
            <a:ext cx="7010400" cy="3539430"/>
          </a:xfrm>
          <a:prstGeom prst="rect">
            <a:avLst/>
          </a:prstGeom>
          <a:noFill/>
        </p:spPr>
        <p:txBody>
          <a:bodyPr wrap="square" rtlCol="0">
            <a:spAutoFit/>
          </a:bodyPr>
          <a:lstStyle/>
          <a:p>
            <a:r>
              <a:rPr lang="en-US" sz="2800" b="1" i="0" dirty="0">
                <a:solidFill>
                  <a:schemeClr val="bg1"/>
                </a:solidFill>
                <a:effectLst/>
                <a:latin typeface="Consolas" panose="020B0609020204030204" pitchFamily="49" charset="0"/>
              </a:rPr>
              <a:t>Highest estimated total population by Region</a:t>
            </a:r>
          </a:p>
          <a:p>
            <a:pPr marL="285750" indent="-285750">
              <a:buFont typeface="Wingdings" panose="05000000000000000000" pitchFamily="2" charset="2"/>
              <a:buChar char="Ø"/>
            </a:pPr>
            <a:endParaRPr lang="en-US" sz="2800" dirty="0">
              <a:solidFill>
                <a:srgbClr val="E6E6E6"/>
              </a:solidFill>
              <a:latin typeface="Consolas" panose="020B0609020204030204" pitchFamily="49" charset="0"/>
            </a:endParaRPr>
          </a:p>
          <a:p>
            <a:pPr marL="285750" indent="-285750">
              <a:buFont typeface="Wingdings" panose="05000000000000000000" pitchFamily="2" charset="2"/>
              <a:buChar char="Ø"/>
            </a:pPr>
            <a:r>
              <a:rPr lang="en-US" sz="2800" b="0" i="0" dirty="0">
                <a:solidFill>
                  <a:srgbClr val="E6E6E6"/>
                </a:solidFill>
                <a:effectLst/>
                <a:latin typeface="Consolas" panose="020B0609020204030204" pitchFamily="49" charset="0"/>
              </a:rPr>
              <a:t>EMR : 11936276692 </a:t>
            </a:r>
          </a:p>
          <a:p>
            <a:pPr marL="285750" indent="-285750">
              <a:buFont typeface="Wingdings" panose="05000000000000000000" pitchFamily="2" charset="2"/>
              <a:buChar char="Ø"/>
            </a:pPr>
            <a:r>
              <a:rPr lang="en-US" sz="2800" b="0" i="0" dirty="0">
                <a:solidFill>
                  <a:srgbClr val="E6E6E6"/>
                </a:solidFill>
                <a:effectLst/>
                <a:latin typeface="Consolas" panose="020B0609020204030204" pitchFamily="49" charset="0"/>
              </a:rPr>
              <a:t>AFR : 16622102766 </a:t>
            </a:r>
          </a:p>
          <a:p>
            <a:pPr marL="285750" indent="-285750">
              <a:buFont typeface="Wingdings" panose="05000000000000000000" pitchFamily="2" charset="2"/>
              <a:buChar char="Ø"/>
            </a:pPr>
            <a:r>
              <a:rPr lang="en-US" sz="2800" b="0" i="0" dirty="0">
                <a:solidFill>
                  <a:srgbClr val="E6E6E6"/>
                </a:solidFill>
                <a:effectLst/>
                <a:latin typeface="Consolas" panose="020B0609020204030204" pitchFamily="49" charset="0"/>
              </a:rPr>
              <a:t>AMR : 20467595830 </a:t>
            </a:r>
          </a:p>
          <a:p>
            <a:pPr marL="285750" indent="-285750">
              <a:buFont typeface="Wingdings" panose="05000000000000000000" pitchFamily="2" charset="2"/>
              <a:buChar char="Ø"/>
            </a:pPr>
            <a:r>
              <a:rPr lang="en-US" sz="2800" b="0" i="0" dirty="0">
                <a:solidFill>
                  <a:srgbClr val="E6E6E6"/>
                </a:solidFill>
                <a:effectLst/>
                <a:latin typeface="Consolas" panose="020B0609020204030204" pitchFamily="49" charset="0"/>
              </a:rPr>
              <a:t>EUR : 21032782394 </a:t>
            </a:r>
          </a:p>
          <a:p>
            <a:pPr marL="285750" indent="-285750">
              <a:buFont typeface="Wingdings" panose="05000000000000000000" pitchFamily="2" charset="2"/>
              <a:buChar char="Ø"/>
            </a:pPr>
            <a:r>
              <a:rPr lang="en-US" sz="2800" b="0" i="0" dirty="0">
                <a:solidFill>
                  <a:srgbClr val="E6E6E6"/>
                </a:solidFill>
                <a:effectLst/>
                <a:latin typeface="Consolas" panose="020B0609020204030204" pitchFamily="49" charset="0"/>
              </a:rPr>
              <a:t>SEA : 38194076821</a:t>
            </a:r>
            <a:endParaRPr lang="en-IN" dirty="0"/>
          </a:p>
        </p:txBody>
      </p:sp>
    </p:spTree>
    <p:extLst>
      <p:ext uri="{BB962C8B-B14F-4D97-AF65-F5344CB8AC3E}">
        <p14:creationId xmlns:p14="http://schemas.microsoft.com/office/powerpoint/2010/main" val="689773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836</Words>
  <Application>Microsoft Office PowerPoint</Application>
  <PresentationFormat>Custom</PresentationFormat>
  <Paragraphs>116</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Consolas</vt:lpstr>
      <vt:lpstr>Open Sauce Medium</vt:lpstr>
      <vt:lpstr>Arial</vt:lpstr>
      <vt:lpstr>Calibri</vt:lpstr>
      <vt:lpstr>Open Sauce</vt:lpstr>
      <vt:lpstr>Canva Sans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TB BURDEN</dc:title>
  <dc:creator>hp</dc:creator>
  <cp:lastModifiedBy>57-Tanvi Takawale</cp:lastModifiedBy>
  <cp:revision>5</cp:revision>
  <dcterms:created xsi:type="dcterms:W3CDTF">2006-08-16T00:00:00Z</dcterms:created>
  <dcterms:modified xsi:type="dcterms:W3CDTF">2024-04-27T06:01:41Z</dcterms:modified>
  <dc:identifier>DAGDkwlaboo</dc:identifier>
</cp:coreProperties>
</file>