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notesMasterIdLst>
    <p:notesMasterId r:id="rId20"/>
  </p:notesMasterIdLst>
  <p:sldIdLst>
    <p:sldId id="256" r:id="rId2"/>
    <p:sldId id="257" r:id="rId3"/>
    <p:sldId id="285" r:id="rId4"/>
    <p:sldId id="261" r:id="rId5"/>
    <p:sldId id="283" r:id="rId6"/>
    <p:sldId id="260" r:id="rId7"/>
    <p:sldId id="263" r:id="rId8"/>
    <p:sldId id="276" r:id="rId9"/>
    <p:sldId id="275" r:id="rId10"/>
    <p:sldId id="273" r:id="rId11"/>
    <p:sldId id="274" r:id="rId12"/>
    <p:sldId id="266" r:id="rId13"/>
    <p:sldId id="284" r:id="rId14"/>
    <p:sldId id="281" r:id="rId15"/>
    <p:sldId id="282" r:id="rId16"/>
    <p:sldId id="286" r:id="rId17"/>
    <p:sldId id="267"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78" autoAdjust="0"/>
    <p:restoredTop sz="96247" autoAdjust="0"/>
  </p:normalViewPr>
  <p:slideViewPr>
    <p:cSldViewPr snapToGrid="0">
      <p:cViewPr varScale="1">
        <p:scale>
          <a:sx n="67" d="100"/>
          <a:sy n="67" d="100"/>
        </p:scale>
        <p:origin x="3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16044-1E9F-4C38-8940-BC45D66B07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8ED7B5-3E12-4110-B2E9-9975331A37AC}">
      <dgm:prSet/>
      <dgm:spPr/>
      <dgm:t>
        <a:bodyPr/>
        <a:lstStyle/>
        <a:p>
          <a:r>
            <a:rPr lang="en-US"/>
            <a:t>The current approach to stuttering detection involves a combination of manual assessment by trained speech-language pathologists (SLPs) and automated analysis using computational techniques.</a:t>
          </a:r>
        </a:p>
      </dgm:t>
    </dgm:pt>
    <dgm:pt modelId="{002FB99B-7D00-430F-9E32-3BEDF573EB9F}" type="parTrans" cxnId="{60EA3CEE-6F59-47A2-9F98-A7ECA7C3AB5B}">
      <dgm:prSet/>
      <dgm:spPr/>
      <dgm:t>
        <a:bodyPr/>
        <a:lstStyle/>
        <a:p>
          <a:endParaRPr lang="en-US"/>
        </a:p>
      </dgm:t>
    </dgm:pt>
    <dgm:pt modelId="{EA484668-98B1-42F1-899D-5F6D5EEFF085}" type="sibTrans" cxnId="{60EA3CEE-6F59-47A2-9F98-A7ECA7C3AB5B}">
      <dgm:prSet/>
      <dgm:spPr/>
      <dgm:t>
        <a:bodyPr/>
        <a:lstStyle/>
        <a:p>
          <a:endParaRPr lang="en-US"/>
        </a:p>
      </dgm:t>
    </dgm:pt>
    <dgm:pt modelId="{862FEEDA-011D-4486-9403-752EAE53D2F7}">
      <dgm:prSet/>
      <dgm:spPr/>
      <dgm:t>
        <a:bodyPr/>
        <a:lstStyle/>
        <a:p>
          <a:r>
            <a:rPr lang="en-US"/>
            <a:t>Manual assessment: clinical assessment and subjective rating scales.</a:t>
          </a:r>
        </a:p>
      </dgm:t>
    </dgm:pt>
    <dgm:pt modelId="{5D0A4819-6135-43A3-A925-318289A05723}" type="parTrans" cxnId="{2691F3EC-D2A7-416F-9E42-B07B1BF09C1B}">
      <dgm:prSet/>
      <dgm:spPr/>
      <dgm:t>
        <a:bodyPr/>
        <a:lstStyle/>
        <a:p>
          <a:endParaRPr lang="en-US"/>
        </a:p>
      </dgm:t>
    </dgm:pt>
    <dgm:pt modelId="{5F291ECD-0C47-4016-B832-07C97B158825}" type="sibTrans" cxnId="{2691F3EC-D2A7-416F-9E42-B07B1BF09C1B}">
      <dgm:prSet/>
      <dgm:spPr/>
      <dgm:t>
        <a:bodyPr/>
        <a:lstStyle/>
        <a:p>
          <a:endParaRPr lang="en-US"/>
        </a:p>
      </dgm:t>
    </dgm:pt>
    <dgm:pt modelId="{930F3106-3C3D-48ED-A499-1AAC46BBF485}">
      <dgm:prSet/>
      <dgm:spPr/>
      <dgm:t>
        <a:bodyPr/>
        <a:lstStyle/>
        <a:p>
          <a:r>
            <a:rPr lang="en-US" dirty="0"/>
            <a:t>Automatic analysis: software for speech analysis, acoustic analysis, machine learning approaches and multimodal approaches.</a:t>
          </a:r>
        </a:p>
      </dgm:t>
    </dgm:pt>
    <dgm:pt modelId="{BDE54B9A-108A-4225-89B6-CC653BCFA586}" type="parTrans" cxnId="{F8E01E00-5177-45F5-A044-C6673929C6B8}">
      <dgm:prSet/>
      <dgm:spPr/>
      <dgm:t>
        <a:bodyPr/>
        <a:lstStyle/>
        <a:p>
          <a:endParaRPr lang="en-US"/>
        </a:p>
      </dgm:t>
    </dgm:pt>
    <dgm:pt modelId="{CAF124F3-E870-444A-ADAF-F42B13B29934}" type="sibTrans" cxnId="{F8E01E00-5177-45F5-A044-C6673929C6B8}">
      <dgm:prSet/>
      <dgm:spPr/>
      <dgm:t>
        <a:bodyPr/>
        <a:lstStyle/>
        <a:p>
          <a:endParaRPr lang="en-US"/>
        </a:p>
      </dgm:t>
    </dgm:pt>
    <dgm:pt modelId="{51115D53-598A-4735-BC1C-EC3894A5E397}" type="pres">
      <dgm:prSet presAssocID="{4D116044-1E9F-4C38-8940-BC45D66B070E}" presName="root" presStyleCnt="0">
        <dgm:presLayoutVars>
          <dgm:dir/>
          <dgm:resizeHandles val="exact"/>
        </dgm:presLayoutVars>
      </dgm:prSet>
      <dgm:spPr/>
    </dgm:pt>
    <dgm:pt modelId="{FB846371-A45A-43AA-B8DA-6C22C64451C9}" type="pres">
      <dgm:prSet presAssocID="{D48ED7B5-3E12-4110-B2E9-9975331A37AC}" presName="compNode" presStyleCnt="0"/>
      <dgm:spPr/>
    </dgm:pt>
    <dgm:pt modelId="{102CC991-62A8-47DC-B1C0-D1A2D7030834}" type="pres">
      <dgm:prSet presAssocID="{D48ED7B5-3E12-4110-B2E9-9975331A37AC}" presName="bgRect" presStyleLbl="bgShp" presStyleIdx="0" presStyleCnt="3"/>
      <dgm:spPr/>
    </dgm:pt>
    <dgm:pt modelId="{142614D6-316C-4C8B-B2E1-AB62480DD2B4}" type="pres">
      <dgm:prSet presAssocID="{D48ED7B5-3E12-4110-B2E9-9975331A37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אוזן"/>
        </a:ext>
      </dgm:extLst>
    </dgm:pt>
    <dgm:pt modelId="{7A542E0C-50DE-49F3-8185-56B1640FB129}" type="pres">
      <dgm:prSet presAssocID="{D48ED7B5-3E12-4110-B2E9-9975331A37AC}" presName="spaceRect" presStyleCnt="0"/>
      <dgm:spPr/>
    </dgm:pt>
    <dgm:pt modelId="{1385FBA5-E475-4B78-B78E-2297C32C3A56}" type="pres">
      <dgm:prSet presAssocID="{D48ED7B5-3E12-4110-B2E9-9975331A37AC}" presName="parTx" presStyleLbl="revTx" presStyleIdx="0" presStyleCnt="3">
        <dgm:presLayoutVars>
          <dgm:chMax val="0"/>
          <dgm:chPref val="0"/>
        </dgm:presLayoutVars>
      </dgm:prSet>
      <dgm:spPr/>
    </dgm:pt>
    <dgm:pt modelId="{51EA0285-EEEF-4300-9F08-60DF5D7F4E11}" type="pres">
      <dgm:prSet presAssocID="{EA484668-98B1-42F1-899D-5F6D5EEFF085}" presName="sibTrans" presStyleCnt="0"/>
      <dgm:spPr/>
    </dgm:pt>
    <dgm:pt modelId="{E1055F84-80C3-4D6C-888E-F6074DA3A9CC}" type="pres">
      <dgm:prSet presAssocID="{862FEEDA-011D-4486-9403-752EAE53D2F7}" presName="compNode" presStyleCnt="0"/>
      <dgm:spPr/>
    </dgm:pt>
    <dgm:pt modelId="{79E659A5-ECE1-4CAF-9944-33AAE8B46162}" type="pres">
      <dgm:prSet presAssocID="{862FEEDA-011D-4486-9403-752EAE53D2F7}" presName="bgRect" presStyleLbl="bgShp" presStyleIdx="1" presStyleCnt="3"/>
      <dgm:spPr/>
    </dgm:pt>
    <dgm:pt modelId="{CC9F13CF-698A-4A6E-A341-43A3252B2E82}" type="pres">
      <dgm:prSet presAssocID="{862FEEDA-011D-4486-9403-752EAE53D2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סטטוסקופ"/>
        </a:ext>
      </dgm:extLst>
    </dgm:pt>
    <dgm:pt modelId="{3CBCB878-40AC-4683-96A9-DC5877C928B0}" type="pres">
      <dgm:prSet presAssocID="{862FEEDA-011D-4486-9403-752EAE53D2F7}" presName="spaceRect" presStyleCnt="0"/>
      <dgm:spPr/>
    </dgm:pt>
    <dgm:pt modelId="{CF21C9D4-6541-499D-A21C-F48B9EBA4A22}" type="pres">
      <dgm:prSet presAssocID="{862FEEDA-011D-4486-9403-752EAE53D2F7}" presName="parTx" presStyleLbl="revTx" presStyleIdx="1" presStyleCnt="3">
        <dgm:presLayoutVars>
          <dgm:chMax val="0"/>
          <dgm:chPref val="0"/>
        </dgm:presLayoutVars>
      </dgm:prSet>
      <dgm:spPr/>
    </dgm:pt>
    <dgm:pt modelId="{985CA9F5-ECF0-4AFC-93D1-BD79C2B48AC2}" type="pres">
      <dgm:prSet presAssocID="{5F291ECD-0C47-4016-B832-07C97B158825}" presName="sibTrans" presStyleCnt="0"/>
      <dgm:spPr/>
    </dgm:pt>
    <dgm:pt modelId="{D2A0D763-F901-4846-A7ED-E1AA226E7E59}" type="pres">
      <dgm:prSet presAssocID="{930F3106-3C3D-48ED-A499-1AAC46BBF485}" presName="compNode" presStyleCnt="0"/>
      <dgm:spPr/>
    </dgm:pt>
    <dgm:pt modelId="{674737B7-7614-443A-A584-5AD632FF1E6A}" type="pres">
      <dgm:prSet presAssocID="{930F3106-3C3D-48ED-A499-1AAC46BBF485}" presName="bgRect" presStyleLbl="bgShp" presStyleIdx="2" presStyleCnt="3"/>
      <dgm:spPr/>
    </dgm:pt>
    <dgm:pt modelId="{8001E6AE-0222-4DE4-888E-9CE0C1A561CE}" type="pres">
      <dgm:prSet presAssocID="{930F3106-3C3D-48ED-A499-1AAC46BBF4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רובוט"/>
        </a:ext>
      </dgm:extLst>
    </dgm:pt>
    <dgm:pt modelId="{2D910F05-41BC-416F-A211-28A4605481D9}" type="pres">
      <dgm:prSet presAssocID="{930F3106-3C3D-48ED-A499-1AAC46BBF485}" presName="spaceRect" presStyleCnt="0"/>
      <dgm:spPr/>
    </dgm:pt>
    <dgm:pt modelId="{99CB5DF8-FEAF-4C8A-A1EC-610D1CC72DCC}" type="pres">
      <dgm:prSet presAssocID="{930F3106-3C3D-48ED-A499-1AAC46BBF485}" presName="parTx" presStyleLbl="revTx" presStyleIdx="2" presStyleCnt="3">
        <dgm:presLayoutVars>
          <dgm:chMax val="0"/>
          <dgm:chPref val="0"/>
        </dgm:presLayoutVars>
      </dgm:prSet>
      <dgm:spPr/>
    </dgm:pt>
  </dgm:ptLst>
  <dgm:cxnLst>
    <dgm:cxn modelId="{F8E01E00-5177-45F5-A044-C6673929C6B8}" srcId="{4D116044-1E9F-4C38-8940-BC45D66B070E}" destId="{930F3106-3C3D-48ED-A499-1AAC46BBF485}" srcOrd="2" destOrd="0" parTransId="{BDE54B9A-108A-4225-89B6-CC653BCFA586}" sibTransId="{CAF124F3-E870-444A-ADAF-F42B13B29934}"/>
    <dgm:cxn modelId="{1D34EA6A-5B7F-4754-9AEC-AD1FDAFE05CD}" type="presOf" srcId="{862FEEDA-011D-4486-9403-752EAE53D2F7}" destId="{CF21C9D4-6541-499D-A21C-F48B9EBA4A22}" srcOrd="0" destOrd="0" presId="urn:microsoft.com/office/officeart/2018/2/layout/IconVerticalSolidList"/>
    <dgm:cxn modelId="{FA524751-A5A9-41AD-BA07-6F22D3D549A7}" type="presOf" srcId="{D48ED7B5-3E12-4110-B2E9-9975331A37AC}" destId="{1385FBA5-E475-4B78-B78E-2297C32C3A56}" srcOrd="0" destOrd="0" presId="urn:microsoft.com/office/officeart/2018/2/layout/IconVerticalSolidList"/>
    <dgm:cxn modelId="{329B1C96-9AE1-4558-B563-0219F4347B37}" type="presOf" srcId="{930F3106-3C3D-48ED-A499-1AAC46BBF485}" destId="{99CB5DF8-FEAF-4C8A-A1EC-610D1CC72DCC}" srcOrd="0" destOrd="0" presId="urn:microsoft.com/office/officeart/2018/2/layout/IconVerticalSolidList"/>
    <dgm:cxn modelId="{0AD702C8-CF2A-4833-A705-3693B8236A29}" type="presOf" srcId="{4D116044-1E9F-4C38-8940-BC45D66B070E}" destId="{51115D53-598A-4735-BC1C-EC3894A5E397}" srcOrd="0" destOrd="0" presId="urn:microsoft.com/office/officeart/2018/2/layout/IconVerticalSolidList"/>
    <dgm:cxn modelId="{2691F3EC-D2A7-416F-9E42-B07B1BF09C1B}" srcId="{4D116044-1E9F-4C38-8940-BC45D66B070E}" destId="{862FEEDA-011D-4486-9403-752EAE53D2F7}" srcOrd="1" destOrd="0" parTransId="{5D0A4819-6135-43A3-A925-318289A05723}" sibTransId="{5F291ECD-0C47-4016-B832-07C97B158825}"/>
    <dgm:cxn modelId="{60EA3CEE-6F59-47A2-9F98-A7ECA7C3AB5B}" srcId="{4D116044-1E9F-4C38-8940-BC45D66B070E}" destId="{D48ED7B5-3E12-4110-B2E9-9975331A37AC}" srcOrd="0" destOrd="0" parTransId="{002FB99B-7D00-430F-9E32-3BEDF573EB9F}" sibTransId="{EA484668-98B1-42F1-899D-5F6D5EEFF085}"/>
    <dgm:cxn modelId="{2784848C-B508-49CC-9E49-AD45687F2607}" type="presParOf" srcId="{51115D53-598A-4735-BC1C-EC3894A5E397}" destId="{FB846371-A45A-43AA-B8DA-6C22C64451C9}" srcOrd="0" destOrd="0" presId="urn:microsoft.com/office/officeart/2018/2/layout/IconVerticalSolidList"/>
    <dgm:cxn modelId="{0C1C369F-5DAB-4187-B4E8-4DD5AB974538}" type="presParOf" srcId="{FB846371-A45A-43AA-B8DA-6C22C64451C9}" destId="{102CC991-62A8-47DC-B1C0-D1A2D7030834}" srcOrd="0" destOrd="0" presId="urn:microsoft.com/office/officeart/2018/2/layout/IconVerticalSolidList"/>
    <dgm:cxn modelId="{DD52CE3C-3408-4F15-81B3-815E13A8625E}" type="presParOf" srcId="{FB846371-A45A-43AA-B8DA-6C22C64451C9}" destId="{142614D6-316C-4C8B-B2E1-AB62480DD2B4}" srcOrd="1" destOrd="0" presId="urn:microsoft.com/office/officeart/2018/2/layout/IconVerticalSolidList"/>
    <dgm:cxn modelId="{99369531-C4AB-4CA1-A21C-0C611615EFF4}" type="presParOf" srcId="{FB846371-A45A-43AA-B8DA-6C22C64451C9}" destId="{7A542E0C-50DE-49F3-8185-56B1640FB129}" srcOrd="2" destOrd="0" presId="urn:microsoft.com/office/officeart/2018/2/layout/IconVerticalSolidList"/>
    <dgm:cxn modelId="{DB8F1896-C759-4E95-A79F-5593FDD3233A}" type="presParOf" srcId="{FB846371-A45A-43AA-B8DA-6C22C64451C9}" destId="{1385FBA5-E475-4B78-B78E-2297C32C3A56}" srcOrd="3" destOrd="0" presId="urn:microsoft.com/office/officeart/2018/2/layout/IconVerticalSolidList"/>
    <dgm:cxn modelId="{CC7D9F05-FE21-47CE-9B03-55899EF12A5D}" type="presParOf" srcId="{51115D53-598A-4735-BC1C-EC3894A5E397}" destId="{51EA0285-EEEF-4300-9F08-60DF5D7F4E11}" srcOrd="1" destOrd="0" presId="urn:microsoft.com/office/officeart/2018/2/layout/IconVerticalSolidList"/>
    <dgm:cxn modelId="{F1694035-B023-424F-859A-1659AAB1BB7E}" type="presParOf" srcId="{51115D53-598A-4735-BC1C-EC3894A5E397}" destId="{E1055F84-80C3-4D6C-888E-F6074DA3A9CC}" srcOrd="2" destOrd="0" presId="urn:microsoft.com/office/officeart/2018/2/layout/IconVerticalSolidList"/>
    <dgm:cxn modelId="{BDEEE987-62BF-4F44-A3D1-8C7147D5F3AA}" type="presParOf" srcId="{E1055F84-80C3-4D6C-888E-F6074DA3A9CC}" destId="{79E659A5-ECE1-4CAF-9944-33AAE8B46162}" srcOrd="0" destOrd="0" presId="urn:microsoft.com/office/officeart/2018/2/layout/IconVerticalSolidList"/>
    <dgm:cxn modelId="{621ED8D6-3903-4A39-B4DF-7B0206BA54ED}" type="presParOf" srcId="{E1055F84-80C3-4D6C-888E-F6074DA3A9CC}" destId="{CC9F13CF-698A-4A6E-A341-43A3252B2E82}" srcOrd="1" destOrd="0" presId="urn:microsoft.com/office/officeart/2018/2/layout/IconVerticalSolidList"/>
    <dgm:cxn modelId="{102A69C8-1EF9-4A50-A0A3-30945FD12EC9}" type="presParOf" srcId="{E1055F84-80C3-4D6C-888E-F6074DA3A9CC}" destId="{3CBCB878-40AC-4683-96A9-DC5877C928B0}" srcOrd="2" destOrd="0" presId="urn:microsoft.com/office/officeart/2018/2/layout/IconVerticalSolidList"/>
    <dgm:cxn modelId="{EADDBE3A-6A42-4713-BEE1-745FB2C3B2C7}" type="presParOf" srcId="{E1055F84-80C3-4D6C-888E-F6074DA3A9CC}" destId="{CF21C9D4-6541-499D-A21C-F48B9EBA4A22}" srcOrd="3" destOrd="0" presId="urn:microsoft.com/office/officeart/2018/2/layout/IconVerticalSolidList"/>
    <dgm:cxn modelId="{8C3F8037-3F44-42F1-874B-7FE6D434FA8E}" type="presParOf" srcId="{51115D53-598A-4735-BC1C-EC3894A5E397}" destId="{985CA9F5-ECF0-4AFC-93D1-BD79C2B48AC2}" srcOrd="3" destOrd="0" presId="urn:microsoft.com/office/officeart/2018/2/layout/IconVerticalSolidList"/>
    <dgm:cxn modelId="{23760ADB-321F-4737-A171-728B974582D1}" type="presParOf" srcId="{51115D53-598A-4735-BC1C-EC3894A5E397}" destId="{D2A0D763-F901-4846-A7ED-E1AA226E7E59}" srcOrd="4" destOrd="0" presId="urn:microsoft.com/office/officeart/2018/2/layout/IconVerticalSolidList"/>
    <dgm:cxn modelId="{64D87544-FEF8-4657-A02F-8DF4E4AB929E}" type="presParOf" srcId="{D2A0D763-F901-4846-A7ED-E1AA226E7E59}" destId="{674737B7-7614-443A-A584-5AD632FF1E6A}" srcOrd="0" destOrd="0" presId="urn:microsoft.com/office/officeart/2018/2/layout/IconVerticalSolidList"/>
    <dgm:cxn modelId="{146FD14F-4C1B-49E4-A795-027D84492E83}" type="presParOf" srcId="{D2A0D763-F901-4846-A7ED-E1AA226E7E59}" destId="{8001E6AE-0222-4DE4-888E-9CE0C1A561CE}" srcOrd="1" destOrd="0" presId="urn:microsoft.com/office/officeart/2018/2/layout/IconVerticalSolidList"/>
    <dgm:cxn modelId="{36E4464D-74F8-4BFB-A1FB-52BE3094F1DC}" type="presParOf" srcId="{D2A0D763-F901-4846-A7ED-E1AA226E7E59}" destId="{2D910F05-41BC-416F-A211-28A4605481D9}" srcOrd="2" destOrd="0" presId="urn:microsoft.com/office/officeart/2018/2/layout/IconVerticalSolidList"/>
    <dgm:cxn modelId="{ACE75EEA-7FEC-4EA4-BF2F-CC3AFD906F3D}" type="presParOf" srcId="{D2A0D763-F901-4846-A7ED-E1AA226E7E59}" destId="{99CB5DF8-FEAF-4C8A-A1EC-610D1CC72D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1A7133-B837-4D51-8955-135C5E7FA20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79E3D9B-3523-42E9-9B81-507F96127D17}">
      <dgm:prSet/>
      <dgm:spPr/>
      <dgm:t>
        <a:bodyPr/>
        <a:lstStyle/>
        <a:p>
          <a:r>
            <a:rPr lang="en-US" dirty="0"/>
            <a:t>Collection of Real-Time dataset</a:t>
          </a:r>
        </a:p>
      </dgm:t>
    </dgm:pt>
    <dgm:pt modelId="{2930936F-AEE7-4783-9B7D-2CCE75C3A667}" type="parTrans" cxnId="{98F2E682-CCDE-4696-A920-C6AAF9B5F0B0}">
      <dgm:prSet/>
      <dgm:spPr/>
      <dgm:t>
        <a:bodyPr/>
        <a:lstStyle/>
        <a:p>
          <a:endParaRPr lang="en-US"/>
        </a:p>
      </dgm:t>
    </dgm:pt>
    <dgm:pt modelId="{A3CF2B20-2EAA-433B-8480-4F8815B37785}" type="sibTrans" cxnId="{98F2E682-CCDE-4696-A920-C6AAF9B5F0B0}">
      <dgm:prSet/>
      <dgm:spPr/>
      <dgm:t>
        <a:bodyPr/>
        <a:lstStyle/>
        <a:p>
          <a:endParaRPr lang="en-US"/>
        </a:p>
      </dgm:t>
    </dgm:pt>
    <dgm:pt modelId="{C104C6F5-0B95-406B-8578-B393A2DB09A6}">
      <dgm:prSet/>
      <dgm:spPr/>
      <dgm:t>
        <a:bodyPr/>
        <a:lstStyle/>
        <a:p>
          <a:r>
            <a:rPr lang="en-US" dirty="0"/>
            <a:t>Transcription of the audio files</a:t>
          </a:r>
        </a:p>
      </dgm:t>
    </dgm:pt>
    <dgm:pt modelId="{3E3A601C-D8A2-4013-8D40-46A646A0026D}" type="parTrans" cxnId="{1B04EEE1-5565-405C-9F32-F46FF3E69590}">
      <dgm:prSet/>
      <dgm:spPr/>
      <dgm:t>
        <a:bodyPr/>
        <a:lstStyle/>
        <a:p>
          <a:endParaRPr lang="en-US"/>
        </a:p>
      </dgm:t>
    </dgm:pt>
    <dgm:pt modelId="{06A53378-36CB-4C36-9287-77CE8A0EC792}" type="sibTrans" cxnId="{1B04EEE1-5565-405C-9F32-F46FF3E69590}">
      <dgm:prSet/>
      <dgm:spPr/>
      <dgm:t>
        <a:bodyPr/>
        <a:lstStyle/>
        <a:p>
          <a:endParaRPr lang="en-US"/>
        </a:p>
      </dgm:t>
    </dgm:pt>
    <dgm:pt modelId="{B6581424-F159-4B5C-8744-1762C9CE27F8}">
      <dgm:prSet/>
      <dgm:spPr/>
      <dgm:t>
        <a:bodyPr/>
        <a:lstStyle/>
        <a:p>
          <a:r>
            <a:rPr lang="en-US" dirty="0"/>
            <a:t>Sound to Matrix Representation</a:t>
          </a:r>
        </a:p>
      </dgm:t>
    </dgm:pt>
    <dgm:pt modelId="{5B1999CC-E3E3-4EA4-8251-D1095701C7D3}" type="parTrans" cxnId="{68EA7FB4-206F-429A-8877-A8D554573D83}">
      <dgm:prSet/>
      <dgm:spPr/>
      <dgm:t>
        <a:bodyPr/>
        <a:lstStyle/>
        <a:p>
          <a:endParaRPr lang="en-US"/>
        </a:p>
      </dgm:t>
    </dgm:pt>
    <dgm:pt modelId="{89E10BA8-B17E-4195-87EC-1A795F6014B6}" type="sibTrans" cxnId="{68EA7FB4-206F-429A-8877-A8D554573D83}">
      <dgm:prSet/>
      <dgm:spPr/>
      <dgm:t>
        <a:bodyPr/>
        <a:lstStyle/>
        <a:p>
          <a:endParaRPr lang="en-US"/>
        </a:p>
      </dgm:t>
    </dgm:pt>
    <dgm:pt modelId="{FCD60EAC-649B-47D6-BB26-CD6553C1EB6C}">
      <dgm:prSet/>
      <dgm:spPr/>
      <dgm:t>
        <a:bodyPr/>
        <a:lstStyle/>
        <a:p>
          <a:r>
            <a:rPr lang="en-US" dirty="0"/>
            <a:t>Transcript to Vector Embedding  </a:t>
          </a:r>
        </a:p>
      </dgm:t>
    </dgm:pt>
    <dgm:pt modelId="{593CF0B8-5203-475D-8290-5D90AA2F7019}" type="parTrans" cxnId="{2FFECD1C-2A6E-4060-A649-F794E88B0097}">
      <dgm:prSet/>
      <dgm:spPr/>
      <dgm:t>
        <a:bodyPr/>
        <a:lstStyle/>
        <a:p>
          <a:endParaRPr lang="en-US"/>
        </a:p>
      </dgm:t>
    </dgm:pt>
    <dgm:pt modelId="{E0D1461D-6A5E-45E3-A753-2D13A04BE31B}" type="sibTrans" cxnId="{2FFECD1C-2A6E-4060-A649-F794E88B0097}">
      <dgm:prSet/>
      <dgm:spPr/>
      <dgm:t>
        <a:bodyPr/>
        <a:lstStyle/>
        <a:p>
          <a:endParaRPr lang="en-US"/>
        </a:p>
      </dgm:t>
    </dgm:pt>
    <dgm:pt modelId="{F32B0182-117C-4760-83BD-DC045C6EC885}">
      <dgm:prSet/>
      <dgm:spPr/>
      <dgm:t>
        <a:bodyPr/>
        <a:lstStyle/>
        <a:p>
          <a:r>
            <a:rPr lang="en-US" dirty="0"/>
            <a:t>Binary Classification</a:t>
          </a:r>
        </a:p>
      </dgm:t>
    </dgm:pt>
    <dgm:pt modelId="{D5879D62-2F2B-4AC2-B0EC-33FFB8FE6827}" type="parTrans" cxnId="{44D563A4-8C99-4F6E-A81E-6227B582E17D}">
      <dgm:prSet/>
      <dgm:spPr/>
      <dgm:t>
        <a:bodyPr/>
        <a:lstStyle/>
        <a:p>
          <a:endParaRPr lang="en-US"/>
        </a:p>
      </dgm:t>
    </dgm:pt>
    <dgm:pt modelId="{CEDE01E7-02A5-4CFA-8F24-06087C7AE8A1}" type="sibTrans" cxnId="{44D563A4-8C99-4F6E-A81E-6227B582E17D}">
      <dgm:prSet/>
      <dgm:spPr/>
      <dgm:t>
        <a:bodyPr/>
        <a:lstStyle/>
        <a:p>
          <a:endParaRPr lang="en-US"/>
        </a:p>
      </dgm:t>
    </dgm:pt>
    <dgm:pt modelId="{8E8AB8C3-019C-474B-B5A5-C7E61B6C4163}">
      <dgm:prSet/>
      <dgm:spPr/>
      <dgm:t>
        <a:bodyPr/>
        <a:lstStyle/>
        <a:p>
          <a:r>
            <a:rPr lang="en-US" dirty="0"/>
            <a:t>Evaluation of Stuttering</a:t>
          </a:r>
        </a:p>
      </dgm:t>
    </dgm:pt>
    <dgm:pt modelId="{7F00DBBB-8F76-4A9A-9ED9-36B6D159374C}" type="parTrans" cxnId="{414B5516-7B60-4DC4-A48F-4CDB08C64A3C}">
      <dgm:prSet/>
      <dgm:spPr/>
      <dgm:t>
        <a:bodyPr/>
        <a:lstStyle/>
        <a:p>
          <a:endParaRPr lang="en-US"/>
        </a:p>
      </dgm:t>
    </dgm:pt>
    <dgm:pt modelId="{CE5FD60E-96AA-4AA1-9649-540509754D89}" type="sibTrans" cxnId="{414B5516-7B60-4DC4-A48F-4CDB08C64A3C}">
      <dgm:prSet/>
      <dgm:spPr/>
      <dgm:t>
        <a:bodyPr/>
        <a:lstStyle/>
        <a:p>
          <a:endParaRPr lang="en-US"/>
        </a:p>
      </dgm:t>
    </dgm:pt>
    <dgm:pt modelId="{9AC16305-ECF6-4B1D-8A6B-6E8915570D7E}" type="pres">
      <dgm:prSet presAssocID="{871A7133-B837-4D51-8955-135C5E7FA202}" presName="vert0" presStyleCnt="0">
        <dgm:presLayoutVars>
          <dgm:dir/>
          <dgm:animOne val="branch"/>
          <dgm:animLvl val="lvl"/>
        </dgm:presLayoutVars>
      </dgm:prSet>
      <dgm:spPr/>
    </dgm:pt>
    <dgm:pt modelId="{E395506A-F301-4265-87A9-A38048F396E4}" type="pres">
      <dgm:prSet presAssocID="{179E3D9B-3523-42E9-9B81-507F96127D17}" presName="thickLine" presStyleLbl="alignNode1" presStyleIdx="0" presStyleCnt="6"/>
      <dgm:spPr/>
    </dgm:pt>
    <dgm:pt modelId="{91CB9575-F49C-4701-97C9-210E7E70F4A4}" type="pres">
      <dgm:prSet presAssocID="{179E3D9B-3523-42E9-9B81-507F96127D17}" presName="horz1" presStyleCnt="0"/>
      <dgm:spPr/>
    </dgm:pt>
    <dgm:pt modelId="{ABF857FB-E991-4E36-8D7D-85B0679ECDBD}" type="pres">
      <dgm:prSet presAssocID="{179E3D9B-3523-42E9-9B81-507F96127D17}" presName="tx1" presStyleLbl="revTx" presStyleIdx="0" presStyleCnt="6"/>
      <dgm:spPr/>
    </dgm:pt>
    <dgm:pt modelId="{F80F6DFC-3F5C-4CB1-8AFD-CA2EFE279352}" type="pres">
      <dgm:prSet presAssocID="{179E3D9B-3523-42E9-9B81-507F96127D17}" presName="vert1" presStyleCnt="0"/>
      <dgm:spPr/>
    </dgm:pt>
    <dgm:pt modelId="{23349072-C845-43D5-A4DA-D77191309131}" type="pres">
      <dgm:prSet presAssocID="{C104C6F5-0B95-406B-8578-B393A2DB09A6}" presName="thickLine" presStyleLbl="alignNode1" presStyleIdx="1" presStyleCnt="6"/>
      <dgm:spPr/>
    </dgm:pt>
    <dgm:pt modelId="{337A63A8-DFB0-42F1-9E89-D25B6F6CE959}" type="pres">
      <dgm:prSet presAssocID="{C104C6F5-0B95-406B-8578-B393A2DB09A6}" presName="horz1" presStyleCnt="0"/>
      <dgm:spPr/>
    </dgm:pt>
    <dgm:pt modelId="{C3170A20-E295-49A9-9AEC-ADFF6381AFA8}" type="pres">
      <dgm:prSet presAssocID="{C104C6F5-0B95-406B-8578-B393A2DB09A6}" presName="tx1" presStyleLbl="revTx" presStyleIdx="1" presStyleCnt="6"/>
      <dgm:spPr/>
    </dgm:pt>
    <dgm:pt modelId="{CE24080F-BF73-4D41-9B5B-D5EFB19C4BF9}" type="pres">
      <dgm:prSet presAssocID="{C104C6F5-0B95-406B-8578-B393A2DB09A6}" presName="vert1" presStyleCnt="0"/>
      <dgm:spPr/>
    </dgm:pt>
    <dgm:pt modelId="{B8165C73-507B-4D51-9809-AB1F0091CC87}" type="pres">
      <dgm:prSet presAssocID="{B6581424-F159-4B5C-8744-1762C9CE27F8}" presName="thickLine" presStyleLbl="alignNode1" presStyleIdx="2" presStyleCnt="6"/>
      <dgm:spPr/>
    </dgm:pt>
    <dgm:pt modelId="{0FA7578B-0109-4187-B4FA-FB29C5C55027}" type="pres">
      <dgm:prSet presAssocID="{B6581424-F159-4B5C-8744-1762C9CE27F8}" presName="horz1" presStyleCnt="0"/>
      <dgm:spPr/>
    </dgm:pt>
    <dgm:pt modelId="{CE1F07E8-DFB8-4E99-BAC4-D04D0B1EA120}" type="pres">
      <dgm:prSet presAssocID="{B6581424-F159-4B5C-8744-1762C9CE27F8}" presName="tx1" presStyleLbl="revTx" presStyleIdx="2" presStyleCnt="6"/>
      <dgm:spPr/>
    </dgm:pt>
    <dgm:pt modelId="{E8732B43-305A-45EF-9DDE-08C448E349E2}" type="pres">
      <dgm:prSet presAssocID="{B6581424-F159-4B5C-8744-1762C9CE27F8}" presName="vert1" presStyleCnt="0"/>
      <dgm:spPr/>
    </dgm:pt>
    <dgm:pt modelId="{EF15123E-92E5-4BB5-8741-79C4E4EC89D0}" type="pres">
      <dgm:prSet presAssocID="{FCD60EAC-649B-47D6-BB26-CD6553C1EB6C}" presName="thickLine" presStyleLbl="alignNode1" presStyleIdx="3" presStyleCnt="6"/>
      <dgm:spPr/>
    </dgm:pt>
    <dgm:pt modelId="{2BB7F522-6282-4D7F-B766-59F4FA020859}" type="pres">
      <dgm:prSet presAssocID="{FCD60EAC-649B-47D6-BB26-CD6553C1EB6C}" presName="horz1" presStyleCnt="0"/>
      <dgm:spPr/>
    </dgm:pt>
    <dgm:pt modelId="{E78501DD-BAAA-45D9-9E0C-09736F22CA08}" type="pres">
      <dgm:prSet presAssocID="{FCD60EAC-649B-47D6-BB26-CD6553C1EB6C}" presName="tx1" presStyleLbl="revTx" presStyleIdx="3" presStyleCnt="6"/>
      <dgm:spPr/>
    </dgm:pt>
    <dgm:pt modelId="{83A33CFB-9DD8-468A-9F2F-6C23D6CD2970}" type="pres">
      <dgm:prSet presAssocID="{FCD60EAC-649B-47D6-BB26-CD6553C1EB6C}" presName="vert1" presStyleCnt="0"/>
      <dgm:spPr/>
    </dgm:pt>
    <dgm:pt modelId="{5143C096-6658-4749-8CCD-5A22ED218A83}" type="pres">
      <dgm:prSet presAssocID="{F32B0182-117C-4760-83BD-DC045C6EC885}" presName="thickLine" presStyleLbl="alignNode1" presStyleIdx="4" presStyleCnt="6"/>
      <dgm:spPr/>
    </dgm:pt>
    <dgm:pt modelId="{D4FE4388-B26B-4043-BED2-F6E7055DE082}" type="pres">
      <dgm:prSet presAssocID="{F32B0182-117C-4760-83BD-DC045C6EC885}" presName="horz1" presStyleCnt="0"/>
      <dgm:spPr/>
    </dgm:pt>
    <dgm:pt modelId="{A3D5E81F-C025-42DC-B3F5-64D491FCCAE7}" type="pres">
      <dgm:prSet presAssocID="{F32B0182-117C-4760-83BD-DC045C6EC885}" presName="tx1" presStyleLbl="revTx" presStyleIdx="4" presStyleCnt="6"/>
      <dgm:spPr/>
    </dgm:pt>
    <dgm:pt modelId="{275F4D7E-D25B-40C2-8B78-2DD8A52EB65E}" type="pres">
      <dgm:prSet presAssocID="{F32B0182-117C-4760-83BD-DC045C6EC885}" presName="vert1" presStyleCnt="0"/>
      <dgm:spPr/>
    </dgm:pt>
    <dgm:pt modelId="{45865A6C-9480-48D9-BF5F-6B4E60E5633B}" type="pres">
      <dgm:prSet presAssocID="{8E8AB8C3-019C-474B-B5A5-C7E61B6C4163}" presName="thickLine" presStyleLbl="alignNode1" presStyleIdx="5" presStyleCnt="6"/>
      <dgm:spPr/>
    </dgm:pt>
    <dgm:pt modelId="{9E6245AA-88AA-4D4E-96C7-68FCE18ECD05}" type="pres">
      <dgm:prSet presAssocID="{8E8AB8C3-019C-474B-B5A5-C7E61B6C4163}" presName="horz1" presStyleCnt="0"/>
      <dgm:spPr/>
    </dgm:pt>
    <dgm:pt modelId="{1337531D-9016-4E61-992C-D521D8F6297D}" type="pres">
      <dgm:prSet presAssocID="{8E8AB8C3-019C-474B-B5A5-C7E61B6C4163}" presName="tx1" presStyleLbl="revTx" presStyleIdx="5" presStyleCnt="6"/>
      <dgm:spPr/>
    </dgm:pt>
    <dgm:pt modelId="{E409F78B-E61E-40E9-B4B5-A70D7960B40C}" type="pres">
      <dgm:prSet presAssocID="{8E8AB8C3-019C-474B-B5A5-C7E61B6C4163}" presName="vert1" presStyleCnt="0"/>
      <dgm:spPr/>
    </dgm:pt>
  </dgm:ptLst>
  <dgm:cxnLst>
    <dgm:cxn modelId="{414B5516-7B60-4DC4-A48F-4CDB08C64A3C}" srcId="{871A7133-B837-4D51-8955-135C5E7FA202}" destId="{8E8AB8C3-019C-474B-B5A5-C7E61B6C4163}" srcOrd="5" destOrd="0" parTransId="{7F00DBBB-8F76-4A9A-9ED9-36B6D159374C}" sibTransId="{CE5FD60E-96AA-4AA1-9649-540509754D89}"/>
    <dgm:cxn modelId="{2FFECD1C-2A6E-4060-A649-F794E88B0097}" srcId="{871A7133-B837-4D51-8955-135C5E7FA202}" destId="{FCD60EAC-649B-47D6-BB26-CD6553C1EB6C}" srcOrd="3" destOrd="0" parTransId="{593CF0B8-5203-475D-8290-5D90AA2F7019}" sibTransId="{E0D1461D-6A5E-45E3-A753-2D13A04BE31B}"/>
    <dgm:cxn modelId="{3EF8F02C-31F8-4306-98AE-903F7E2DEF37}" type="presOf" srcId="{FCD60EAC-649B-47D6-BB26-CD6553C1EB6C}" destId="{E78501DD-BAAA-45D9-9E0C-09736F22CA08}" srcOrd="0" destOrd="0" presId="urn:microsoft.com/office/officeart/2008/layout/LinedList"/>
    <dgm:cxn modelId="{91111860-CBF6-49F5-A05A-F3B31B211FA4}" type="presOf" srcId="{179E3D9B-3523-42E9-9B81-507F96127D17}" destId="{ABF857FB-E991-4E36-8D7D-85B0679ECDBD}" srcOrd="0" destOrd="0" presId="urn:microsoft.com/office/officeart/2008/layout/LinedList"/>
    <dgm:cxn modelId="{68A7F868-2612-4CF8-961D-C6F9C2491AC9}" type="presOf" srcId="{B6581424-F159-4B5C-8744-1762C9CE27F8}" destId="{CE1F07E8-DFB8-4E99-BAC4-D04D0B1EA120}" srcOrd="0" destOrd="0" presId="urn:microsoft.com/office/officeart/2008/layout/LinedList"/>
    <dgm:cxn modelId="{D5A1D14E-D8CD-4B14-9ED6-61E3FD2BC67B}" type="presOf" srcId="{C104C6F5-0B95-406B-8578-B393A2DB09A6}" destId="{C3170A20-E295-49A9-9AEC-ADFF6381AFA8}" srcOrd="0" destOrd="0" presId="urn:microsoft.com/office/officeart/2008/layout/LinedList"/>
    <dgm:cxn modelId="{98F2E682-CCDE-4696-A920-C6AAF9B5F0B0}" srcId="{871A7133-B837-4D51-8955-135C5E7FA202}" destId="{179E3D9B-3523-42E9-9B81-507F96127D17}" srcOrd="0" destOrd="0" parTransId="{2930936F-AEE7-4783-9B7D-2CCE75C3A667}" sibTransId="{A3CF2B20-2EAA-433B-8480-4F8815B37785}"/>
    <dgm:cxn modelId="{910DAE88-916E-4064-BC4D-B007022459A1}" type="presOf" srcId="{F32B0182-117C-4760-83BD-DC045C6EC885}" destId="{A3D5E81F-C025-42DC-B3F5-64D491FCCAE7}" srcOrd="0" destOrd="0" presId="urn:microsoft.com/office/officeart/2008/layout/LinedList"/>
    <dgm:cxn modelId="{590C5C89-1989-4185-96AD-B707B57EB280}" type="presOf" srcId="{871A7133-B837-4D51-8955-135C5E7FA202}" destId="{9AC16305-ECF6-4B1D-8A6B-6E8915570D7E}" srcOrd="0" destOrd="0" presId="urn:microsoft.com/office/officeart/2008/layout/LinedList"/>
    <dgm:cxn modelId="{44D563A4-8C99-4F6E-A81E-6227B582E17D}" srcId="{871A7133-B837-4D51-8955-135C5E7FA202}" destId="{F32B0182-117C-4760-83BD-DC045C6EC885}" srcOrd="4" destOrd="0" parTransId="{D5879D62-2F2B-4AC2-B0EC-33FFB8FE6827}" sibTransId="{CEDE01E7-02A5-4CFA-8F24-06087C7AE8A1}"/>
    <dgm:cxn modelId="{68EA7FB4-206F-429A-8877-A8D554573D83}" srcId="{871A7133-B837-4D51-8955-135C5E7FA202}" destId="{B6581424-F159-4B5C-8744-1762C9CE27F8}" srcOrd="2" destOrd="0" parTransId="{5B1999CC-E3E3-4EA4-8251-D1095701C7D3}" sibTransId="{89E10BA8-B17E-4195-87EC-1A795F6014B6}"/>
    <dgm:cxn modelId="{8E3C12DF-A7EF-488A-9FC7-9EF6400530BE}" type="presOf" srcId="{8E8AB8C3-019C-474B-B5A5-C7E61B6C4163}" destId="{1337531D-9016-4E61-992C-D521D8F6297D}" srcOrd="0" destOrd="0" presId="urn:microsoft.com/office/officeart/2008/layout/LinedList"/>
    <dgm:cxn modelId="{1B04EEE1-5565-405C-9F32-F46FF3E69590}" srcId="{871A7133-B837-4D51-8955-135C5E7FA202}" destId="{C104C6F5-0B95-406B-8578-B393A2DB09A6}" srcOrd="1" destOrd="0" parTransId="{3E3A601C-D8A2-4013-8D40-46A646A0026D}" sibTransId="{06A53378-36CB-4C36-9287-77CE8A0EC792}"/>
    <dgm:cxn modelId="{9B3FD566-AF1B-48F6-8460-2F42B0E12883}" type="presParOf" srcId="{9AC16305-ECF6-4B1D-8A6B-6E8915570D7E}" destId="{E395506A-F301-4265-87A9-A38048F396E4}" srcOrd="0" destOrd="0" presId="urn:microsoft.com/office/officeart/2008/layout/LinedList"/>
    <dgm:cxn modelId="{64DFCD9E-C0FC-41DD-BACC-8248DCB72143}" type="presParOf" srcId="{9AC16305-ECF6-4B1D-8A6B-6E8915570D7E}" destId="{91CB9575-F49C-4701-97C9-210E7E70F4A4}" srcOrd="1" destOrd="0" presId="urn:microsoft.com/office/officeart/2008/layout/LinedList"/>
    <dgm:cxn modelId="{69204AA3-884C-4EA7-A7BE-19BBDE39D7AC}" type="presParOf" srcId="{91CB9575-F49C-4701-97C9-210E7E70F4A4}" destId="{ABF857FB-E991-4E36-8D7D-85B0679ECDBD}" srcOrd="0" destOrd="0" presId="urn:microsoft.com/office/officeart/2008/layout/LinedList"/>
    <dgm:cxn modelId="{C58481CD-3932-4EE4-AFEF-8B895833AF6D}" type="presParOf" srcId="{91CB9575-F49C-4701-97C9-210E7E70F4A4}" destId="{F80F6DFC-3F5C-4CB1-8AFD-CA2EFE279352}" srcOrd="1" destOrd="0" presId="urn:microsoft.com/office/officeart/2008/layout/LinedList"/>
    <dgm:cxn modelId="{5D5C872B-5D4F-46AA-AB2E-9FC4CD45E334}" type="presParOf" srcId="{9AC16305-ECF6-4B1D-8A6B-6E8915570D7E}" destId="{23349072-C845-43D5-A4DA-D77191309131}" srcOrd="2" destOrd="0" presId="urn:microsoft.com/office/officeart/2008/layout/LinedList"/>
    <dgm:cxn modelId="{91863DC4-A84E-4A91-A89A-073A3D169B56}" type="presParOf" srcId="{9AC16305-ECF6-4B1D-8A6B-6E8915570D7E}" destId="{337A63A8-DFB0-42F1-9E89-D25B6F6CE959}" srcOrd="3" destOrd="0" presId="urn:microsoft.com/office/officeart/2008/layout/LinedList"/>
    <dgm:cxn modelId="{6D0E32D6-64DC-4C9D-81D2-5C0664C8917F}" type="presParOf" srcId="{337A63A8-DFB0-42F1-9E89-D25B6F6CE959}" destId="{C3170A20-E295-49A9-9AEC-ADFF6381AFA8}" srcOrd="0" destOrd="0" presId="urn:microsoft.com/office/officeart/2008/layout/LinedList"/>
    <dgm:cxn modelId="{8A469672-C175-413C-A81C-08A3B6E6FDE1}" type="presParOf" srcId="{337A63A8-DFB0-42F1-9E89-D25B6F6CE959}" destId="{CE24080F-BF73-4D41-9B5B-D5EFB19C4BF9}" srcOrd="1" destOrd="0" presId="urn:microsoft.com/office/officeart/2008/layout/LinedList"/>
    <dgm:cxn modelId="{484F0878-B1B6-42F6-957F-60BBFD274840}" type="presParOf" srcId="{9AC16305-ECF6-4B1D-8A6B-6E8915570D7E}" destId="{B8165C73-507B-4D51-9809-AB1F0091CC87}" srcOrd="4" destOrd="0" presId="urn:microsoft.com/office/officeart/2008/layout/LinedList"/>
    <dgm:cxn modelId="{C4C434A8-A7B3-4C1E-8F8A-1E1BAA7C2A15}" type="presParOf" srcId="{9AC16305-ECF6-4B1D-8A6B-6E8915570D7E}" destId="{0FA7578B-0109-4187-B4FA-FB29C5C55027}" srcOrd="5" destOrd="0" presId="urn:microsoft.com/office/officeart/2008/layout/LinedList"/>
    <dgm:cxn modelId="{81C64130-EFDC-47C4-82EF-5CDDE5AB4D74}" type="presParOf" srcId="{0FA7578B-0109-4187-B4FA-FB29C5C55027}" destId="{CE1F07E8-DFB8-4E99-BAC4-D04D0B1EA120}" srcOrd="0" destOrd="0" presId="urn:microsoft.com/office/officeart/2008/layout/LinedList"/>
    <dgm:cxn modelId="{DFD0239C-D469-408A-9B47-3E407FD3A46E}" type="presParOf" srcId="{0FA7578B-0109-4187-B4FA-FB29C5C55027}" destId="{E8732B43-305A-45EF-9DDE-08C448E349E2}" srcOrd="1" destOrd="0" presId="urn:microsoft.com/office/officeart/2008/layout/LinedList"/>
    <dgm:cxn modelId="{7341E146-9A12-4EA7-A32F-4F9581D2A0FD}" type="presParOf" srcId="{9AC16305-ECF6-4B1D-8A6B-6E8915570D7E}" destId="{EF15123E-92E5-4BB5-8741-79C4E4EC89D0}" srcOrd="6" destOrd="0" presId="urn:microsoft.com/office/officeart/2008/layout/LinedList"/>
    <dgm:cxn modelId="{15D76911-72FB-4382-BFC6-924E2BDAEA80}" type="presParOf" srcId="{9AC16305-ECF6-4B1D-8A6B-6E8915570D7E}" destId="{2BB7F522-6282-4D7F-B766-59F4FA020859}" srcOrd="7" destOrd="0" presId="urn:microsoft.com/office/officeart/2008/layout/LinedList"/>
    <dgm:cxn modelId="{798AB3C7-268C-4865-9398-5B206635907A}" type="presParOf" srcId="{2BB7F522-6282-4D7F-B766-59F4FA020859}" destId="{E78501DD-BAAA-45D9-9E0C-09736F22CA08}" srcOrd="0" destOrd="0" presId="urn:microsoft.com/office/officeart/2008/layout/LinedList"/>
    <dgm:cxn modelId="{E7264A09-7599-4102-A821-CDF6AA59A4BA}" type="presParOf" srcId="{2BB7F522-6282-4D7F-B766-59F4FA020859}" destId="{83A33CFB-9DD8-468A-9F2F-6C23D6CD2970}" srcOrd="1" destOrd="0" presId="urn:microsoft.com/office/officeart/2008/layout/LinedList"/>
    <dgm:cxn modelId="{D046F034-C58C-49A1-99F0-0FC2516EFB9A}" type="presParOf" srcId="{9AC16305-ECF6-4B1D-8A6B-6E8915570D7E}" destId="{5143C096-6658-4749-8CCD-5A22ED218A83}" srcOrd="8" destOrd="0" presId="urn:microsoft.com/office/officeart/2008/layout/LinedList"/>
    <dgm:cxn modelId="{D3235499-3051-4303-9F5C-23920A2AC173}" type="presParOf" srcId="{9AC16305-ECF6-4B1D-8A6B-6E8915570D7E}" destId="{D4FE4388-B26B-4043-BED2-F6E7055DE082}" srcOrd="9" destOrd="0" presId="urn:microsoft.com/office/officeart/2008/layout/LinedList"/>
    <dgm:cxn modelId="{1A2CE7A5-8E71-4910-8E2C-6E4080732AF1}" type="presParOf" srcId="{D4FE4388-B26B-4043-BED2-F6E7055DE082}" destId="{A3D5E81F-C025-42DC-B3F5-64D491FCCAE7}" srcOrd="0" destOrd="0" presId="urn:microsoft.com/office/officeart/2008/layout/LinedList"/>
    <dgm:cxn modelId="{32B74916-B71B-494D-8085-CB887918C8ED}" type="presParOf" srcId="{D4FE4388-B26B-4043-BED2-F6E7055DE082}" destId="{275F4D7E-D25B-40C2-8B78-2DD8A52EB65E}" srcOrd="1" destOrd="0" presId="urn:microsoft.com/office/officeart/2008/layout/LinedList"/>
    <dgm:cxn modelId="{869CC4FF-E59B-410B-B1D0-76E42C6CB7DE}" type="presParOf" srcId="{9AC16305-ECF6-4B1D-8A6B-6E8915570D7E}" destId="{45865A6C-9480-48D9-BF5F-6B4E60E5633B}" srcOrd="10" destOrd="0" presId="urn:microsoft.com/office/officeart/2008/layout/LinedList"/>
    <dgm:cxn modelId="{7EF8E887-3E55-48F9-83FF-00E4DB84C9B2}" type="presParOf" srcId="{9AC16305-ECF6-4B1D-8A6B-6E8915570D7E}" destId="{9E6245AA-88AA-4D4E-96C7-68FCE18ECD05}" srcOrd="11" destOrd="0" presId="urn:microsoft.com/office/officeart/2008/layout/LinedList"/>
    <dgm:cxn modelId="{86D3B245-28FA-408D-A165-3FA1E8356E9F}" type="presParOf" srcId="{9E6245AA-88AA-4D4E-96C7-68FCE18ECD05}" destId="{1337531D-9016-4E61-992C-D521D8F6297D}" srcOrd="0" destOrd="0" presId="urn:microsoft.com/office/officeart/2008/layout/LinedList"/>
    <dgm:cxn modelId="{D29B68AB-F910-4688-99A8-FC7C671112A6}" type="presParOf" srcId="{9E6245AA-88AA-4D4E-96C7-68FCE18ECD05}" destId="{E409F78B-E61E-40E9-B4B5-A70D7960B40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1A7133-B837-4D51-8955-135C5E7FA2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9E3D9B-3523-42E9-9B81-507F96127D17}">
      <dgm:prSet/>
      <dgm:spPr/>
      <dgm:t>
        <a:bodyPr/>
        <a:lstStyle/>
        <a:p>
          <a:r>
            <a:rPr lang="en-US" b="0" i="0"/>
            <a:t>Wav2Vec: Sound to Matrix Representation</a:t>
          </a:r>
          <a:endParaRPr lang="en-US"/>
        </a:p>
      </dgm:t>
    </dgm:pt>
    <dgm:pt modelId="{2930936F-AEE7-4783-9B7D-2CCE75C3A667}" type="parTrans" cxnId="{98F2E682-CCDE-4696-A920-C6AAF9B5F0B0}">
      <dgm:prSet/>
      <dgm:spPr/>
      <dgm:t>
        <a:bodyPr/>
        <a:lstStyle/>
        <a:p>
          <a:endParaRPr lang="en-US"/>
        </a:p>
      </dgm:t>
    </dgm:pt>
    <dgm:pt modelId="{A3CF2B20-2EAA-433B-8480-4F8815B37785}" type="sibTrans" cxnId="{98F2E682-CCDE-4696-A920-C6AAF9B5F0B0}">
      <dgm:prSet/>
      <dgm:spPr/>
      <dgm:t>
        <a:bodyPr/>
        <a:lstStyle/>
        <a:p>
          <a:endParaRPr lang="en-US"/>
        </a:p>
      </dgm:t>
    </dgm:pt>
    <dgm:pt modelId="{C104C6F5-0B95-406B-8578-B393A2DB09A6}">
      <dgm:prSet/>
      <dgm:spPr/>
      <dgm:t>
        <a:bodyPr/>
        <a:lstStyle/>
        <a:p>
          <a:r>
            <a:rPr lang="en-US" b="0" i="0" dirty="0"/>
            <a:t>Matrix For One Vecto</a:t>
          </a:r>
          <a:r>
            <a:rPr lang="en-US" dirty="0"/>
            <a:t>r</a:t>
          </a:r>
        </a:p>
      </dgm:t>
    </dgm:pt>
    <dgm:pt modelId="{3E3A601C-D8A2-4013-8D40-46A646A0026D}" type="parTrans" cxnId="{1B04EEE1-5565-405C-9F32-F46FF3E69590}">
      <dgm:prSet/>
      <dgm:spPr/>
      <dgm:t>
        <a:bodyPr/>
        <a:lstStyle/>
        <a:p>
          <a:endParaRPr lang="en-US"/>
        </a:p>
      </dgm:t>
    </dgm:pt>
    <dgm:pt modelId="{06A53378-36CB-4C36-9287-77CE8A0EC792}" type="sibTrans" cxnId="{1B04EEE1-5565-405C-9F32-F46FF3E69590}">
      <dgm:prSet/>
      <dgm:spPr/>
      <dgm:t>
        <a:bodyPr/>
        <a:lstStyle/>
        <a:p>
          <a:endParaRPr lang="en-US"/>
        </a:p>
      </dgm:t>
    </dgm:pt>
    <dgm:pt modelId="{B6581424-F159-4B5C-8744-1762C9CE27F8}">
      <dgm:prSet/>
      <dgm:spPr/>
      <dgm:t>
        <a:bodyPr/>
        <a:lstStyle/>
        <a:p>
          <a:r>
            <a:rPr lang="en-US" b="0" i="0" dirty="0"/>
            <a:t>Agnostic BERT: Transcript to vector embedding</a:t>
          </a:r>
          <a:endParaRPr lang="en-US" dirty="0"/>
        </a:p>
      </dgm:t>
    </dgm:pt>
    <dgm:pt modelId="{5B1999CC-E3E3-4EA4-8251-D1095701C7D3}" type="parTrans" cxnId="{68EA7FB4-206F-429A-8877-A8D554573D83}">
      <dgm:prSet/>
      <dgm:spPr/>
      <dgm:t>
        <a:bodyPr/>
        <a:lstStyle/>
        <a:p>
          <a:endParaRPr lang="en-US"/>
        </a:p>
      </dgm:t>
    </dgm:pt>
    <dgm:pt modelId="{89E10BA8-B17E-4195-87EC-1A795F6014B6}" type="sibTrans" cxnId="{68EA7FB4-206F-429A-8877-A8D554573D83}">
      <dgm:prSet/>
      <dgm:spPr/>
      <dgm:t>
        <a:bodyPr/>
        <a:lstStyle/>
        <a:p>
          <a:endParaRPr lang="en-US"/>
        </a:p>
      </dgm:t>
    </dgm:pt>
    <dgm:pt modelId="{FCD60EAC-649B-47D6-BB26-CD6553C1EB6C}">
      <dgm:prSet/>
      <dgm:spPr/>
      <dgm:t>
        <a:bodyPr/>
        <a:lstStyle/>
        <a:p>
          <a:r>
            <a:rPr lang="en-US" b="0" i="0" dirty="0"/>
            <a:t>Vector Concatenation</a:t>
          </a:r>
          <a:endParaRPr lang="en-US" dirty="0"/>
        </a:p>
      </dgm:t>
    </dgm:pt>
    <dgm:pt modelId="{593CF0B8-5203-475D-8290-5D90AA2F7019}" type="parTrans" cxnId="{2FFECD1C-2A6E-4060-A649-F794E88B0097}">
      <dgm:prSet/>
      <dgm:spPr/>
      <dgm:t>
        <a:bodyPr/>
        <a:lstStyle/>
        <a:p>
          <a:endParaRPr lang="en-US"/>
        </a:p>
      </dgm:t>
    </dgm:pt>
    <dgm:pt modelId="{E0D1461D-6A5E-45E3-A753-2D13A04BE31B}" type="sibTrans" cxnId="{2FFECD1C-2A6E-4060-A649-F794E88B0097}">
      <dgm:prSet/>
      <dgm:spPr/>
      <dgm:t>
        <a:bodyPr/>
        <a:lstStyle/>
        <a:p>
          <a:endParaRPr lang="en-US"/>
        </a:p>
      </dgm:t>
    </dgm:pt>
    <dgm:pt modelId="{6D3CED53-77F5-431C-9265-03E3875F0711}">
      <dgm:prSet/>
      <dgm:spPr/>
      <dgm:t>
        <a:bodyPr/>
        <a:lstStyle/>
        <a:p>
          <a:r>
            <a:rPr lang="en-US" b="0" i="0" dirty="0"/>
            <a:t>Binary Classifier Training</a:t>
          </a:r>
          <a:endParaRPr lang="en-US" dirty="0"/>
        </a:p>
      </dgm:t>
    </dgm:pt>
    <dgm:pt modelId="{31652DBA-72E0-4AF0-BBAF-24CA6515DD83}" type="parTrans" cxnId="{11C307FF-84AA-4016-B8FD-93BCFF36AEE5}">
      <dgm:prSet/>
      <dgm:spPr/>
      <dgm:t>
        <a:bodyPr/>
        <a:lstStyle/>
        <a:p>
          <a:endParaRPr lang="en-US"/>
        </a:p>
      </dgm:t>
    </dgm:pt>
    <dgm:pt modelId="{8F263B37-6919-40C7-ABD4-EC19CCEFE0B7}" type="sibTrans" cxnId="{11C307FF-84AA-4016-B8FD-93BCFF36AEE5}">
      <dgm:prSet/>
      <dgm:spPr/>
      <dgm:t>
        <a:bodyPr/>
        <a:lstStyle/>
        <a:p>
          <a:endParaRPr lang="en-US"/>
        </a:p>
      </dgm:t>
    </dgm:pt>
    <dgm:pt modelId="{F32B0182-117C-4760-83BD-DC045C6EC885}">
      <dgm:prSet/>
      <dgm:spPr/>
      <dgm:t>
        <a:bodyPr/>
        <a:lstStyle/>
        <a:p>
          <a:r>
            <a:rPr lang="en-US" dirty="0"/>
            <a:t>CTC loss: A</a:t>
          </a:r>
          <a:r>
            <a:rPr lang="en-IL" dirty="0"/>
            <a:t>udio-</a:t>
          </a:r>
          <a:r>
            <a:rPr lang="en-US" dirty="0"/>
            <a:t>D</a:t>
          </a:r>
          <a:r>
            <a:rPr lang="en-IL" dirty="0"/>
            <a:t>etected </a:t>
          </a:r>
          <a:r>
            <a:rPr lang="en-US" dirty="0"/>
            <a:t>S</a:t>
          </a:r>
          <a:r>
            <a:rPr lang="en-IL" dirty="0"/>
            <a:t>tuttering </a:t>
          </a:r>
          <a:r>
            <a:rPr lang="en-US" dirty="0"/>
            <a:t>S</a:t>
          </a:r>
          <a:r>
            <a:rPr lang="en-IL" dirty="0"/>
            <a:t>egments</a:t>
          </a:r>
          <a:endParaRPr lang="en-US" dirty="0"/>
        </a:p>
      </dgm:t>
    </dgm:pt>
    <dgm:pt modelId="{D5879D62-2F2B-4AC2-B0EC-33FFB8FE6827}" type="parTrans" cxnId="{44D563A4-8C99-4F6E-A81E-6227B582E17D}">
      <dgm:prSet/>
      <dgm:spPr/>
      <dgm:t>
        <a:bodyPr/>
        <a:lstStyle/>
        <a:p>
          <a:endParaRPr lang="en-US"/>
        </a:p>
      </dgm:t>
    </dgm:pt>
    <dgm:pt modelId="{CEDE01E7-02A5-4CFA-8F24-06087C7AE8A1}" type="sibTrans" cxnId="{44D563A4-8C99-4F6E-A81E-6227B582E17D}">
      <dgm:prSet/>
      <dgm:spPr/>
      <dgm:t>
        <a:bodyPr/>
        <a:lstStyle/>
        <a:p>
          <a:endParaRPr lang="en-US"/>
        </a:p>
      </dgm:t>
    </dgm:pt>
    <dgm:pt modelId="{EC922F05-7377-4367-AE19-DC46B2CEC659}" type="pres">
      <dgm:prSet presAssocID="{871A7133-B837-4D51-8955-135C5E7FA202}" presName="linear" presStyleCnt="0">
        <dgm:presLayoutVars>
          <dgm:animLvl val="lvl"/>
          <dgm:resizeHandles val="exact"/>
        </dgm:presLayoutVars>
      </dgm:prSet>
      <dgm:spPr/>
    </dgm:pt>
    <dgm:pt modelId="{9B46177E-8AFD-4F14-B708-CBA1D0ED992D}" type="pres">
      <dgm:prSet presAssocID="{179E3D9B-3523-42E9-9B81-507F96127D17}" presName="parentText" presStyleLbl="node1" presStyleIdx="0" presStyleCnt="6">
        <dgm:presLayoutVars>
          <dgm:chMax val="0"/>
          <dgm:bulletEnabled val="1"/>
        </dgm:presLayoutVars>
      </dgm:prSet>
      <dgm:spPr/>
    </dgm:pt>
    <dgm:pt modelId="{F138BB1C-A170-4F67-89FD-06342A67A735}" type="pres">
      <dgm:prSet presAssocID="{A3CF2B20-2EAA-433B-8480-4F8815B37785}" presName="spacer" presStyleCnt="0"/>
      <dgm:spPr/>
    </dgm:pt>
    <dgm:pt modelId="{859C9117-4E50-4816-AAAE-7A25A562E738}" type="pres">
      <dgm:prSet presAssocID="{C104C6F5-0B95-406B-8578-B393A2DB09A6}" presName="parentText" presStyleLbl="node1" presStyleIdx="1" presStyleCnt="6">
        <dgm:presLayoutVars>
          <dgm:chMax val="0"/>
          <dgm:bulletEnabled val="1"/>
        </dgm:presLayoutVars>
      </dgm:prSet>
      <dgm:spPr/>
    </dgm:pt>
    <dgm:pt modelId="{259A3672-A445-4F0B-B633-F3CBA4ED67FC}" type="pres">
      <dgm:prSet presAssocID="{06A53378-36CB-4C36-9287-77CE8A0EC792}" presName="spacer" presStyleCnt="0"/>
      <dgm:spPr/>
    </dgm:pt>
    <dgm:pt modelId="{4FF00AE9-1DCA-42B0-B1A4-C4FBC8E2F48B}" type="pres">
      <dgm:prSet presAssocID="{B6581424-F159-4B5C-8744-1762C9CE27F8}" presName="parentText" presStyleLbl="node1" presStyleIdx="2" presStyleCnt="6">
        <dgm:presLayoutVars>
          <dgm:chMax val="0"/>
          <dgm:bulletEnabled val="1"/>
        </dgm:presLayoutVars>
      </dgm:prSet>
      <dgm:spPr/>
    </dgm:pt>
    <dgm:pt modelId="{952A0ADC-303E-41AF-8988-EA84A366F90C}" type="pres">
      <dgm:prSet presAssocID="{89E10BA8-B17E-4195-87EC-1A795F6014B6}" presName="spacer" presStyleCnt="0"/>
      <dgm:spPr/>
    </dgm:pt>
    <dgm:pt modelId="{EA44D42A-0E29-4A8C-854F-43F7AA9E4B7E}" type="pres">
      <dgm:prSet presAssocID="{FCD60EAC-649B-47D6-BB26-CD6553C1EB6C}" presName="parentText" presStyleLbl="node1" presStyleIdx="3" presStyleCnt="6">
        <dgm:presLayoutVars>
          <dgm:chMax val="0"/>
          <dgm:bulletEnabled val="1"/>
        </dgm:presLayoutVars>
      </dgm:prSet>
      <dgm:spPr/>
    </dgm:pt>
    <dgm:pt modelId="{4E5BF9AE-85DF-4D4C-8020-BEA9B23B41F6}" type="pres">
      <dgm:prSet presAssocID="{E0D1461D-6A5E-45E3-A753-2D13A04BE31B}" presName="spacer" presStyleCnt="0"/>
      <dgm:spPr/>
    </dgm:pt>
    <dgm:pt modelId="{BCA496FC-0413-4CBD-B5AA-3ED378B2CE27}" type="pres">
      <dgm:prSet presAssocID="{6D3CED53-77F5-431C-9265-03E3875F0711}" presName="parentText" presStyleLbl="node1" presStyleIdx="4" presStyleCnt="6">
        <dgm:presLayoutVars>
          <dgm:chMax val="0"/>
          <dgm:bulletEnabled val="1"/>
        </dgm:presLayoutVars>
      </dgm:prSet>
      <dgm:spPr/>
    </dgm:pt>
    <dgm:pt modelId="{F0CA7C31-BF70-473C-BD37-440A8A6693A0}" type="pres">
      <dgm:prSet presAssocID="{8F263B37-6919-40C7-ABD4-EC19CCEFE0B7}" presName="spacer" presStyleCnt="0"/>
      <dgm:spPr/>
    </dgm:pt>
    <dgm:pt modelId="{BA747E44-E35F-4D22-8784-F85609F8ED50}" type="pres">
      <dgm:prSet presAssocID="{F32B0182-117C-4760-83BD-DC045C6EC885}" presName="parentText" presStyleLbl="node1" presStyleIdx="5" presStyleCnt="6">
        <dgm:presLayoutVars>
          <dgm:chMax val="0"/>
          <dgm:bulletEnabled val="1"/>
        </dgm:presLayoutVars>
      </dgm:prSet>
      <dgm:spPr/>
    </dgm:pt>
  </dgm:ptLst>
  <dgm:cxnLst>
    <dgm:cxn modelId="{3B611F06-9E0C-4297-B552-46E502627EB3}" type="presOf" srcId="{179E3D9B-3523-42E9-9B81-507F96127D17}" destId="{9B46177E-8AFD-4F14-B708-CBA1D0ED992D}" srcOrd="0" destOrd="0" presId="urn:microsoft.com/office/officeart/2005/8/layout/vList2"/>
    <dgm:cxn modelId="{5101E518-0D15-4DB8-96EC-DCFC6BBED2F4}" type="presOf" srcId="{FCD60EAC-649B-47D6-BB26-CD6553C1EB6C}" destId="{EA44D42A-0E29-4A8C-854F-43F7AA9E4B7E}" srcOrd="0" destOrd="0" presId="urn:microsoft.com/office/officeart/2005/8/layout/vList2"/>
    <dgm:cxn modelId="{2FFECD1C-2A6E-4060-A649-F794E88B0097}" srcId="{871A7133-B837-4D51-8955-135C5E7FA202}" destId="{FCD60EAC-649B-47D6-BB26-CD6553C1EB6C}" srcOrd="3" destOrd="0" parTransId="{593CF0B8-5203-475D-8290-5D90AA2F7019}" sibTransId="{E0D1461D-6A5E-45E3-A753-2D13A04BE31B}"/>
    <dgm:cxn modelId="{52C17564-5C8A-44BB-835F-C852F00DAC6C}" type="presOf" srcId="{B6581424-F159-4B5C-8744-1762C9CE27F8}" destId="{4FF00AE9-1DCA-42B0-B1A4-C4FBC8E2F48B}" srcOrd="0" destOrd="0" presId="urn:microsoft.com/office/officeart/2005/8/layout/vList2"/>
    <dgm:cxn modelId="{85876479-1CC1-4B92-A27C-F2084766FC69}" type="presOf" srcId="{F32B0182-117C-4760-83BD-DC045C6EC885}" destId="{BA747E44-E35F-4D22-8784-F85609F8ED50}" srcOrd="0" destOrd="0" presId="urn:microsoft.com/office/officeart/2005/8/layout/vList2"/>
    <dgm:cxn modelId="{98F2E682-CCDE-4696-A920-C6AAF9B5F0B0}" srcId="{871A7133-B837-4D51-8955-135C5E7FA202}" destId="{179E3D9B-3523-42E9-9B81-507F96127D17}" srcOrd="0" destOrd="0" parTransId="{2930936F-AEE7-4783-9B7D-2CCE75C3A667}" sibTransId="{A3CF2B20-2EAA-433B-8480-4F8815B37785}"/>
    <dgm:cxn modelId="{44D563A4-8C99-4F6E-A81E-6227B582E17D}" srcId="{871A7133-B837-4D51-8955-135C5E7FA202}" destId="{F32B0182-117C-4760-83BD-DC045C6EC885}" srcOrd="5" destOrd="0" parTransId="{D5879D62-2F2B-4AC2-B0EC-33FFB8FE6827}" sibTransId="{CEDE01E7-02A5-4CFA-8F24-06087C7AE8A1}"/>
    <dgm:cxn modelId="{6CCD3AA9-3DEF-4CB7-912B-A3E1430FAF6E}" type="presOf" srcId="{6D3CED53-77F5-431C-9265-03E3875F0711}" destId="{BCA496FC-0413-4CBD-B5AA-3ED378B2CE27}" srcOrd="0" destOrd="0" presId="urn:microsoft.com/office/officeart/2005/8/layout/vList2"/>
    <dgm:cxn modelId="{68EA7FB4-206F-429A-8877-A8D554573D83}" srcId="{871A7133-B837-4D51-8955-135C5E7FA202}" destId="{B6581424-F159-4B5C-8744-1762C9CE27F8}" srcOrd="2" destOrd="0" parTransId="{5B1999CC-E3E3-4EA4-8251-D1095701C7D3}" sibTransId="{89E10BA8-B17E-4195-87EC-1A795F6014B6}"/>
    <dgm:cxn modelId="{80AFC2B8-651D-4D50-8EFF-1FB57F2FEF28}" type="presOf" srcId="{871A7133-B837-4D51-8955-135C5E7FA202}" destId="{EC922F05-7377-4367-AE19-DC46B2CEC659}" srcOrd="0" destOrd="0" presId="urn:microsoft.com/office/officeart/2005/8/layout/vList2"/>
    <dgm:cxn modelId="{790B61C9-24AC-4C84-88F4-A7E9F48F93C0}" type="presOf" srcId="{C104C6F5-0B95-406B-8578-B393A2DB09A6}" destId="{859C9117-4E50-4816-AAAE-7A25A562E738}" srcOrd="0" destOrd="0" presId="urn:microsoft.com/office/officeart/2005/8/layout/vList2"/>
    <dgm:cxn modelId="{1B04EEE1-5565-405C-9F32-F46FF3E69590}" srcId="{871A7133-B837-4D51-8955-135C5E7FA202}" destId="{C104C6F5-0B95-406B-8578-B393A2DB09A6}" srcOrd="1" destOrd="0" parTransId="{3E3A601C-D8A2-4013-8D40-46A646A0026D}" sibTransId="{06A53378-36CB-4C36-9287-77CE8A0EC792}"/>
    <dgm:cxn modelId="{11C307FF-84AA-4016-B8FD-93BCFF36AEE5}" srcId="{871A7133-B837-4D51-8955-135C5E7FA202}" destId="{6D3CED53-77F5-431C-9265-03E3875F0711}" srcOrd="4" destOrd="0" parTransId="{31652DBA-72E0-4AF0-BBAF-24CA6515DD83}" sibTransId="{8F263B37-6919-40C7-ABD4-EC19CCEFE0B7}"/>
    <dgm:cxn modelId="{537B8D96-6411-45E1-8A04-2B69978F38C3}" type="presParOf" srcId="{EC922F05-7377-4367-AE19-DC46B2CEC659}" destId="{9B46177E-8AFD-4F14-B708-CBA1D0ED992D}" srcOrd="0" destOrd="0" presId="urn:microsoft.com/office/officeart/2005/8/layout/vList2"/>
    <dgm:cxn modelId="{FBA92BD7-4912-4511-A4C8-35E14EC4F94A}" type="presParOf" srcId="{EC922F05-7377-4367-AE19-DC46B2CEC659}" destId="{F138BB1C-A170-4F67-89FD-06342A67A735}" srcOrd="1" destOrd="0" presId="urn:microsoft.com/office/officeart/2005/8/layout/vList2"/>
    <dgm:cxn modelId="{ED96D520-92B4-4B63-B320-349FCB7D04F9}" type="presParOf" srcId="{EC922F05-7377-4367-AE19-DC46B2CEC659}" destId="{859C9117-4E50-4816-AAAE-7A25A562E738}" srcOrd="2" destOrd="0" presId="urn:microsoft.com/office/officeart/2005/8/layout/vList2"/>
    <dgm:cxn modelId="{8DB496ED-D910-495D-9B66-5FA1F269DCC7}" type="presParOf" srcId="{EC922F05-7377-4367-AE19-DC46B2CEC659}" destId="{259A3672-A445-4F0B-B633-F3CBA4ED67FC}" srcOrd="3" destOrd="0" presId="urn:microsoft.com/office/officeart/2005/8/layout/vList2"/>
    <dgm:cxn modelId="{E7EA113B-025D-4BD7-9C5F-3245833439FA}" type="presParOf" srcId="{EC922F05-7377-4367-AE19-DC46B2CEC659}" destId="{4FF00AE9-1DCA-42B0-B1A4-C4FBC8E2F48B}" srcOrd="4" destOrd="0" presId="urn:microsoft.com/office/officeart/2005/8/layout/vList2"/>
    <dgm:cxn modelId="{25E572B2-74B0-41BB-9FC6-0D348C822F2D}" type="presParOf" srcId="{EC922F05-7377-4367-AE19-DC46B2CEC659}" destId="{952A0ADC-303E-41AF-8988-EA84A366F90C}" srcOrd="5" destOrd="0" presId="urn:microsoft.com/office/officeart/2005/8/layout/vList2"/>
    <dgm:cxn modelId="{CD57596D-3B43-4C2D-9C53-20134C6D93E6}" type="presParOf" srcId="{EC922F05-7377-4367-AE19-DC46B2CEC659}" destId="{EA44D42A-0E29-4A8C-854F-43F7AA9E4B7E}" srcOrd="6" destOrd="0" presId="urn:microsoft.com/office/officeart/2005/8/layout/vList2"/>
    <dgm:cxn modelId="{AB5847CE-F1B7-4226-840A-C8F11669B1CE}" type="presParOf" srcId="{EC922F05-7377-4367-AE19-DC46B2CEC659}" destId="{4E5BF9AE-85DF-4D4C-8020-BEA9B23B41F6}" srcOrd="7" destOrd="0" presId="urn:microsoft.com/office/officeart/2005/8/layout/vList2"/>
    <dgm:cxn modelId="{464AA542-4CCD-4DCA-8E53-77D7D5D1A350}" type="presParOf" srcId="{EC922F05-7377-4367-AE19-DC46B2CEC659}" destId="{BCA496FC-0413-4CBD-B5AA-3ED378B2CE27}" srcOrd="8" destOrd="0" presId="urn:microsoft.com/office/officeart/2005/8/layout/vList2"/>
    <dgm:cxn modelId="{EEAA0C67-207E-4117-AEE8-2A3DA4382665}" type="presParOf" srcId="{EC922F05-7377-4367-AE19-DC46B2CEC659}" destId="{F0CA7C31-BF70-473C-BD37-440A8A6693A0}" srcOrd="9" destOrd="0" presId="urn:microsoft.com/office/officeart/2005/8/layout/vList2"/>
    <dgm:cxn modelId="{E9276564-2282-4781-AF59-0665775446F2}" type="presParOf" srcId="{EC922F05-7377-4367-AE19-DC46B2CEC659}" destId="{BA747E44-E35F-4D22-8784-F85609F8ED5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CC991-62A8-47DC-B1C0-D1A2D7030834}">
      <dsp:nvSpPr>
        <dsp:cNvPr id="0" name=""/>
        <dsp:cNvSpPr/>
      </dsp:nvSpPr>
      <dsp:spPr>
        <a:xfrm>
          <a:off x="0" y="462"/>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614D6-316C-4C8B-B2E1-AB62480DD2B4}">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85FBA5-E475-4B78-B78E-2297C32C3A56}">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933450">
            <a:lnSpc>
              <a:spcPct val="90000"/>
            </a:lnSpc>
            <a:spcBef>
              <a:spcPct val="0"/>
            </a:spcBef>
            <a:spcAft>
              <a:spcPct val="35000"/>
            </a:spcAft>
            <a:buNone/>
          </a:pPr>
          <a:r>
            <a:rPr lang="en-US" sz="2100" kern="1200"/>
            <a:t>The current approach to stuttering detection involves a combination of manual assessment by trained speech-language pathologists (SLPs) and automated analysis using computational techniques.</a:t>
          </a:r>
        </a:p>
      </dsp:txBody>
      <dsp:txXfrm>
        <a:off x="1249101" y="462"/>
        <a:ext cx="8809298" cy="1081473"/>
      </dsp:txXfrm>
    </dsp:sp>
    <dsp:sp modelId="{79E659A5-ECE1-4CAF-9944-33AAE8B46162}">
      <dsp:nvSpPr>
        <dsp:cNvPr id="0" name=""/>
        <dsp:cNvSpPr/>
      </dsp:nvSpPr>
      <dsp:spPr>
        <a:xfrm>
          <a:off x="0" y="1352303"/>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F13CF-698A-4A6E-A341-43A3252B2E82}">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21C9D4-6541-499D-A21C-F48B9EBA4A22}">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933450">
            <a:lnSpc>
              <a:spcPct val="90000"/>
            </a:lnSpc>
            <a:spcBef>
              <a:spcPct val="0"/>
            </a:spcBef>
            <a:spcAft>
              <a:spcPct val="35000"/>
            </a:spcAft>
            <a:buNone/>
          </a:pPr>
          <a:r>
            <a:rPr lang="en-US" sz="2100" kern="1200"/>
            <a:t>Manual assessment: clinical assessment and subjective rating scales.</a:t>
          </a:r>
        </a:p>
      </dsp:txBody>
      <dsp:txXfrm>
        <a:off x="1249101" y="1352303"/>
        <a:ext cx="8809298" cy="1081473"/>
      </dsp:txXfrm>
    </dsp:sp>
    <dsp:sp modelId="{674737B7-7614-443A-A584-5AD632FF1E6A}">
      <dsp:nvSpPr>
        <dsp:cNvPr id="0" name=""/>
        <dsp:cNvSpPr/>
      </dsp:nvSpPr>
      <dsp:spPr>
        <a:xfrm>
          <a:off x="0" y="2704144"/>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1E6AE-0222-4DE4-888E-9CE0C1A561CE}">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CB5DF8-FEAF-4C8A-A1EC-610D1CC72DCC}">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933450">
            <a:lnSpc>
              <a:spcPct val="90000"/>
            </a:lnSpc>
            <a:spcBef>
              <a:spcPct val="0"/>
            </a:spcBef>
            <a:spcAft>
              <a:spcPct val="35000"/>
            </a:spcAft>
            <a:buNone/>
          </a:pPr>
          <a:r>
            <a:rPr lang="en-US" sz="2100" kern="1200" dirty="0"/>
            <a:t>Automatic analysis: software for speech analysis, acoustic analysis, machine learning approaches and multimodal approaches.</a:t>
          </a:r>
        </a:p>
      </dsp:txBody>
      <dsp:txXfrm>
        <a:off x="1249101" y="2704144"/>
        <a:ext cx="8809298" cy="1081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5506A-F301-4265-87A9-A38048F396E4}">
      <dsp:nvSpPr>
        <dsp:cNvPr id="0" name=""/>
        <dsp:cNvSpPr/>
      </dsp:nvSpPr>
      <dsp:spPr>
        <a:xfrm>
          <a:off x="0" y="1757"/>
          <a:ext cx="96139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857FB-E991-4E36-8D7D-85B0679ECDBD}">
      <dsp:nvSpPr>
        <dsp:cNvPr id="0" name=""/>
        <dsp:cNvSpPr/>
      </dsp:nvSpPr>
      <dsp:spPr>
        <a:xfrm>
          <a:off x="0" y="1757"/>
          <a:ext cx="9613900"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Collection of Real-Time dataset</a:t>
          </a:r>
        </a:p>
      </dsp:txBody>
      <dsp:txXfrm>
        <a:off x="0" y="1757"/>
        <a:ext cx="9613900" cy="599224"/>
      </dsp:txXfrm>
    </dsp:sp>
    <dsp:sp modelId="{23349072-C845-43D5-A4DA-D77191309131}">
      <dsp:nvSpPr>
        <dsp:cNvPr id="0" name=""/>
        <dsp:cNvSpPr/>
      </dsp:nvSpPr>
      <dsp:spPr>
        <a:xfrm>
          <a:off x="0" y="600982"/>
          <a:ext cx="96139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170A20-E295-49A9-9AEC-ADFF6381AFA8}">
      <dsp:nvSpPr>
        <dsp:cNvPr id="0" name=""/>
        <dsp:cNvSpPr/>
      </dsp:nvSpPr>
      <dsp:spPr>
        <a:xfrm>
          <a:off x="0" y="600982"/>
          <a:ext cx="9613900"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Transcription of the audio files</a:t>
          </a:r>
        </a:p>
      </dsp:txBody>
      <dsp:txXfrm>
        <a:off x="0" y="600982"/>
        <a:ext cx="9613900" cy="599224"/>
      </dsp:txXfrm>
    </dsp:sp>
    <dsp:sp modelId="{B8165C73-507B-4D51-9809-AB1F0091CC87}">
      <dsp:nvSpPr>
        <dsp:cNvPr id="0" name=""/>
        <dsp:cNvSpPr/>
      </dsp:nvSpPr>
      <dsp:spPr>
        <a:xfrm>
          <a:off x="0" y="1200206"/>
          <a:ext cx="96139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F07E8-DFB8-4E99-BAC4-D04D0B1EA120}">
      <dsp:nvSpPr>
        <dsp:cNvPr id="0" name=""/>
        <dsp:cNvSpPr/>
      </dsp:nvSpPr>
      <dsp:spPr>
        <a:xfrm>
          <a:off x="0" y="1200206"/>
          <a:ext cx="9613900"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Sound to Matrix Representation</a:t>
          </a:r>
        </a:p>
      </dsp:txBody>
      <dsp:txXfrm>
        <a:off x="0" y="1200206"/>
        <a:ext cx="9613900" cy="599224"/>
      </dsp:txXfrm>
    </dsp:sp>
    <dsp:sp modelId="{EF15123E-92E5-4BB5-8741-79C4E4EC89D0}">
      <dsp:nvSpPr>
        <dsp:cNvPr id="0" name=""/>
        <dsp:cNvSpPr/>
      </dsp:nvSpPr>
      <dsp:spPr>
        <a:xfrm>
          <a:off x="0" y="1799431"/>
          <a:ext cx="96139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501DD-BAAA-45D9-9E0C-09736F22CA08}">
      <dsp:nvSpPr>
        <dsp:cNvPr id="0" name=""/>
        <dsp:cNvSpPr/>
      </dsp:nvSpPr>
      <dsp:spPr>
        <a:xfrm>
          <a:off x="0" y="1799431"/>
          <a:ext cx="9613900"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Transcript to Vector Embedding  </a:t>
          </a:r>
        </a:p>
      </dsp:txBody>
      <dsp:txXfrm>
        <a:off x="0" y="1799431"/>
        <a:ext cx="9613900" cy="599224"/>
      </dsp:txXfrm>
    </dsp:sp>
    <dsp:sp modelId="{5143C096-6658-4749-8CCD-5A22ED218A83}">
      <dsp:nvSpPr>
        <dsp:cNvPr id="0" name=""/>
        <dsp:cNvSpPr/>
      </dsp:nvSpPr>
      <dsp:spPr>
        <a:xfrm>
          <a:off x="0" y="2398656"/>
          <a:ext cx="96139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5E81F-C025-42DC-B3F5-64D491FCCAE7}">
      <dsp:nvSpPr>
        <dsp:cNvPr id="0" name=""/>
        <dsp:cNvSpPr/>
      </dsp:nvSpPr>
      <dsp:spPr>
        <a:xfrm>
          <a:off x="0" y="2398656"/>
          <a:ext cx="9613900"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Binary Classification</a:t>
          </a:r>
        </a:p>
      </dsp:txBody>
      <dsp:txXfrm>
        <a:off x="0" y="2398656"/>
        <a:ext cx="9613900" cy="599224"/>
      </dsp:txXfrm>
    </dsp:sp>
    <dsp:sp modelId="{45865A6C-9480-48D9-BF5F-6B4E60E5633B}">
      <dsp:nvSpPr>
        <dsp:cNvPr id="0" name=""/>
        <dsp:cNvSpPr/>
      </dsp:nvSpPr>
      <dsp:spPr>
        <a:xfrm>
          <a:off x="0" y="2997880"/>
          <a:ext cx="96139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7531D-9016-4E61-992C-D521D8F6297D}">
      <dsp:nvSpPr>
        <dsp:cNvPr id="0" name=""/>
        <dsp:cNvSpPr/>
      </dsp:nvSpPr>
      <dsp:spPr>
        <a:xfrm>
          <a:off x="0" y="2997880"/>
          <a:ext cx="9613900"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Evaluation of Stuttering</a:t>
          </a:r>
        </a:p>
      </dsp:txBody>
      <dsp:txXfrm>
        <a:off x="0" y="2997880"/>
        <a:ext cx="9613900" cy="59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6177E-8AFD-4F14-B708-CBA1D0ED992D}">
      <dsp:nvSpPr>
        <dsp:cNvPr id="0" name=""/>
        <dsp:cNvSpPr/>
      </dsp:nvSpPr>
      <dsp:spPr>
        <a:xfrm>
          <a:off x="0" y="19231"/>
          <a:ext cx="96139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Wav2Vec: Sound to Matrix Representation</a:t>
          </a:r>
          <a:endParaRPr lang="en-US" sz="2300" kern="1200"/>
        </a:p>
      </dsp:txBody>
      <dsp:txXfrm>
        <a:off x="26273" y="45504"/>
        <a:ext cx="9561354" cy="485654"/>
      </dsp:txXfrm>
    </dsp:sp>
    <dsp:sp modelId="{859C9117-4E50-4816-AAAE-7A25A562E738}">
      <dsp:nvSpPr>
        <dsp:cNvPr id="0" name=""/>
        <dsp:cNvSpPr/>
      </dsp:nvSpPr>
      <dsp:spPr>
        <a:xfrm>
          <a:off x="0" y="623671"/>
          <a:ext cx="96139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Matrix For One Vecto</a:t>
          </a:r>
          <a:r>
            <a:rPr lang="en-US" sz="2300" kern="1200" dirty="0"/>
            <a:t>r</a:t>
          </a:r>
        </a:p>
      </dsp:txBody>
      <dsp:txXfrm>
        <a:off x="26273" y="649944"/>
        <a:ext cx="9561354" cy="485654"/>
      </dsp:txXfrm>
    </dsp:sp>
    <dsp:sp modelId="{4FF00AE9-1DCA-42B0-B1A4-C4FBC8E2F48B}">
      <dsp:nvSpPr>
        <dsp:cNvPr id="0" name=""/>
        <dsp:cNvSpPr/>
      </dsp:nvSpPr>
      <dsp:spPr>
        <a:xfrm>
          <a:off x="0" y="1228111"/>
          <a:ext cx="96139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Agnostic BERT: Transcript to vector embedding</a:t>
          </a:r>
          <a:endParaRPr lang="en-US" sz="2300" kern="1200" dirty="0"/>
        </a:p>
      </dsp:txBody>
      <dsp:txXfrm>
        <a:off x="26273" y="1254384"/>
        <a:ext cx="9561354" cy="485654"/>
      </dsp:txXfrm>
    </dsp:sp>
    <dsp:sp modelId="{EA44D42A-0E29-4A8C-854F-43F7AA9E4B7E}">
      <dsp:nvSpPr>
        <dsp:cNvPr id="0" name=""/>
        <dsp:cNvSpPr/>
      </dsp:nvSpPr>
      <dsp:spPr>
        <a:xfrm>
          <a:off x="0" y="1832551"/>
          <a:ext cx="96139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Vector Concatenation</a:t>
          </a:r>
          <a:endParaRPr lang="en-US" sz="2300" kern="1200" dirty="0"/>
        </a:p>
      </dsp:txBody>
      <dsp:txXfrm>
        <a:off x="26273" y="1858824"/>
        <a:ext cx="9561354" cy="485654"/>
      </dsp:txXfrm>
    </dsp:sp>
    <dsp:sp modelId="{BCA496FC-0413-4CBD-B5AA-3ED378B2CE27}">
      <dsp:nvSpPr>
        <dsp:cNvPr id="0" name=""/>
        <dsp:cNvSpPr/>
      </dsp:nvSpPr>
      <dsp:spPr>
        <a:xfrm>
          <a:off x="0" y="2436991"/>
          <a:ext cx="96139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Binary Classifier Training</a:t>
          </a:r>
          <a:endParaRPr lang="en-US" sz="2300" kern="1200" dirty="0"/>
        </a:p>
      </dsp:txBody>
      <dsp:txXfrm>
        <a:off x="26273" y="2463264"/>
        <a:ext cx="9561354" cy="485654"/>
      </dsp:txXfrm>
    </dsp:sp>
    <dsp:sp modelId="{BA747E44-E35F-4D22-8784-F85609F8ED50}">
      <dsp:nvSpPr>
        <dsp:cNvPr id="0" name=""/>
        <dsp:cNvSpPr/>
      </dsp:nvSpPr>
      <dsp:spPr>
        <a:xfrm>
          <a:off x="0" y="3041431"/>
          <a:ext cx="9613900" cy="538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CTC loss: A</a:t>
          </a:r>
          <a:r>
            <a:rPr lang="en-IL" sz="2300" kern="1200" dirty="0"/>
            <a:t>udio-</a:t>
          </a:r>
          <a:r>
            <a:rPr lang="en-US" sz="2300" kern="1200" dirty="0"/>
            <a:t>D</a:t>
          </a:r>
          <a:r>
            <a:rPr lang="en-IL" sz="2300" kern="1200" dirty="0"/>
            <a:t>etected </a:t>
          </a:r>
          <a:r>
            <a:rPr lang="en-US" sz="2300" kern="1200" dirty="0"/>
            <a:t>S</a:t>
          </a:r>
          <a:r>
            <a:rPr lang="en-IL" sz="2300" kern="1200" dirty="0"/>
            <a:t>tuttering </a:t>
          </a:r>
          <a:r>
            <a:rPr lang="en-US" sz="2300" kern="1200" dirty="0"/>
            <a:t>S</a:t>
          </a:r>
          <a:r>
            <a:rPr lang="en-IL" sz="2300" kern="1200" dirty="0"/>
            <a:t>egments</a:t>
          </a:r>
          <a:endParaRPr lang="en-US" sz="2300" kern="1200" dirty="0"/>
        </a:p>
      </dsp:txBody>
      <dsp:txXfrm>
        <a:off x="26273" y="3067704"/>
        <a:ext cx="9561354" cy="485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F909D-D3F5-4CEC-AED8-0F646C6BD223}"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C242E-8666-4692-9F5A-7C07809D402A}" type="slidenum">
              <a:rPr lang="en-US" smtClean="0"/>
              <a:t>‹#›</a:t>
            </a:fld>
            <a:endParaRPr lang="en-US"/>
          </a:p>
        </p:txBody>
      </p:sp>
    </p:spTree>
    <p:extLst>
      <p:ext uri="{BB962C8B-B14F-4D97-AF65-F5344CB8AC3E}">
        <p14:creationId xmlns:p14="http://schemas.microsoft.com/office/powerpoint/2010/main" val="317874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a:t>
            </a:fld>
            <a:endParaRPr lang="en-US"/>
          </a:p>
        </p:txBody>
      </p:sp>
    </p:spTree>
    <p:extLst>
      <p:ext uri="{BB962C8B-B14F-4D97-AF65-F5344CB8AC3E}">
        <p14:creationId xmlns:p14="http://schemas.microsoft.com/office/powerpoint/2010/main" val="294454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14</a:t>
            </a:fld>
            <a:endParaRPr lang="en-US"/>
          </a:p>
        </p:txBody>
      </p:sp>
    </p:spTree>
    <p:extLst>
      <p:ext uri="{BB962C8B-B14F-4D97-AF65-F5344CB8AC3E}">
        <p14:creationId xmlns:p14="http://schemas.microsoft.com/office/powerpoint/2010/main" val="2164500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15</a:t>
            </a:fld>
            <a:endParaRPr lang="en-US"/>
          </a:p>
        </p:txBody>
      </p:sp>
    </p:spTree>
    <p:extLst>
      <p:ext uri="{BB962C8B-B14F-4D97-AF65-F5344CB8AC3E}">
        <p14:creationId xmlns:p14="http://schemas.microsoft.com/office/powerpoint/2010/main" val="265843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16</a:t>
            </a:fld>
            <a:endParaRPr lang="en-US"/>
          </a:p>
        </p:txBody>
      </p:sp>
    </p:spTree>
    <p:extLst>
      <p:ext uri="{BB962C8B-B14F-4D97-AF65-F5344CB8AC3E}">
        <p14:creationId xmlns:p14="http://schemas.microsoft.com/office/powerpoint/2010/main" val="2537379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18</a:t>
            </a:fld>
            <a:endParaRPr lang="en-US"/>
          </a:p>
        </p:txBody>
      </p:sp>
    </p:spTree>
    <p:extLst>
      <p:ext uri="{BB962C8B-B14F-4D97-AF65-F5344CB8AC3E}">
        <p14:creationId xmlns:p14="http://schemas.microsoft.com/office/powerpoint/2010/main" val="2242228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4</a:t>
            </a:fld>
            <a:endParaRPr lang="en-US"/>
          </a:p>
        </p:txBody>
      </p:sp>
    </p:spTree>
    <p:extLst>
      <p:ext uri="{BB962C8B-B14F-4D97-AF65-F5344CB8AC3E}">
        <p14:creationId xmlns:p14="http://schemas.microsoft.com/office/powerpoint/2010/main" val="134123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5</a:t>
            </a:fld>
            <a:endParaRPr lang="en-US"/>
          </a:p>
        </p:txBody>
      </p:sp>
    </p:spTree>
    <p:extLst>
      <p:ext uri="{BB962C8B-B14F-4D97-AF65-F5344CB8AC3E}">
        <p14:creationId xmlns:p14="http://schemas.microsoft.com/office/powerpoint/2010/main" val="104626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675C242E-8666-4692-9F5A-7C07809D402A}" type="slidenum">
              <a:rPr lang="en-US" smtClean="0"/>
              <a:t>7</a:t>
            </a:fld>
            <a:endParaRPr lang="en-US"/>
          </a:p>
        </p:txBody>
      </p:sp>
    </p:spTree>
    <p:extLst>
      <p:ext uri="{BB962C8B-B14F-4D97-AF65-F5344CB8AC3E}">
        <p14:creationId xmlns:p14="http://schemas.microsoft.com/office/powerpoint/2010/main" val="38511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675C242E-8666-4692-9F5A-7C07809D402A}" type="slidenum">
              <a:rPr lang="en-US" smtClean="0"/>
              <a:t>9</a:t>
            </a:fld>
            <a:endParaRPr lang="en-US"/>
          </a:p>
        </p:txBody>
      </p:sp>
    </p:spTree>
    <p:extLst>
      <p:ext uri="{BB962C8B-B14F-4D97-AF65-F5344CB8AC3E}">
        <p14:creationId xmlns:p14="http://schemas.microsoft.com/office/powerpoint/2010/main" val="66242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10</a:t>
            </a:fld>
            <a:endParaRPr lang="en-US"/>
          </a:p>
        </p:txBody>
      </p:sp>
    </p:spTree>
    <p:extLst>
      <p:ext uri="{BB962C8B-B14F-4D97-AF65-F5344CB8AC3E}">
        <p14:creationId xmlns:p14="http://schemas.microsoft.com/office/powerpoint/2010/main" val="287259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11</a:t>
            </a:fld>
            <a:endParaRPr lang="en-US"/>
          </a:p>
        </p:txBody>
      </p:sp>
    </p:spTree>
    <p:extLst>
      <p:ext uri="{BB962C8B-B14F-4D97-AF65-F5344CB8AC3E}">
        <p14:creationId xmlns:p14="http://schemas.microsoft.com/office/powerpoint/2010/main" val="302391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12</a:t>
            </a:fld>
            <a:endParaRPr lang="en-US"/>
          </a:p>
        </p:txBody>
      </p:sp>
    </p:spTree>
    <p:extLst>
      <p:ext uri="{BB962C8B-B14F-4D97-AF65-F5344CB8AC3E}">
        <p14:creationId xmlns:p14="http://schemas.microsoft.com/office/powerpoint/2010/main" val="68414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13</a:t>
            </a:fld>
            <a:endParaRPr lang="en-US"/>
          </a:p>
        </p:txBody>
      </p:sp>
    </p:spTree>
    <p:extLst>
      <p:ext uri="{BB962C8B-B14F-4D97-AF65-F5344CB8AC3E}">
        <p14:creationId xmlns:p14="http://schemas.microsoft.com/office/powerpoint/2010/main" val="3015233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09/02/2024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9255346" y="2750337"/>
            <a:ext cx="1171888" cy="1356442"/>
          </a:xfrm>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5544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a:xfrm>
            <a:off x="10729455" y="4711309"/>
            <a:ext cx="1154151" cy="1090789"/>
          </a:xfrm>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0154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a:xfrm>
            <a:off x="10729455" y="4711615"/>
            <a:ext cx="1154151" cy="1090789"/>
          </a:xfrm>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48176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a:xfrm>
            <a:off x="10729455" y="4709925"/>
            <a:ext cx="1154151" cy="1090789"/>
          </a:xfrm>
        </p:spPr>
        <p:txBody>
          <a:bodyPr/>
          <a:lstStyle/>
          <a:p>
            <a:fld id="{25FF4C5D-CD1B-42B4-B8BD-ED382A01E566}" type="slidenum">
              <a:rPr lang="en-IL" smtClean="0"/>
              <a:t>‹#›</a:t>
            </a:fld>
            <a:endParaRPr lang="en-IL"/>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57724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a:xfrm>
            <a:off x="10729455" y="4709925"/>
            <a:ext cx="1154151" cy="1090789"/>
          </a:xfrm>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8673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DA6DA2-865B-4014-AEFA-C316A63C6A60}" type="datetimeFigureOut">
              <a:rPr lang="en-IL" smtClean="0"/>
              <a:t>09/02/2024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27164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DA6DA2-865B-4014-AEFA-C316A63C6A60}" type="datetimeFigureOut">
              <a:rPr lang="en-IL" smtClean="0"/>
              <a:t>09/02/2024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92920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09/02/2024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568790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DA6DA2-865B-4014-AEFA-C316A63C6A60}" type="datetimeFigureOut">
              <a:rPr lang="en-IL" smtClean="0"/>
              <a:t>09/02/2024</a:t>
            </a:fld>
            <a:endParaRPr lang="en-IL"/>
          </a:p>
        </p:txBody>
      </p:sp>
      <p:sp>
        <p:nvSpPr>
          <p:cNvPr id="5" name="Footer Placeholder 4"/>
          <p:cNvSpPr>
            <a:spLocks noGrp="1"/>
          </p:cNvSpPr>
          <p:nvPr>
            <p:ph type="ftr" sz="quarter" idx="11"/>
          </p:nvPr>
        </p:nvSpPr>
        <p:spPr>
          <a:xfrm>
            <a:off x="680321" y="5936188"/>
            <a:ext cx="6126805" cy="365125"/>
          </a:xfrm>
        </p:spPr>
        <p:txBody>
          <a:bodyPr/>
          <a:lstStyle/>
          <a:p>
            <a:endParaRPr lang="en-IL"/>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393797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09/02/2024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12646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09/02/2024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729455" y="2869895"/>
            <a:ext cx="1154151" cy="1090789"/>
          </a:xfrm>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59442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51296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A6DA2-865B-4014-AEFA-C316A63C6A60}" type="datetimeFigureOut">
              <a:rPr lang="en-IL" smtClean="0"/>
              <a:t>09/02/2024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29934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A6DA2-865B-4014-AEFA-C316A63C6A60}" type="datetimeFigureOut">
              <a:rPr lang="en-IL" smtClean="0"/>
              <a:t>09/02/2024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58833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DA6DA2-865B-4014-AEFA-C316A63C6A60}" type="datetimeFigureOut">
              <a:rPr lang="en-IL" smtClean="0"/>
              <a:t>09/02/2024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355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18379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09/02/2024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09099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DA6DA2-865B-4014-AEFA-C316A63C6A60}" type="datetimeFigureOut">
              <a:rPr lang="en-IL" smtClean="0"/>
              <a:t>09/02/2024</a:t>
            </a:fld>
            <a:endParaRPr lang="en-IL"/>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3924212967"/>
      </p:ext>
    </p:extLst>
  </p:cSld>
  <p:clrMap bg1="dk1" tx1="lt1" bg2="dk2" tx2="lt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 id="214748422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murai.com/blog/understanding-degrees-of-stuttering-severit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eepngimg.com/png/26904-speaking-fil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1009650" y="340233"/>
            <a:ext cx="10058400" cy="3892168"/>
          </a:xfrm>
        </p:spPr>
        <p:txBody>
          <a:bodyPr>
            <a:normAutofit/>
          </a:bodyPr>
          <a:lstStyle/>
          <a:p>
            <a:r>
              <a:rPr lang="en-US" dirty="0"/>
              <a:t>Automated Stuttering</a:t>
            </a:r>
            <a:br>
              <a:rPr lang="en-US" dirty="0"/>
            </a:br>
            <a:r>
              <a:rPr lang="en-US" dirty="0"/>
              <a:t>Detection Using BERT Model</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1100051" y="5017008"/>
            <a:ext cx="10058400" cy="1776984"/>
          </a:xfrm>
        </p:spPr>
        <p:txBody>
          <a:bodyPr vert="horz" lIns="91440" tIns="45720" rIns="91440" bIns="45720" rtlCol="0" anchor="t">
            <a:normAutofit/>
          </a:bodyPr>
          <a:lstStyle/>
          <a:p>
            <a:r>
              <a:rPr lang="en-US" dirty="0">
                <a:solidFill>
                  <a:srgbClr val="FFFFFF"/>
                </a:solidFill>
              </a:rPr>
              <a:t>D.Varsha  – 21251A05D6</a:t>
            </a:r>
          </a:p>
          <a:p>
            <a:r>
              <a:rPr lang="en-US" dirty="0">
                <a:solidFill>
                  <a:srgbClr val="FFFFFF"/>
                </a:solidFill>
              </a:rPr>
              <a:t>Sheema Mateen – 21251A05F9</a:t>
            </a:r>
          </a:p>
          <a:p>
            <a:r>
              <a:rPr lang="en-US" dirty="0">
                <a:solidFill>
                  <a:srgbClr val="FFFFFF"/>
                </a:solidFill>
              </a:rPr>
              <a:t>Aneesha Fatima – 21251A05G5</a:t>
            </a:r>
          </a:p>
          <a:p>
            <a:r>
              <a:rPr lang="en-US" dirty="0">
                <a:solidFill>
                  <a:srgbClr val="FFFFFF"/>
                </a:solidFill>
              </a:rPr>
              <a:t>Tanvi Tanniru – 21251A05K0</a:t>
            </a:r>
            <a:endParaRPr lang="en-IL" dirty="0">
              <a:solidFill>
                <a:srgbClr val="FFFFFF"/>
              </a:solidFill>
            </a:endParaRPr>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MODULES</a:t>
            </a:r>
            <a:endParaRPr lang="en-IL" dirty="0"/>
          </a:p>
        </p:txBody>
      </p:sp>
      <p:graphicFrame>
        <p:nvGraphicFramePr>
          <p:cNvPr id="5" name="Content Placeholder 2">
            <a:extLst>
              <a:ext uri="{FF2B5EF4-FFF2-40B4-BE49-F238E27FC236}">
                <a16:creationId xmlns:a16="http://schemas.microsoft.com/office/drawing/2014/main" id="{85292816-547D-5388-A74B-6AB51825AB90}"/>
              </a:ext>
            </a:extLst>
          </p:cNvPr>
          <p:cNvGraphicFramePr>
            <a:graphicFrameLocks noGrp="1"/>
          </p:cNvGraphicFramePr>
          <p:nvPr>
            <p:ph idx="1"/>
            <p:extLst>
              <p:ext uri="{D42A27DB-BD31-4B8C-83A1-F6EECF244321}">
                <p14:modId xmlns:p14="http://schemas.microsoft.com/office/powerpoint/2010/main" val="1913230126"/>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17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ALGORITHMS</a:t>
            </a:r>
            <a:endParaRPr lang="en-IL" dirty="0"/>
          </a:p>
        </p:txBody>
      </p:sp>
      <p:graphicFrame>
        <p:nvGraphicFramePr>
          <p:cNvPr id="5" name="Content Placeholder 2">
            <a:extLst>
              <a:ext uri="{FF2B5EF4-FFF2-40B4-BE49-F238E27FC236}">
                <a16:creationId xmlns:a16="http://schemas.microsoft.com/office/drawing/2014/main" id="{85292816-547D-5388-A74B-6AB51825AB90}"/>
              </a:ext>
            </a:extLst>
          </p:cNvPr>
          <p:cNvGraphicFramePr>
            <a:graphicFrameLocks noGrp="1"/>
          </p:cNvGraphicFramePr>
          <p:nvPr>
            <p:ph idx="1"/>
            <p:extLst>
              <p:ext uri="{D42A27DB-BD31-4B8C-83A1-F6EECF244321}">
                <p14:modId xmlns:p14="http://schemas.microsoft.com/office/powerpoint/2010/main" val="2318031547"/>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9384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92370" y="516835"/>
            <a:ext cx="3084844" cy="1184637"/>
          </a:xfrm>
        </p:spPr>
        <p:txBody>
          <a:bodyPr vert="horz" lIns="91440" tIns="45720" rIns="91440" bIns="45720" rtlCol="0" anchor="b">
            <a:normAutofit/>
          </a:bodyPr>
          <a:lstStyle/>
          <a:p>
            <a:pPr rtl="0"/>
            <a:r>
              <a:rPr lang="en-US" sz="3600" dirty="0">
                <a:solidFill>
                  <a:srgbClr val="FFFFFF"/>
                </a:solidFill>
              </a:rPr>
              <a:t>Results</a:t>
            </a:r>
          </a:p>
        </p:txBody>
      </p:sp>
      <p:sp>
        <p:nvSpPr>
          <p:cNvPr id="10" name="Content Placeholder 2">
            <a:extLst>
              <a:ext uri="{FF2B5EF4-FFF2-40B4-BE49-F238E27FC236}">
                <a16:creationId xmlns:a16="http://schemas.microsoft.com/office/drawing/2014/main" id="{4B84E034-DADB-E137-02F1-32CD6727A2ED}"/>
              </a:ext>
            </a:extLst>
          </p:cNvPr>
          <p:cNvSpPr txBox="1">
            <a:spLocks/>
          </p:cNvSpPr>
          <p:nvPr/>
        </p:nvSpPr>
        <p:spPr>
          <a:xfrm>
            <a:off x="492371" y="2315133"/>
            <a:ext cx="3931510" cy="638281"/>
          </a:xfrm>
          <a:prstGeom prst="rect">
            <a:avLst/>
          </a:prstGeom>
        </p:spPr>
        <p:txBody>
          <a:bodyPr vert="horz" lIns="0" tIns="45720" rIns="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a:lnSpc>
                <a:spcPct val="90000"/>
              </a:lnSpc>
              <a:buNone/>
            </a:pPr>
            <a:r>
              <a:rPr lang="en-US" sz="2400" dirty="0">
                <a:solidFill>
                  <a:srgbClr val="FFFFFF"/>
                </a:solidFill>
              </a:rPr>
              <a:t>  The table of the results:</a:t>
            </a:r>
            <a:endParaRPr lang="en-US" sz="2400" dirty="0"/>
          </a:p>
        </p:txBody>
      </p:sp>
      <p:graphicFrame>
        <p:nvGraphicFramePr>
          <p:cNvPr id="11" name="Table 11">
            <a:extLst>
              <a:ext uri="{FF2B5EF4-FFF2-40B4-BE49-F238E27FC236}">
                <a16:creationId xmlns:a16="http://schemas.microsoft.com/office/drawing/2014/main" id="{CCB084FB-7750-761D-5794-431BAE004766}"/>
              </a:ext>
            </a:extLst>
          </p:cNvPr>
          <p:cNvGraphicFramePr>
            <a:graphicFrameLocks noGrp="1"/>
          </p:cNvGraphicFramePr>
          <p:nvPr>
            <p:extLst>
              <p:ext uri="{D42A27DB-BD31-4B8C-83A1-F6EECF244321}">
                <p14:modId xmlns:p14="http://schemas.microsoft.com/office/powerpoint/2010/main" val="778423379"/>
              </p:ext>
            </p:extLst>
          </p:nvPr>
        </p:nvGraphicFramePr>
        <p:xfrm>
          <a:off x="919921" y="3434614"/>
          <a:ext cx="10351246" cy="1410757"/>
        </p:xfrm>
        <a:graphic>
          <a:graphicData uri="http://schemas.openxmlformats.org/drawingml/2006/table">
            <a:tbl>
              <a:tblPr firstRow="1" bandRow="1">
                <a:noFill/>
                <a:tableStyleId>{5C22544A-7EE6-4342-B048-85BDC9FD1C3A}</a:tableStyleId>
              </a:tblPr>
              <a:tblGrid>
                <a:gridCol w="2624433">
                  <a:extLst>
                    <a:ext uri="{9D8B030D-6E8A-4147-A177-3AD203B41FA5}">
                      <a16:colId xmlns:a16="http://schemas.microsoft.com/office/drawing/2014/main" val="3305006105"/>
                    </a:ext>
                  </a:extLst>
                </a:gridCol>
                <a:gridCol w="3294811">
                  <a:extLst>
                    <a:ext uri="{9D8B030D-6E8A-4147-A177-3AD203B41FA5}">
                      <a16:colId xmlns:a16="http://schemas.microsoft.com/office/drawing/2014/main" val="805859029"/>
                    </a:ext>
                  </a:extLst>
                </a:gridCol>
                <a:gridCol w="2290364">
                  <a:extLst>
                    <a:ext uri="{9D8B030D-6E8A-4147-A177-3AD203B41FA5}">
                      <a16:colId xmlns:a16="http://schemas.microsoft.com/office/drawing/2014/main" val="1958074658"/>
                    </a:ext>
                  </a:extLst>
                </a:gridCol>
                <a:gridCol w="2141638">
                  <a:extLst>
                    <a:ext uri="{9D8B030D-6E8A-4147-A177-3AD203B41FA5}">
                      <a16:colId xmlns:a16="http://schemas.microsoft.com/office/drawing/2014/main" val="4221131095"/>
                    </a:ext>
                  </a:extLst>
                </a:gridCol>
              </a:tblGrid>
              <a:tr h="861785">
                <a:tc>
                  <a:txBody>
                    <a:bodyPr/>
                    <a:lstStyle/>
                    <a:p>
                      <a:pPr algn="ctr"/>
                      <a:r>
                        <a:rPr lang="en-US" sz="1800" b="0" cap="all" spc="150" dirty="0">
                          <a:solidFill>
                            <a:schemeClr val="lt1"/>
                          </a:solidFill>
                        </a:rPr>
                        <a:t>Accuracy</a:t>
                      </a:r>
                    </a:p>
                  </a:txBody>
                  <a:tcPr marL="160186" marR="160186" marT="160186" marB="160186">
                    <a:lnL w="12700" cmpd="sng">
                      <a:noFill/>
                    </a:lnL>
                    <a:lnR w="12700" cmpd="sng">
                      <a:noFill/>
                    </a:lnR>
                    <a:lnT w="12700" cmpd="sng">
                      <a:noFill/>
                    </a:lnT>
                    <a:lnB w="38100" cmpd="sng">
                      <a:noFill/>
                    </a:lnB>
                    <a:solidFill>
                      <a:srgbClr val="505356"/>
                    </a:solidFill>
                  </a:tcPr>
                </a:tc>
                <a:tc>
                  <a:txBody>
                    <a:bodyPr/>
                    <a:lstStyle/>
                    <a:p>
                      <a:pPr algn="ctr"/>
                      <a:r>
                        <a:rPr lang="en-US" sz="1800" b="0" cap="all" spc="150" dirty="0">
                          <a:solidFill>
                            <a:schemeClr val="lt1"/>
                          </a:solidFill>
                        </a:rPr>
                        <a:t>Precision</a:t>
                      </a:r>
                    </a:p>
                  </a:txBody>
                  <a:tcPr marL="160186" marR="160186" marT="160186" marB="160186">
                    <a:lnL w="12700" cmpd="sng">
                      <a:noFill/>
                    </a:lnL>
                    <a:lnR w="12700" cmpd="sng">
                      <a:noFill/>
                    </a:lnR>
                    <a:lnT w="12700" cmpd="sng">
                      <a:noFill/>
                    </a:lnT>
                    <a:lnB w="38100" cmpd="sng">
                      <a:noFill/>
                    </a:lnB>
                    <a:solidFill>
                      <a:srgbClr val="505356"/>
                    </a:solidFill>
                  </a:tcPr>
                </a:tc>
                <a:tc>
                  <a:txBody>
                    <a:bodyPr/>
                    <a:lstStyle/>
                    <a:p>
                      <a:pPr algn="ctr"/>
                      <a:r>
                        <a:rPr lang="en-US" sz="1800" b="0" cap="all" spc="150" dirty="0">
                          <a:solidFill>
                            <a:schemeClr val="lt1"/>
                          </a:solidFill>
                        </a:rPr>
                        <a:t>Recall</a:t>
                      </a:r>
                    </a:p>
                  </a:txBody>
                  <a:tcPr marL="160186" marR="160186" marT="160186" marB="160186">
                    <a:lnL w="12700" cmpd="sng">
                      <a:noFill/>
                    </a:lnL>
                    <a:lnR w="12700" cmpd="sng">
                      <a:noFill/>
                    </a:lnR>
                    <a:lnT w="12700" cmpd="sng">
                      <a:noFill/>
                    </a:lnT>
                    <a:lnB w="38100" cmpd="sng">
                      <a:noFill/>
                    </a:lnB>
                    <a:solidFill>
                      <a:srgbClr val="505356"/>
                    </a:solidFill>
                  </a:tcPr>
                </a:tc>
                <a:tc>
                  <a:txBody>
                    <a:bodyPr/>
                    <a:lstStyle/>
                    <a:p>
                      <a:pPr algn="ctr"/>
                      <a:r>
                        <a:rPr lang="en-US" sz="1800" b="0" cap="all" spc="150" dirty="0">
                          <a:solidFill>
                            <a:schemeClr val="lt1"/>
                          </a:solidFill>
                        </a:rPr>
                        <a:t>F1-score</a:t>
                      </a:r>
                    </a:p>
                  </a:txBody>
                  <a:tcPr marL="160186" marR="160186" marT="160186" marB="160186">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75615614"/>
                  </a:ext>
                </a:extLst>
              </a:tr>
              <a:tr h="0">
                <a:tc>
                  <a:txBody>
                    <a:bodyPr/>
                    <a:lstStyle/>
                    <a:p>
                      <a:pPr algn="ctr"/>
                      <a:r>
                        <a:rPr lang="en-US" sz="1500" cap="none" spc="0" dirty="0">
                          <a:solidFill>
                            <a:schemeClr val="tx1"/>
                          </a:solidFill>
                        </a:rPr>
                        <a:t>0.68</a:t>
                      </a:r>
                    </a:p>
                  </a:txBody>
                  <a:tcPr marL="160186" marR="160186" marT="160186" marB="160186">
                    <a:lnL w="12700" cmpd="sng">
                      <a:noFill/>
                      <a:prstDash val="solid"/>
                    </a:lnL>
                    <a:lnR w="12700" cmpd="sng">
                      <a:noFill/>
                      <a:prstDash val="solid"/>
                    </a:lnR>
                    <a:lnT w="38100" cmpd="sng">
                      <a:noFill/>
                    </a:lnT>
                    <a:lnB w="12700" cmpd="sng">
                      <a:noFill/>
                      <a:prstDash val="solid"/>
                    </a:lnB>
                    <a:noFill/>
                  </a:tcPr>
                </a:tc>
                <a:tc>
                  <a:txBody>
                    <a:bodyPr/>
                    <a:lstStyle/>
                    <a:p>
                      <a:pPr algn="ctr"/>
                      <a:r>
                        <a:rPr lang="en-US" sz="1500" cap="none" spc="0" dirty="0">
                          <a:solidFill>
                            <a:schemeClr val="tx1"/>
                          </a:solidFill>
                        </a:rPr>
                        <a:t>0.83</a:t>
                      </a:r>
                    </a:p>
                  </a:txBody>
                  <a:tcPr marL="160186" marR="160186" marT="160186" marB="160186">
                    <a:lnL w="12700" cmpd="sng">
                      <a:noFill/>
                      <a:prstDash val="solid"/>
                    </a:lnL>
                    <a:lnR w="12700" cmpd="sng">
                      <a:noFill/>
                      <a:prstDash val="solid"/>
                    </a:lnR>
                    <a:lnT w="38100" cmpd="sng">
                      <a:noFill/>
                    </a:lnT>
                    <a:lnB w="12700" cmpd="sng">
                      <a:noFill/>
                      <a:prstDash val="solid"/>
                    </a:lnB>
                    <a:noFill/>
                  </a:tcPr>
                </a:tc>
                <a:tc>
                  <a:txBody>
                    <a:bodyPr/>
                    <a:lstStyle/>
                    <a:p>
                      <a:pPr algn="ctr"/>
                      <a:r>
                        <a:rPr lang="en-US" sz="1500" cap="none" spc="0" dirty="0">
                          <a:solidFill>
                            <a:schemeClr val="tx1"/>
                          </a:solidFill>
                        </a:rPr>
                        <a:t>0.45</a:t>
                      </a:r>
                    </a:p>
                  </a:txBody>
                  <a:tcPr marL="160186" marR="160186" marT="160186" marB="160186">
                    <a:lnL w="12700" cmpd="sng">
                      <a:noFill/>
                      <a:prstDash val="solid"/>
                    </a:lnL>
                    <a:lnR w="12700" cmpd="sng">
                      <a:noFill/>
                      <a:prstDash val="solid"/>
                    </a:lnR>
                    <a:lnT w="38100" cmpd="sng">
                      <a:noFill/>
                    </a:lnT>
                    <a:lnB w="12700" cmpd="sng">
                      <a:noFill/>
                      <a:prstDash val="solid"/>
                    </a:lnB>
                    <a:noFill/>
                  </a:tcPr>
                </a:tc>
                <a:tc>
                  <a:txBody>
                    <a:bodyPr/>
                    <a:lstStyle/>
                    <a:p>
                      <a:pPr algn="ctr"/>
                      <a:r>
                        <a:rPr lang="en-US" sz="1500" cap="none" spc="0" dirty="0">
                          <a:solidFill>
                            <a:schemeClr val="tx1"/>
                          </a:solidFill>
                        </a:rPr>
                        <a:t>0.59</a:t>
                      </a:r>
                    </a:p>
                  </a:txBody>
                  <a:tcPr marL="160186" marR="160186" marT="160186" marB="16018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872123214"/>
                  </a:ext>
                </a:extLst>
              </a:tr>
            </a:tbl>
          </a:graphicData>
        </a:graphic>
      </p:graphicFrame>
    </p:spTree>
    <p:extLst>
      <p:ext uri="{BB962C8B-B14F-4D97-AF65-F5344CB8AC3E}">
        <p14:creationId xmlns:p14="http://schemas.microsoft.com/office/powerpoint/2010/main" val="370658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92370" y="516836"/>
            <a:ext cx="4967136" cy="1123706"/>
          </a:xfrm>
        </p:spPr>
        <p:txBody>
          <a:bodyPr vert="horz" lIns="91440" tIns="45720" rIns="91440" bIns="45720" rtlCol="0" anchor="b">
            <a:normAutofit/>
          </a:bodyPr>
          <a:lstStyle/>
          <a:p>
            <a:pPr rtl="0"/>
            <a:r>
              <a:rPr lang="en-US" sz="3600" dirty="0">
                <a:solidFill>
                  <a:srgbClr val="FFFFFF"/>
                </a:solidFill>
              </a:rPr>
              <a:t>DEGREES OF SEVERITY</a:t>
            </a:r>
          </a:p>
        </p:txBody>
      </p:sp>
      <p:graphicFrame>
        <p:nvGraphicFramePr>
          <p:cNvPr id="11" name="Table 11">
            <a:extLst>
              <a:ext uri="{FF2B5EF4-FFF2-40B4-BE49-F238E27FC236}">
                <a16:creationId xmlns:a16="http://schemas.microsoft.com/office/drawing/2014/main" id="{CCB084FB-7750-761D-5794-431BAE004766}"/>
              </a:ext>
            </a:extLst>
          </p:cNvPr>
          <p:cNvGraphicFramePr>
            <a:graphicFrameLocks noGrp="1"/>
          </p:cNvGraphicFramePr>
          <p:nvPr>
            <p:extLst>
              <p:ext uri="{D42A27DB-BD31-4B8C-83A1-F6EECF244321}">
                <p14:modId xmlns:p14="http://schemas.microsoft.com/office/powerpoint/2010/main" val="1781967066"/>
              </p:ext>
            </p:extLst>
          </p:nvPr>
        </p:nvGraphicFramePr>
        <p:xfrm>
          <a:off x="1578826" y="2037334"/>
          <a:ext cx="8738283" cy="3994872"/>
        </p:xfrm>
        <a:graphic>
          <a:graphicData uri="http://schemas.openxmlformats.org/drawingml/2006/table">
            <a:tbl>
              <a:tblPr firstRow="1" bandRow="1">
                <a:noFill/>
                <a:tableStyleId>{5C22544A-7EE6-4342-B048-85BDC9FD1C3A}</a:tableStyleId>
              </a:tblPr>
              <a:tblGrid>
                <a:gridCol w="3874318">
                  <a:extLst>
                    <a:ext uri="{9D8B030D-6E8A-4147-A177-3AD203B41FA5}">
                      <a16:colId xmlns:a16="http://schemas.microsoft.com/office/drawing/2014/main" val="3305006105"/>
                    </a:ext>
                  </a:extLst>
                </a:gridCol>
                <a:gridCol w="4863965">
                  <a:extLst>
                    <a:ext uri="{9D8B030D-6E8A-4147-A177-3AD203B41FA5}">
                      <a16:colId xmlns:a16="http://schemas.microsoft.com/office/drawing/2014/main" val="805859029"/>
                    </a:ext>
                  </a:extLst>
                </a:gridCol>
              </a:tblGrid>
              <a:tr h="811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Range of stuttering percentages</a:t>
                      </a:r>
                    </a:p>
                    <a:p>
                      <a:pPr algn="ctr"/>
                      <a:endParaRPr lang="en-US" sz="1800" b="1" cap="all" spc="150" dirty="0">
                        <a:solidFill>
                          <a:schemeClr val="lt1"/>
                        </a:solidFill>
                      </a:endParaRPr>
                    </a:p>
                  </a:txBody>
                  <a:tcPr marL="160186" marR="160186" marT="160186" marB="1601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0535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Severity level</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05356"/>
                    </a:solidFill>
                  </a:tcPr>
                </a:tc>
                <a:extLst>
                  <a:ext uri="{0D108BD9-81ED-4DB2-BD59-A6C34878D82A}">
                    <a16:rowId xmlns:a16="http://schemas.microsoft.com/office/drawing/2014/main" val="475615614"/>
                  </a:ext>
                </a:extLst>
              </a:tr>
              <a:tr h="583467">
                <a:tc>
                  <a:txBody>
                    <a:bodyPr/>
                    <a:lstStyle/>
                    <a:p>
                      <a:pPr algn="ctr"/>
                      <a:r>
                        <a:rPr lang="en-US" sz="2000" cap="none" spc="0" dirty="0">
                          <a:solidFill>
                            <a:schemeClr val="tx1"/>
                          </a:solidFill>
                        </a:rPr>
                        <a:t>Less than 5%</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cap="none" spc="0" dirty="0">
                          <a:solidFill>
                            <a:schemeClr val="tx1"/>
                          </a:solidFill>
                        </a:rPr>
                        <a:t>Trivial</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2123214"/>
                  </a:ext>
                </a:extLst>
              </a:tr>
              <a:tr h="583467">
                <a:tc>
                  <a:txBody>
                    <a:bodyPr/>
                    <a:lstStyle/>
                    <a:p>
                      <a:pPr algn="ctr"/>
                      <a:r>
                        <a:rPr lang="en-US" sz="2000" cap="none" spc="0" dirty="0">
                          <a:solidFill>
                            <a:schemeClr val="tx1"/>
                          </a:solidFill>
                        </a:rPr>
                        <a:t>5 – 10%</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cap="none" spc="0" dirty="0">
                          <a:solidFill>
                            <a:schemeClr val="tx1"/>
                          </a:solidFill>
                        </a:rPr>
                        <a:t>Trivial to Intermediate</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325097"/>
                  </a:ext>
                </a:extLst>
              </a:tr>
              <a:tr h="583467">
                <a:tc>
                  <a:txBody>
                    <a:bodyPr/>
                    <a:lstStyle/>
                    <a:p>
                      <a:pPr algn="ctr"/>
                      <a:r>
                        <a:rPr lang="en-US" sz="2000" cap="none" spc="0" dirty="0">
                          <a:solidFill>
                            <a:schemeClr val="tx1"/>
                          </a:solidFill>
                        </a:rPr>
                        <a:t>10-15%</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cap="none" spc="0" dirty="0">
                          <a:solidFill>
                            <a:schemeClr val="tx1"/>
                          </a:solidFill>
                        </a:rPr>
                        <a:t>Intermediate</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536555"/>
                  </a:ext>
                </a:extLst>
              </a:tr>
              <a:tr h="583467">
                <a:tc>
                  <a:txBody>
                    <a:bodyPr/>
                    <a:lstStyle/>
                    <a:p>
                      <a:pPr algn="ctr"/>
                      <a:r>
                        <a:rPr lang="en-US" sz="2000" cap="none" spc="0" dirty="0">
                          <a:solidFill>
                            <a:schemeClr val="tx1"/>
                          </a:solidFill>
                        </a:rPr>
                        <a:t>15-20%</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cap="none" spc="0" dirty="0">
                          <a:solidFill>
                            <a:schemeClr val="tx1"/>
                          </a:solidFill>
                        </a:rPr>
                        <a:t>Intermediate to Acute</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3561011"/>
                  </a:ext>
                </a:extLst>
              </a:tr>
              <a:tr h="583467">
                <a:tc>
                  <a:txBody>
                    <a:bodyPr/>
                    <a:lstStyle/>
                    <a:p>
                      <a:pPr algn="ctr"/>
                      <a:r>
                        <a:rPr lang="en-US" sz="2000" cap="none" spc="0" dirty="0">
                          <a:solidFill>
                            <a:schemeClr val="tx1"/>
                          </a:solidFill>
                        </a:rPr>
                        <a:t>Above 20%</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cap="none" spc="0" dirty="0">
                          <a:solidFill>
                            <a:schemeClr val="tx1"/>
                          </a:solidFill>
                        </a:rPr>
                        <a:t>Acute</a:t>
                      </a:r>
                    </a:p>
                  </a:txBody>
                  <a:tcPr marL="160186" marR="160186" marT="160186" marB="160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8042142"/>
                  </a:ext>
                </a:extLst>
              </a:tr>
            </a:tbl>
          </a:graphicData>
        </a:graphic>
      </p:graphicFrame>
      <p:sp>
        <p:nvSpPr>
          <p:cNvPr id="3" name="TextBox 2">
            <a:extLst>
              <a:ext uri="{FF2B5EF4-FFF2-40B4-BE49-F238E27FC236}">
                <a16:creationId xmlns:a16="http://schemas.microsoft.com/office/drawing/2014/main" id="{3C30622D-7FBB-1ECC-18EE-C7A23EC71223}"/>
              </a:ext>
            </a:extLst>
          </p:cNvPr>
          <p:cNvSpPr txBox="1"/>
          <p:nvPr/>
        </p:nvSpPr>
        <p:spPr>
          <a:xfrm>
            <a:off x="1394010" y="6341164"/>
            <a:ext cx="9170895" cy="369332"/>
          </a:xfrm>
          <a:prstGeom prst="rect">
            <a:avLst/>
          </a:prstGeom>
          <a:noFill/>
        </p:spPr>
        <p:txBody>
          <a:bodyPr wrap="square" rtlCol="0">
            <a:spAutoFit/>
          </a:bodyPr>
          <a:lstStyle/>
          <a:p>
            <a:r>
              <a:rPr lang="en-US" dirty="0"/>
              <a:t>Reference: </a:t>
            </a:r>
            <a:r>
              <a:rPr lang="en-US" dirty="0">
                <a:hlinkClick r:id="rId3"/>
              </a:rPr>
              <a:t>https://stamurai.com/blog/understanding-degrees-of-stuttering-severity/</a:t>
            </a:r>
            <a:endParaRPr lang="en-US" dirty="0"/>
          </a:p>
        </p:txBody>
      </p:sp>
    </p:spTree>
    <p:extLst>
      <p:ext uri="{BB962C8B-B14F-4D97-AF65-F5344CB8AC3E}">
        <p14:creationId xmlns:p14="http://schemas.microsoft.com/office/powerpoint/2010/main" val="371847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92370" y="516836"/>
            <a:ext cx="3084844" cy="1130990"/>
          </a:xfrm>
        </p:spPr>
        <p:txBody>
          <a:bodyPr vert="horz" lIns="91440" tIns="45720" rIns="91440" bIns="45720" rtlCol="0" anchor="b">
            <a:normAutofit/>
          </a:bodyPr>
          <a:lstStyle/>
          <a:p>
            <a:pPr rtl="0"/>
            <a:r>
              <a:rPr lang="en-US" sz="3600" dirty="0">
                <a:solidFill>
                  <a:srgbClr val="FFFFFF"/>
                </a:solidFill>
              </a:rPr>
              <a:t>Results</a:t>
            </a:r>
          </a:p>
        </p:txBody>
      </p:sp>
      <p:pic>
        <p:nvPicPr>
          <p:cNvPr id="4" name="Picture 3">
            <a:extLst>
              <a:ext uri="{FF2B5EF4-FFF2-40B4-BE49-F238E27FC236}">
                <a16:creationId xmlns:a16="http://schemas.microsoft.com/office/drawing/2014/main" id="{91E438DC-808A-6784-0B2B-A25C3092F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58" y="2528581"/>
            <a:ext cx="4896418" cy="2976869"/>
          </a:xfrm>
          <a:prstGeom prst="rect">
            <a:avLst/>
          </a:prstGeom>
        </p:spPr>
      </p:pic>
      <p:pic>
        <p:nvPicPr>
          <p:cNvPr id="6" name="Picture 5">
            <a:extLst>
              <a:ext uri="{FF2B5EF4-FFF2-40B4-BE49-F238E27FC236}">
                <a16:creationId xmlns:a16="http://schemas.microsoft.com/office/drawing/2014/main" id="{1B29C630-7E29-7B0C-9127-8D8810D6F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0" y="2057400"/>
            <a:ext cx="5062746" cy="4657725"/>
          </a:xfrm>
          <a:prstGeom prst="rect">
            <a:avLst/>
          </a:prstGeom>
        </p:spPr>
      </p:pic>
    </p:spTree>
    <p:extLst>
      <p:ext uri="{BB962C8B-B14F-4D97-AF65-F5344CB8AC3E}">
        <p14:creationId xmlns:p14="http://schemas.microsoft.com/office/powerpoint/2010/main" val="135195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92370" y="516836"/>
            <a:ext cx="3084844" cy="1130990"/>
          </a:xfrm>
        </p:spPr>
        <p:txBody>
          <a:bodyPr vert="horz" lIns="91440" tIns="45720" rIns="91440" bIns="45720" rtlCol="0" anchor="b">
            <a:normAutofit/>
          </a:bodyPr>
          <a:lstStyle/>
          <a:p>
            <a:pPr rtl="0"/>
            <a:r>
              <a:rPr lang="en-US" sz="3600" dirty="0">
                <a:solidFill>
                  <a:srgbClr val="FFFFFF"/>
                </a:solidFill>
              </a:rPr>
              <a:t>Results</a:t>
            </a:r>
          </a:p>
        </p:txBody>
      </p:sp>
      <p:pic>
        <p:nvPicPr>
          <p:cNvPr id="8" name="Picture 7">
            <a:extLst>
              <a:ext uri="{FF2B5EF4-FFF2-40B4-BE49-F238E27FC236}">
                <a16:creationId xmlns:a16="http://schemas.microsoft.com/office/drawing/2014/main" id="{D667CCD0-CED2-31F7-825A-781C1829B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90" y="2464468"/>
            <a:ext cx="5381561" cy="3126707"/>
          </a:xfrm>
          <a:prstGeom prst="rect">
            <a:avLst/>
          </a:prstGeom>
        </p:spPr>
      </p:pic>
      <p:pic>
        <p:nvPicPr>
          <p:cNvPr id="3" name="Picture 2" descr="A screenshot of a speech bubble&#10;&#10;Description automatically generated">
            <a:extLst>
              <a:ext uri="{FF2B5EF4-FFF2-40B4-BE49-F238E27FC236}">
                <a16:creationId xmlns:a16="http://schemas.microsoft.com/office/drawing/2014/main" id="{B1E651D4-6692-A079-D142-F8EBFAAD5DDC}"/>
              </a:ext>
            </a:extLst>
          </p:cNvPr>
          <p:cNvPicPr>
            <a:picLocks noChangeAspect="1"/>
          </p:cNvPicPr>
          <p:nvPr/>
        </p:nvPicPr>
        <p:blipFill>
          <a:blip r:embed="rId4"/>
          <a:stretch>
            <a:fillRect/>
          </a:stretch>
        </p:blipFill>
        <p:spPr>
          <a:xfrm>
            <a:off x="6750895" y="2157790"/>
            <a:ext cx="4604782" cy="4114800"/>
          </a:xfrm>
          <a:prstGeom prst="rect">
            <a:avLst/>
          </a:prstGeom>
        </p:spPr>
      </p:pic>
    </p:spTree>
    <p:extLst>
      <p:ext uri="{BB962C8B-B14F-4D97-AF65-F5344CB8AC3E}">
        <p14:creationId xmlns:p14="http://schemas.microsoft.com/office/powerpoint/2010/main" val="19572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FUTURE SCOPE</a:t>
            </a:r>
            <a:endParaRPr lang="en-IL" dirty="0"/>
          </a:p>
        </p:txBody>
      </p:sp>
      <p:sp>
        <p:nvSpPr>
          <p:cNvPr id="4" name="Content Placeholder 3">
            <a:extLst>
              <a:ext uri="{FF2B5EF4-FFF2-40B4-BE49-F238E27FC236}">
                <a16:creationId xmlns:a16="http://schemas.microsoft.com/office/drawing/2014/main" id="{EFD5D858-7B0F-8C62-B7C5-FCBA0CC1A01E}"/>
              </a:ext>
            </a:extLst>
          </p:cNvPr>
          <p:cNvSpPr>
            <a:spLocks noGrp="1"/>
          </p:cNvSpPr>
          <p:nvPr>
            <p:ph idx="1"/>
          </p:nvPr>
        </p:nvSpPr>
        <p:spPr/>
        <p:txBody>
          <a:bodyPr/>
          <a:lstStyle/>
          <a:p>
            <a:r>
              <a:rPr lang="en-US" dirty="0"/>
              <a:t>Real-Time Audio Recording on User-Interface</a:t>
            </a:r>
          </a:p>
          <a:p>
            <a:r>
              <a:rPr lang="en-US" dirty="0"/>
              <a:t>Improving accuracy of the model</a:t>
            </a:r>
          </a:p>
          <a:p>
            <a:r>
              <a:rPr lang="en-US" dirty="0"/>
              <a:t>Improvising User-Interface</a:t>
            </a:r>
          </a:p>
          <a:p>
            <a:r>
              <a:rPr lang="en-US" dirty="0"/>
              <a:t>Multilingual Models</a:t>
            </a:r>
          </a:p>
        </p:txBody>
      </p:sp>
    </p:spTree>
    <p:extLst>
      <p:ext uri="{BB962C8B-B14F-4D97-AF65-F5344CB8AC3E}">
        <p14:creationId xmlns:p14="http://schemas.microsoft.com/office/powerpoint/2010/main" val="199305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17" descr="Codes on papers">
            <a:extLst>
              <a:ext uri="{FF2B5EF4-FFF2-40B4-BE49-F238E27FC236}">
                <a16:creationId xmlns:a16="http://schemas.microsoft.com/office/drawing/2014/main" id="{9C4D1C15-10A6-D51D-48AF-D693AACDB3A2}"/>
              </a:ext>
            </a:extLst>
          </p:cNvPr>
          <p:cNvPicPr>
            <a:picLocks noChangeAspect="1"/>
          </p:cNvPicPr>
          <p:nvPr/>
        </p:nvPicPr>
        <p:blipFill rotWithShape="1">
          <a:blip r:embed="rId2">
            <a:duotone>
              <a:schemeClr val="bg2">
                <a:shade val="45000"/>
                <a:satMod val="135000"/>
              </a:schemeClr>
              <a:prstClr val="white"/>
            </a:duotone>
            <a:alphaModFix amt="35000"/>
          </a:blip>
          <a:srcRect t="3608" b="12122"/>
          <a:stretch/>
        </p:blipFill>
        <p:spPr>
          <a:xfrm>
            <a:off x="20" y="10"/>
            <a:ext cx="12191980" cy="6857990"/>
          </a:xfrm>
          <a:prstGeom prst="rect">
            <a:avLst/>
          </a:prstGeom>
        </p:spPr>
      </p:pic>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736600" y="-34200"/>
            <a:ext cx="11155680" cy="1450757"/>
          </a:xfrm>
        </p:spPr>
        <p:txBody>
          <a:bodyPr>
            <a:normAutofit/>
          </a:bodyPr>
          <a:lstStyle/>
          <a:p>
            <a:r>
              <a:rPr lang="en-US" dirty="0"/>
              <a:t>CONCLUSION</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p:txBody>
          <a:bodyPr>
            <a:normAutofit/>
          </a:bodyPr>
          <a:lstStyle/>
          <a:p>
            <a:pPr algn="l"/>
            <a:r>
              <a:rPr lang="en-US" sz="2400" dirty="0"/>
              <a:t>The results of the study emphasize the effectiveness of the approach in the article for classifying stuttering cases.</a:t>
            </a:r>
          </a:p>
          <a:p>
            <a:pPr algn="l"/>
            <a:r>
              <a:rPr lang="en-US" sz="2400" dirty="0"/>
              <a:t>The approach combined audio and text representations and effectively captured features related to stuttering. The concatenated vector provided a representation that improves classification performance.</a:t>
            </a:r>
          </a:p>
          <a:p>
            <a:pPr marL="0" indent="0" algn="l">
              <a:buNone/>
            </a:pPr>
            <a:endParaRPr lang="en-US" sz="2400" dirty="0"/>
          </a:p>
        </p:txBody>
      </p:sp>
    </p:spTree>
    <p:extLst>
      <p:ext uri="{BB962C8B-B14F-4D97-AF65-F5344CB8AC3E}">
        <p14:creationId xmlns:p14="http://schemas.microsoft.com/office/powerpoint/2010/main" val="273376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157E6-FF6D-2A79-6B41-2AFD1EAE8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075"/>
            <a:ext cx="12181255" cy="6419850"/>
          </a:xfrm>
          <a:prstGeom prst="rect">
            <a:avLst/>
          </a:prstGeom>
        </p:spPr>
      </p:pic>
    </p:spTree>
    <p:extLst>
      <p:ext uri="{BB962C8B-B14F-4D97-AF65-F5344CB8AC3E}">
        <p14:creationId xmlns:p14="http://schemas.microsoft.com/office/powerpoint/2010/main" val="21572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05C14370-AF71-55A9-481C-EF87D5BCE2EF}"/>
              </a:ext>
            </a:extLst>
          </p:cNvPr>
          <p:cNvPicPr>
            <a:picLocks noChangeAspect="1"/>
          </p:cNvPicPr>
          <p:nvPr/>
        </p:nvPicPr>
        <p:blipFill rotWithShape="1">
          <a:blip r:embed="rId2"/>
          <a:srcRect l="26459" r="25968" b="-1"/>
          <a:stretch/>
        </p:blipFill>
        <p:spPr>
          <a:xfrm>
            <a:off x="20" y="10"/>
            <a:ext cx="4578952" cy="6857990"/>
          </a:xfrm>
          <a:prstGeom prst="rect">
            <a:avLst/>
          </a:prstGeom>
        </p:spPr>
      </p:pic>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5124206" y="516835"/>
            <a:ext cx="6339840" cy="1666501"/>
          </a:xfrm>
        </p:spPr>
        <p:txBody>
          <a:bodyPr>
            <a:normAutofit/>
          </a:bodyPr>
          <a:lstStyle/>
          <a:p>
            <a:r>
              <a:rPr lang="en-US" sz="4000" dirty="0">
                <a:solidFill>
                  <a:srgbClr val="FFFFFF"/>
                </a:solidFill>
              </a:rPr>
              <a:t>Introduction</a:t>
            </a:r>
            <a:endParaRPr lang="en-IL" sz="4000" dirty="0">
              <a:solidFill>
                <a:srgbClr val="FFFFFF"/>
              </a:solidFill>
            </a:endParaRPr>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5124206" y="2700171"/>
            <a:ext cx="6339840" cy="2767496"/>
          </a:xfrm>
        </p:spPr>
        <p:txBody>
          <a:bodyPr>
            <a:normAutofit fontScale="92500"/>
          </a:bodyPr>
          <a:lstStyle/>
          <a:p>
            <a:pPr algn="l"/>
            <a:r>
              <a:rPr lang="en-US" dirty="0">
                <a:solidFill>
                  <a:srgbClr val="FFFFFF"/>
                </a:solidFill>
              </a:rPr>
              <a:t>80 million of the total population stutter, which is 1% of the population.</a:t>
            </a:r>
          </a:p>
          <a:p>
            <a:pPr algn="l"/>
            <a:r>
              <a:rPr lang="en-US" dirty="0">
                <a:solidFill>
                  <a:srgbClr val="FFFFFF"/>
                </a:solidFill>
              </a:rPr>
              <a:t>The stuttering affects different areas in the lives of the people who suffer from this problem.</a:t>
            </a:r>
          </a:p>
          <a:p>
            <a:pPr algn="l"/>
            <a:r>
              <a:rPr lang="en-US" dirty="0">
                <a:solidFill>
                  <a:srgbClr val="FFFFFF"/>
                </a:solidFill>
              </a:rPr>
              <a:t>Our goal is to detect stuttering and provide feedback on the stuttering so that the person can practice speaking and improve.</a:t>
            </a:r>
            <a:endParaRPr lang="en-IL" dirty="0">
              <a:solidFill>
                <a:srgbClr val="FFFFFF"/>
              </a:solidFill>
            </a:endParaRPr>
          </a:p>
        </p:txBody>
      </p:sp>
    </p:spTree>
    <p:extLst>
      <p:ext uri="{BB962C8B-B14F-4D97-AF65-F5344CB8AC3E}">
        <p14:creationId xmlns:p14="http://schemas.microsoft.com/office/powerpoint/2010/main" val="2466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5124206" y="516835"/>
            <a:ext cx="6339840" cy="1666501"/>
          </a:xfrm>
        </p:spPr>
        <p:txBody>
          <a:bodyPr>
            <a:normAutofit/>
          </a:bodyPr>
          <a:lstStyle/>
          <a:p>
            <a:r>
              <a:rPr lang="en-US" sz="4000" dirty="0">
                <a:solidFill>
                  <a:srgbClr val="FFFFFF"/>
                </a:solidFill>
              </a:rPr>
              <a:t>Summary</a:t>
            </a:r>
            <a:endParaRPr lang="en-IL" sz="4000" dirty="0">
              <a:solidFill>
                <a:srgbClr val="FFFFFF"/>
              </a:solidFill>
            </a:endParaRPr>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4829175" y="2085975"/>
            <a:ext cx="7362805" cy="4629149"/>
          </a:xfrm>
        </p:spPr>
        <p:txBody>
          <a:bodyPr>
            <a:normAutofit fontScale="92500"/>
          </a:bodyPr>
          <a:lstStyle/>
          <a:p>
            <a:pPr>
              <a:buFont typeface="Wingdings" panose="05000000000000000000" pitchFamily="2" charset="2"/>
              <a:buChar char="§"/>
            </a:pPr>
            <a:r>
              <a:rPr lang="en-US" sz="2200" dirty="0">
                <a:solidFill>
                  <a:srgbClr val="FFFFFF"/>
                </a:solidFill>
              </a:rPr>
              <a:t>Developing an automatic stuttering detection system using BERT to improve diagnosis and therapy for speech disorders.</a:t>
            </a:r>
          </a:p>
          <a:p>
            <a:pPr>
              <a:buFont typeface="Wingdings" panose="05000000000000000000" pitchFamily="2" charset="2"/>
              <a:buChar char="§"/>
            </a:pPr>
            <a:r>
              <a:rPr lang="en-US" sz="2200" dirty="0">
                <a:solidFill>
                  <a:srgbClr val="FFFFFF"/>
                </a:solidFill>
              </a:rPr>
              <a:t>The system collects and preprocesses speech data, fine-tune the BERT model on this data, and evaluate its performance using standard metrics.</a:t>
            </a:r>
          </a:p>
          <a:p>
            <a:pPr>
              <a:buFont typeface="Wingdings" panose="05000000000000000000" pitchFamily="2" charset="2"/>
              <a:buChar char="§"/>
            </a:pPr>
            <a:r>
              <a:rPr lang="en-US" sz="2200" dirty="0">
                <a:solidFill>
                  <a:srgbClr val="FFFFFF"/>
                </a:solidFill>
              </a:rPr>
              <a:t>The BERT model achieves effective accuracy in detecting stuttering, outperforming traditional methods.</a:t>
            </a:r>
          </a:p>
          <a:p>
            <a:pPr>
              <a:buFont typeface="Wingdings" panose="05000000000000000000" pitchFamily="2" charset="2"/>
              <a:buChar char="§"/>
            </a:pPr>
            <a:r>
              <a:rPr lang="en-US" sz="2200" dirty="0">
                <a:solidFill>
                  <a:srgbClr val="FFFFFF"/>
                </a:solidFill>
              </a:rPr>
              <a:t>The project demonstrates the effectiveness of BERT in identifying stuttering, with potential future applications in real-time analysis and more diverse datasets.</a:t>
            </a:r>
          </a:p>
          <a:p>
            <a:pPr>
              <a:buFont typeface="Wingdings" panose="05000000000000000000" pitchFamily="2" charset="2"/>
              <a:buChar char="§"/>
            </a:pPr>
            <a:r>
              <a:rPr lang="en-US" sz="2200" dirty="0">
                <a:solidFill>
                  <a:srgbClr val="FFFFFF"/>
                </a:solidFill>
              </a:rPr>
              <a:t>The technology can assist speech therapists with objective assessments and contribute to advancements in NLP applications for speech disorders.</a:t>
            </a:r>
          </a:p>
        </p:txBody>
      </p:sp>
      <p:pic>
        <p:nvPicPr>
          <p:cNvPr id="6" name="Picture 5">
            <a:extLst>
              <a:ext uri="{FF2B5EF4-FFF2-40B4-BE49-F238E27FC236}">
                <a16:creationId xmlns:a16="http://schemas.microsoft.com/office/drawing/2014/main" id="{5C6E589D-DD64-6A92-9246-52210F9275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3123" y="669235"/>
            <a:ext cx="6341165" cy="6341165"/>
          </a:xfrm>
          <a:prstGeom prst="rect">
            <a:avLst/>
          </a:prstGeom>
        </p:spPr>
      </p:pic>
    </p:spTree>
    <p:extLst>
      <p:ext uri="{BB962C8B-B14F-4D97-AF65-F5344CB8AC3E}">
        <p14:creationId xmlns:p14="http://schemas.microsoft.com/office/powerpoint/2010/main" val="209217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D3C8-78C7-5D44-A698-6181700579EA}"/>
              </a:ext>
            </a:extLst>
          </p:cNvPr>
          <p:cNvSpPr>
            <a:spLocks noGrp="1"/>
          </p:cNvSpPr>
          <p:nvPr>
            <p:ph type="title"/>
          </p:nvPr>
        </p:nvSpPr>
        <p:spPr/>
        <p:txBody>
          <a:bodyPr>
            <a:normAutofit/>
          </a:bodyPr>
          <a:lstStyle/>
          <a:p>
            <a:r>
              <a:rPr lang="en-US" dirty="0"/>
              <a:t>EXISTING SYSTEM</a:t>
            </a:r>
            <a:endParaRPr lang="en-IL" dirty="0"/>
          </a:p>
        </p:txBody>
      </p:sp>
      <p:graphicFrame>
        <p:nvGraphicFramePr>
          <p:cNvPr id="5" name="Content Placeholder 2">
            <a:extLst>
              <a:ext uri="{FF2B5EF4-FFF2-40B4-BE49-F238E27FC236}">
                <a16:creationId xmlns:a16="http://schemas.microsoft.com/office/drawing/2014/main" id="{07FA1C23-6E1F-A01F-1E4A-9E13B7F63281}"/>
              </a:ext>
            </a:extLst>
          </p:cNvPr>
          <p:cNvGraphicFramePr>
            <a:graphicFrameLocks noGrp="1"/>
          </p:cNvGraphicFramePr>
          <p:nvPr>
            <p:ph idx="1"/>
            <p:extLst>
              <p:ext uri="{D42A27DB-BD31-4B8C-83A1-F6EECF244321}">
                <p14:modId xmlns:p14="http://schemas.microsoft.com/office/powerpoint/2010/main" val="29889017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912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68180" y="516835"/>
            <a:ext cx="3641224" cy="1196732"/>
          </a:xfrm>
        </p:spPr>
        <p:txBody>
          <a:bodyPr vert="horz" lIns="91440" tIns="45720" rIns="91440" bIns="45720" rtlCol="0" anchor="b">
            <a:normAutofit/>
          </a:bodyPr>
          <a:lstStyle/>
          <a:p>
            <a:r>
              <a:rPr lang="en-US" dirty="0"/>
              <a:t>Previous works</a:t>
            </a:r>
            <a:r>
              <a:rPr lang="en-US" sz="2800" dirty="0"/>
              <a:t> </a:t>
            </a:r>
          </a:p>
        </p:txBody>
      </p:sp>
      <p:graphicFrame>
        <p:nvGraphicFramePr>
          <p:cNvPr id="4" name="Table 3">
            <a:extLst>
              <a:ext uri="{FF2B5EF4-FFF2-40B4-BE49-F238E27FC236}">
                <a16:creationId xmlns:a16="http://schemas.microsoft.com/office/drawing/2014/main" id="{BA5A2E85-F9F9-2B9E-C0EB-039F42E3E773}"/>
              </a:ext>
            </a:extLst>
          </p:cNvPr>
          <p:cNvGraphicFramePr>
            <a:graphicFrameLocks noGrp="1"/>
          </p:cNvGraphicFramePr>
          <p:nvPr>
            <p:extLst>
              <p:ext uri="{D42A27DB-BD31-4B8C-83A1-F6EECF244321}">
                <p14:modId xmlns:p14="http://schemas.microsoft.com/office/powerpoint/2010/main" val="1834345266"/>
              </p:ext>
            </p:extLst>
          </p:nvPr>
        </p:nvGraphicFramePr>
        <p:xfrm>
          <a:off x="181428" y="2165047"/>
          <a:ext cx="11832819" cy="4669192"/>
        </p:xfrm>
        <a:graphic>
          <a:graphicData uri="http://schemas.openxmlformats.org/drawingml/2006/table">
            <a:tbl>
              <a:tblPr firstRow="1" bandRow="1">
                <a:tableStyleId>{5C22544A-7EE6-4342-B048-85BDC9FD1C3A}</a:tableStyleId>
              </a:tblPr>
              <a:tblGrid>
                <a:gridCol w="2358571">
                  <a:extLst>
                    <a:ext uri="{9D8B030D-6E8A-4147-A177-3AD203B41FA5}">
                      <a16:colId xmlns:a16="http://schemas.microsoft.com/office/drawing/2014/main" val="1098041545"/>
                    </a:ext>
                  </a:extLst>
                </a:gridCol>
                <a:gridCol w="2368562">
                  <a:extLst>
                    <a:ext uri="{9D8B030D-6E8A-4147-A177-3AD203B41FA5}">
                      <a16:colId xmlns:a16="http://schemas.microsoft.com/office/drawing/2014/main" val="2428582424"/>
                    </a:ext>
                  </a:extLst>
                </a:gridCol>
                <a:gridCol w="2368562">
                  <a:extLst>
                    <a:ext uri="{9D8B030D-6E8A-4147-A177-3AD203B41FA5}">
                      <a16:colId xmlns:a16="http://schemas.microsoft.com/office/drawing/2014/main" val="1355887987"/>
                    </a:ext>
                  </a:extLst>
                </a:gridCol>
                <a:gridCol w="2368562">
                  <a:extLst>
                    <a:ext uri="{9D8B030D-6E8A-4147-A177-3AD203B41FA5}">
                      <a16:colId xmlns:a16="http://schemas.microsoft.com/office/drawing/2014/main" val="3393491195"/>
                    </a:ext>
                  </a:extLst>
                </a:gridCol>
                <a:gridCol w="2368562">
                  <a:extLst>
                    <a:ext uri="{9D8B030D-6E8A-4147-A177-3AD203B41FA5}">
                      <a16:colId xmlns:a16="http://schemas.microsoft.com/office/drawing/2014/main" val="1799665768"/>
                    </a:ext>
                  </a:extLst>
                </a:gridCol>
              </a:tblGrid>
              <a:tr h="500916">
                <a:tc>
                  <a:txBody>
                    <a:bodyPr/>
                    <a:lstStyle/>
                    <a:p>
                      <a:pPr algn="ctr"/>
                      <a:r>
                        <a:rPr lang="en-US" dirty="0"/>
                        <a:t>Model</a:t>
                      </a:r>
                    </a:p>
                  </a:txBody>
                  <a:tcPr>
                    <a:lnL w="0">
                      <a:noFill/>
                    </a:lnL>
                    <a:lnR w="12700">
                      <a:solidFill>
                        <a:schemeClr val="tx1"/>
                      </a:solidFill>
                    </a:lnR>
                    <a:lnT w="0">
                      <a:noFill/>
                    </a:lnT>
                    <a:lnB w="12700">
                      <a:solidFill>
                        <a:schemeClr val="tx1"/>
                      </a:solidFill>
                    </a:lnB>
                    <a:solidFill>
                      <a:schemeClr val="tx1">
                        <a:lumMod val="50000"/>
                      </a:schemeClr>
                    </a:solidFill>
                  </a:tcPr>
                </a:tc>
                <a:tc>
                  <a:txBody>
                    <a:bodyPr/>
                    <a:lstStyle/>
                    <a:p>
                      <a:pPr algn="ctr"/>
                      <a:r>
                        <a:rPr lang="en-US" dirty="0"/>
                        <a:t>purpose</a:t>
                      </a:r>
                    </a:p>
                  </a:txBody>
                  <a:tcPr>
                    <a:lnL w="12700">
                      <a:solidFill>
                        <a:schemeClr val="tx1"/>
                      </a:solidFill>
                    </a:lnL>
                    <a:lnR w="12700">
                      <a:solidFill>
                        <a:schemeClr val="tx1"/>
                      </a:solidFill>
                    </a:lnR>
                    <a:lnT w="0">
                      <a:noFill/>
                    </a:lnT>
                    <a:lnB w="12700">
                      <a:solidFill>
                        <a:schemeClr val="tx1"/>
                      </a:solidFill>
                    </a:lnB>
                    <a:solidFill>
                      <a:schemeClr val="tx1">
                        <a:lumMod val="50000"/>
                      </a:schemeClr>
                    </a:solidFill>
                  </a:tcPr>
                </a:tc>
                <a:tc>
                  <a:txBody>
                    <a:bodyPr/>
                    <a:lstStyle/>
                    <a:p>
                      <a:pPr algn="ctr"/>
                      <a:r>
                        <a:rPr lang="en-US" dirty="0"/>
                        <a:t>Algorithm used</a:t>
                      </a:r>
                    </a:p>
                  </a:txBody>
                  <a:tcPr>
                    <a:lnL w="12700">
                      <a:solidFill>
                        <a:schemeClr val="tx1"/>
                      </a:solidFill>
                    </a:lnL>
                    <a:lnR w="12700">
                      <a:solidFill>
                        <a:schemeClr val="tx1"/>
                      </a:solidFill>
                    </a:lnR>
                    <a:lnT w="0">
                      <a:noFill/>
                    </a:lnT>
                    <a:lnB w="12700">
                      <a:solidFill>
                        <a:schemeClr val="tx1"/>
                      </a:solidFill>
                    </a:lnB>
                    <a:solidFill>
                      <a:schemeClr val="tx1">
                        <a:lumMod val="50000"/>
                      </a:schemeClr>
                    </a:solidFill>
                  </a:tcPr>
                </a:tc>
                <a:tc>
                  <a:txBody>
                    <a:bodyPr/>
                    <a:lstStyle/>
                    <a:p>
                      <a:pPr algn="ctr"/>
                      <a:r>
                        <a:rPr lang="en-US" dirty="0"/>
                        <a:t>Accuracy</a:t>
                      </a:r>
                    </a:p>
                  </a:txBody>
                  <a:tcPr>
                    <a:lnL w="12700">
                      <a:solidFill>
                        <a:schemeClr val="tx1"/>
                      </a:solidFill>
                    </a:lnL>
                    <a:lnR w="12700">
                      <a:solidFill>
                        <a:schemeClr val="tx1"/>
                      </a:solidFill>
                    </a:lnR>
                    <a:lnT w="0">
                      <a:noFill/>
                    </a:lnT>
                    <a:lnB w="12700">
                      <a:solidFill>
                        <a:schemeClr val="tx1"/>
                      </a:solidFill>
                    </a:lnB>
                    <a:solidFill>
                      <a:schemeClr val="tx1">
                        <a:lumMod val="50000"/>
                      </a:schemeClr>
                    </a:solidFill>
                  </a:tcPr>
                </a:tc>
                <a:tc>
                  <a:txBody>
                    <a:bodyPr/>
                    <a:lstStyle/>
                    <a:p>
                      <a:pPr algn="ctr"/>
                      <a:r>
                        <a:rPr lang="en-US" dirty="0"/>
                        <a:t>Drawbacks</a:t>
                      </a:r>
                    </a:p>
                  </a:txBody>
                  <a:tcPr>
                    <a:lnL w="12700">
                      <a:solidFill>
                        <a:schemeClr val="tx1"/>
                      </a:solidFill>
                    </a:lnL>
                    <a:lnR w="0">
                      <a:noFill/>
                    </a:lnR>
                    <a:lnT w="0">
                      <a:noFill/>
                    </a:lnT>
                    <a:lnB w="12700">
                      <a:solidFill>
                        <a:schemeClr val="tx1"/>
                      </a:solidFill>
                    </a:lnB>
                    <a:solidFill>
                      <a:schemeClr val="tx1">
                        <a:lumMod val="50000"/>
                      </a:schemeClr>
                    </a:solidFill>
                  </a:tcPr>
                </a:tc>
                <a:extLst>
                  <a:ext uri="{0D108BD9-81ED-4DB2-BD59-A6C34878D82A}">
                    <a16:rowId xmlns:a16="http://schemas.microsoft.com/office/drawing/2014/main" val="1100646061"/>
                  </a:ext>
                </a:extLst>
              </a:tr>
              <a:tr h="1679544">
                <a:tc>
                  <a:txBody>
                    <a:bodyPr/>
                    <a:lstStyle/>
                    <a:p>
                      <a:pPr algn="ctr"/>
                      <a:r>
                        <a:rPr lang="en-US" dirty="0">
                          <a:solidFill>
                            <a:schemeClr val="tx1"/>
                          </a:solidFill>
                        </a:rPr>
                        <a:t>Surya and Varghese</a:t>
                      </a:r>
                    </a:p>
                  </a:txBody>
                  <a:tcPr>
                    <a:lnL w="0">
                      <a:noFill/>
                    </a:lnL>
                    <a:lnR w="12700">
                      <a:solidFill>
                        <a:schemeClr val="tx1"/>
                      </a:solidFill>
                    </a:lnR>
                    <a:lnT w="12700">
                      <a:solidFill>
                        <a:schemeClr val="tx1"/>
                      </a:solidFill>
                    </a:lnT>
                    <a:lnB w="12700">
                      <a:solidFill>
                        <a:schemeClr val="tx1"/>
                      </a:solidFill>
                    </a:lnB>
                    <a:solidFill>
                      <a:schemeClr val="bg1">
                        <a:lumMod val="95000"/>
                        <a:lumOff val="5000"/>
                      </a:schemeClr>
                    </a:solidFill>
                  </a:tcPr>
                </a:tc>
                <a:tc>
                  <a:txBody>
                    <a:bodyPr/>
                    <a:lstStyle/>
                    <a:p>
                      <a:pPr algn="ctr"/>
                      <a:r>
                        <a:rPr lang="en-US" dirty="0">
                          <a:solidFill>
                            <a:schemeClr val="tx1"/>
                          </a:solidFill>
                        </a:rPr>
                        <a:t>Converts audio clip to audio array and  obtains frequency to train machine</a:t>
                      </a:r>
                    </a:p>
                    <a:p>
                      <a:pPr lvl="0" algn="ctr">
                        <a:buNone/>
                      </a:pP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95000"/>
                        <a:lumOff val="5000"/>
                      </a:schemeClr>
                    </a:solidFill>
                  </a:tcPr>
                </a:tc>
                <a:tc>
                  <a:txBody>
                    <a:bodyPr/>
                    <a:lstStyle/>
                    <a:p>
                      <a:pPr algn="ctr"/>
                      <a:r>
                        <a:rPr lang="en-US" dirty="0">
                          <a:solidFill>
                            <a:schemeClr val="tx1"/>
                          </a:solidFill>
                        </a:rPr>
                        <a:t>SVM(Support Vector Machine)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95000"/>
                        <a:lumOff val="5000"/>
                      </a:schemeClr>
                    </a:solidFill>
                  </a:tcPr>
                </a:tc>
                <a:tc>
                  <a:txBody>
                    <a:bodyPr/>
                    <a:lstStyle/>
                    <a:p>
                      <a:pPr algn="ctr"/>
                      <a:endParaRPr lang="en-US" dirty="0">
                        <a:solidFill>
                          <a:schemeClr val="tx1"/>
                        </a:solidFill>
                      </a:endParaRPr>
                    </a:p>
                    <a:p>
                      <a:pPr lvl="0" algn="ctr">
                        <a:buNone/>
                      </a:pPr>
                      <a:r>
                        <a:rPr lang="en-US" dirty="0">
                          <a:solidFill>
                            <a:schemeClr val="tx1"/>
                          </a:solidFill>
                        </a:rPr>
                        <a:t>76%</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95000"/>
                        <a:lumOff val="5000"/>
                      </a:schemeClr>
                    </a:solidFill>
                  </a:tcPr>
                </a:tc>
                <a:tc>
                  <a:txBody>
                    <a:bodyPr/>
                    <a:lstStyle/>
                    <a:p>
                      <a:pPr algn="ctr"/>
                      <a:r>
                        <a:rPr lang="en-US" dirty="0">
                          <a:solidFill>
                            <a:schemeClr val="tx1"/>
                          </a:solidFill>
                        </a:rPr>
                        <a:t>The problem with the model is that only trained words can be predicted</a:t>
                      </a:r>
                    </a:p>
                  </a:txBody>
                  <a:tcPr>
                    <a:lnL w="12700">
                      <a:solidFill>
                        <a:schemeClr val="tx1"/>
                      </a:solidFill>
                    </a:lnL>
                    <a:lnR w="0">
                      <a:noFill/>
                    </a:lnR>
                    <a:lnT w="12700">
                      <a:solidFill>
                        <a:schemeClr val="tx1"/>
                      </a:solidFill>
                    </a:lnT>
                    <a:lnB w="12700">
                      <a:solidFill>
                        <a:schemeClr val="tx1"/>
                      </a:solidFill>
                    </a:lnB>
                    <a:solidFill>
                      <a:schemeClr val="bg1">
                        <a:lumMod val="95000"/>
                        <a:lumOff val="5000"/>
                      </a:schemeClr>
                    </a:solidFill>
                  </a:tcPr>
                </a:tc>
                <a:extLst>
                  <a:ext uri="{0D108BD9-81ED-4DB2-BD59-A6C34878D82A}">
                    <a16:rowId xmlns:a16="http://schemas.microsoft.com/office/drawing/2014/main" val="1572583763"/>
                  </a:ext>
                </a:extLst>
              </a:tr>
              <a:tr h="2430916">
                <a:tc>
                  <a:txBody>
                    <a:bodyPr/>
                    <a:lstStyle/>
                    <a:p>
                      <a:pPr algn="ctr"/>
                      <a:r>
                        <a:rPr lang="en-US" dirty="0">
                          <a:solidFill>
                            <a:schemeClr val="tx1"/>
                          </a:solidFill>
                        </a:rPr>
                        <a:t>Automatic detection of prolongations and repetitions</a:t>
                      </a:r>
                    </a:p>
                  </a:txBody>
                  <a:tcPr>
                    <a:lnL w="0">
                      <a:noFill/>
                    </a:lnL>
                    <a:lnR w="12700">
                      <a:solidFill>
                        <a:schemeClr val="tx1"/>
                      </a:solidFill>
                    </a:lnR>
                    <a:lnT w="12700">
                      <a:solidFill>
                        <a:schemeClr val="tx1"/>
                      </a:solidFill>
                    </a:lnT>
                    <a:lnB w="0">
                      <a:noFill/>
                    </a:lnB>
                    <a:solidFill>
                      <a:schemeClr val="bg1">
                        <a:lumMod val="95000"/>
                        <a:lumOff val="5000"/>
                      </a:schemeClr>
                    </a:solidFill>
                  </a:tcPr>
                </a:tc>
                <a:tc>
                  <a:txBody>
                    <a:bodyPr/>
                    <a:lstStyle/>
                    <a:p>
                      <a:pPr algn="ctr"/>
                      <a:r>
                        <a:rPr lang="en-US" dirty="0">
                          <a:solidFill>
                            <a:schemeClr val="tx1"/>
                          </a:solidFill>
                        </a:rPr>
                        <a:t>To identify the stutter samples </a:t>
                      </a:r>
                    </a:p>
                  </a:txBody>
                  <a:tcPr>
                    <a:lnL w="12700">
                      <a:solidFill>
                        <a:schemeClr val="tx1"/>
                      </a:solidFill>
                    </a:lnL>
                    <a:lnR w="12700">
                      <a:solidFill>
                        <a:schemeClr val="tx1"/>
                      </a:solidFill>
                    </a:lnR>
                    <a:lnT w="12700">
                      <a:solidFill>
                        <a:schemeClr val="tx1"/>
                      </a:solidFill>
                    </a:lnT>
                    <a:lnB w="0">
                      <a:noFill/>
                    </a:lnB>
                    <a:solidFill>
                      <a:schemeClr val="bg1">
                        <a:lumMod val="95000"/>
                        <a:lumOff val="5000"/>
                      </a:schemeClr>
                    </a:solidFill>
                  </a:tcPr>
                </a:tc>
                <a:tc>
                  <a:txBody>
                    <a:bodyPr/>
                    <a:lstStyle/>
                    <a:p>
                      <a:pPr algn="ctr"/>
                      <a:r>
                        <a:rPr lang="en-US" dirty="0">
                          <a:solidFill>
                            <a:schemeClr val="tx1"/>
                          </a:solidFill>
                        </a:rPr>
                        <a:t>LPCC(Linear predictive Cepstral Coefficient),</a:t>
                      </a:r>
                    </a:p>
                    <a:p>
                      <a:pPr lvl="0" algn="ctr">
                        <a:buNone/>
                      </a:pPr>
                      <a:r>
                        <a:rPr lang="en-US" dirty="0">
                          <a:solidFill>
                            <a:schemeClr val="tx1"/>
                          </a:solidFill>
                        </a:rPr>
                        <a:t>KNN(K-Nearest Neighbors),</a:t>
                      </a:r>
                    </a:p>
                    <a:p>
                      <a:pPr lvl="0" algn="ctr">
                        <a:buNone/>
                      </a:pPr>
                      <a:r>
                        <a:rPr lang="en-US" dirty="0">
                          <a:solidFill>
                            <a:schemeClr val="tx1"/>
                          </a:solidFill>
                        </a:rPr>
                        <a:t>LDA(Linear Discriminant Analysis)</a:t>
                      </a:r>
                    </a:p>
                  </a:txBody>
                  <a:tcPr>
                    <a:lnL w="12700">
                      <a:solidFill>
                        <a:schemeClr val="tx1"/>
                      </a:solidFill>
                    </a:lnL>
                    <a:lnR w="12700">
                      <a:solidFill>
                        <a:schemeClr val="tx1"/>
                      </a:solidFill>
                    </a:lnR>
                    <a:lnT w="12700">
                      <a:solidFill>
                        <a:schemeClr val="tx1"/>
                      </a:solidFill>
                    </a:lnT>
                    <a:lnB w="0">
                      <a:noFill/>
                    </a:lnB>
                    <a:solidFill>
                      <a:schemeClr val="bg1">
                        <a:lumMod val="95000"/>
                        <a:lumOff val="5000"/>
                      </a:schemeClr>
                    </a:solidFill>
                  </a:tcPr>
                </a:tc>
                <a:tc>
                  <a:txBody>
                    <a:bodyPr/>
                    <a:lstStyle/>
                    <a:p>
                      <a:pPr algn="ctr"/>
                      <a:endParaRPr lang="en-US" dirty="0">
                        <a:solidFill>
                          <a:schemeClr val="tx1"/>
                        </a:solidFill>
                      </a:endParaRPr>
                    </a:p>
                    <a:p>
                      <a:pPr lvl="0" algn="ctr">
                        <a:buNone/>
                      </a:pPr>
                      <a:endParaRPr lang="en-US" dirty="0">
                        <a:solidFill>
                          <a:schemeClr val="tx1"/>
                        </a:solidFill>
                      </a:endParaRPr>
                    </a:p>
                    <a:p>
                      <a:pPr lvl="0" algn="ctr">
                        <a:buNone/>
                      </a:pPr>
                      <a:r>
                        <a:rPr lang="en-US" dirty="0">
                          <a:solidFill>
                            <a:schemeClr val="tx1"/>
                          </a:solidFill>
                        </a:rPr>
                        <a:t>88.05%</a:t>
                      </a:r>
                      <a:endParaRPr lang="en-US" dirty="0"/>
                    </a:p>
                  </a:txBody>
                  <a:tcPr>
                    <a:lnL w="12700">
                      <a:solidFill>
                        <a:schemeClr val="tx1"/>
                      </a:solidFill>
                    </a:lnL>
                    <a:lnR w="12700">
                      <a:solidFill>
                        <a:schemeClr val="tx1"/>
                      </a:solidFill>
                    </a:lnR>
                    <a:lnT w="12700">
                      <a:solidFill>
                        <a:schemeClr val="tx1"/>
                      </a:solidFill>
                    </a:lnT>
                    <a:lnB w="0">
                      <a:noFill/>
                    </a:lnB>
                    <a:solidFill>
                      <a:schemeClr val="bg1">
                        <a:lumMod val="95000"/>
                        <a:lumOff val="5000"/>
                      </a:schemeClr>
                    </a:solidFill>
                  </a:tcPr>
                </a:tc>
                <a:tc>
                  <a:txBody>
                    <a:bodyPr/>
                    <a:lstStyle/>
                    <a:p>
                      <a:pPr algn="ctr"/>
                      <a:r>
                        <a:rPr lang="en-US" dirty="0">
                          <a:solidFill>
                            <a:schemeClr val="tx1"/>
                          </a:solidFill>
                        </a:rPr>
                        <a:t>Main drawback is that it only identifies and classifies known stutterers and do not deal with general problems like poor pronunciation</a:t>
                      </a:r>
                    </a:p>
                  </a:txBody>
                  <a:tcPr>
                    <a:lnL w="12700">
                      <a:solidFill>
                        <a:schemeClr val="tx1"/>
                      </a:solidFill>
                    </a:lnL>
                    <a:lnR w="0">
                      <a:noFill/>
                    </a:lnR>
                    <a:lnT w="12700">
                      <a:solidFill>
                        <a:schemeClr val="tx1"/>
                      </a:solidFill>
                    </a:lnT>
                    <a:lnB w="0">
                      <a:noFill/>
                    </a:lnB>
                    <a:solidFill>
                      <a:schemeClr val="bg1">
                        <a:lumMod val="95000"/>
                        <a:lumOff val="5000"/>
                      </a:schemeClr>
                    </a:solidFill>
                  </a:tcPr>
                </a:tc>
                <a:extLst>
                  <a:ext uri="{0D108BD9-81ED-4DB2-BD59-A6C34878D82A}">
                    <a16:rowId xmlns:a16="http://schemas.microsoft.com/office/drawing/2014/main" val="2300014029"/>
                  </a:ext>
                </a:extLst>
              </a:tr>
            </a:tbl>
          </a:graphicData>
        </a:graphic>
      </p:graphicFrame>
    </p:spTree>
    <p:extLst>
      <p:ext uri="{BB962C8B-B14F-4D97-AF65-F5344CB8AC3E}">
        <p14:creationId xmlns:p14="http://schemas.microsoft.com/office/powerpoint/2010/main" val="146099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802819" y="609600"/>
            <a:ext cx="7550606" cy="1450757"/>
          </a:xfrm>
        </p:spPr>
        <p:txBody>
          <a:bodyPr>
            <a:normAutofit/>
          </a:bodyPr>
          <a:lstStyle/>
          <a:p>
            <a:r>
              <a:rPr lang="en-US" dirty="0"/>
              <a:t>Dataset  (SEP-28K and Real-Time)</a:t>
            </a:r>
            <a:endParaRPr lang="en-IL" dirty="0"/>
          </a:p>
        </p:txBody>
      </p:sp>
      <p:sp>
        <p:nvSpPr>
          <p:cNvPr id="3" name="Content Placeholder 2">
            <a:extLst>
              <a:ext uri="{FF2B5EF4-FFF2-40B4-BE49-F238E27FC236}">
                <a16:creationId xmlns:a16="http://schemas.microsoft.com/office/drawing/2014/main" id="{1AC91543-2E19-FAC3-0597-AF12197B9BD2}"/>
              </a:ext>
            </a:extLst>
          </p:cNvPr>
          <p:cNvSpPr>
            <a:spLocks noGrp="1"/>
          </p:cNvSpPr>
          <p:nvPr>
            <p:ph idx="1"/>
          </p:nvPr>
        </p:nvSpPr>
        <p:spPr>
          <a:xfrm>
            <a:off x="802818" y="2246539"/>
            <a:ext cx="9493707" cy="3670180"/>
          </a:xfrm>
        </p:spPr>
        <p:txBody>
          <a:bodyPr>
            <a:normAutofit fontScale="92500"/>
          </a:bodyPr>
          <a:lstStyle/>
          <a:p>
            <a:pPr algn="l"/>
            <a:r>
              <a:rPr lang="en-US" dirty="0"/>
              <a:t>Our dataset came from SEP-28k .</a:t>
            </a:r>
          </a:p>
          <a:p>
            <a:pPr algn="l"/>
            <a:r>
              <a:rPr lang="en-US" dirty="0"/>
              <a:t>Containing about 385 different podcasts of peoples who stutter in English. </a:t>
            </a:r>
          </a:p>
          <a:p>
            <a:pPr algn="l"/>
            <a:r>
              <a:rPr lang="en-US" dirty="0"/>
              <a:t>Each recording was cut to no more than 5 seconds.</a:t>
            </a:r>
            <a:endParaRPr lang="he-IL" dirty="0"/>
          </a:p>
          <a:p>
            <a:pPr algn="l"/>
            <a:r>
              <a:rPr lang="en-US" dirty="0"/>
              <a:t>The number of audio samples that are taken per second is 16,000 Hz.</a:t>
            </a:r>
            <a:endParaRPr lang="he-IL" dirty="0"/>
          </a:p>
          <a:p>
            <a:pPr algn="l"/>
            <a:r>
              <a:rPr lang="en-US" dirty="0"/>
              <a:t>The data consists of an equal number of men and women.</a:t>
            </a:r>
          </a:p>
          <a:p>
            <a:pPr algn="l"/>
            <a:r>
              <a:rPr lang="en-US" dirty="0"/>
              <a:t>50% of the data is of people who stutter and 50% who do not stutter.</a:t>
            </a:r>
            <a:endParaRPr lang="he-IL" dirty="0"/>
          </a:p>
          <a:p>
            <a:pPr algn="l"/>
            <a:r>
              <a:rPr lang="en-US" dirty="0"/>
              <a:t>The data is divided into 80 percent train and 20 percent test.</a:t>
            </a:r>
            <a:endParaRPr lang="he-IL" dirty="0"/>
          </a:p>
          <a:p>
            <a:endParaRPr lang="en-IL" sz="1700" dirty="0"/>
          </a:p>
        </p:txBody>
      </p:sp>
    </p:spTree>
    <p:extLst>
      <p:ext uri="{BB962C8B-B14F-4D97-AF65-F5344CB8AC3E}">
        <p14:creationId xmlns:p14="http://schemas.microsoft.com/office/powerpoint/2010/main" val="303286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p:txBody>
          <a:bodyPr/>
          <a:lstStyle/>
          <a:p>
            <a:r>
              <a:rPr lang="en-US" dirty="0"/>
              <a:t>PROPOSED SYSTEM</a:t>
            </a:r>
            <a:endParaRPr lang="en-IL" dirty="0"/>
          </a:p>
        </p:txBody>
      </p:sp>
      <p:sp>
        <p:nvSpPr>
          <p:cNvPr id="3" name="TextBox 2">
            <a:extLst>
              <a:ext uri="{FF2B5EF4-FFF2-40B4-BE49-F238E27FC236}">
                <a16:creationId xmlns:a16="http://schemas.microsoft.com/office/drawing/2014/main" id="{3C5768F3-1865-93E3-1650-9E710B3C4926}"/>
              </a:ext>
            </a:extLst>
          </p:cNvPr>
          <p:cNvSpPr txBox="1"/>
          <p:nvPr/>
        </p:nvSpPr>
        <p:spPr>
          <a:xfrm>
            <a:off x="483809" y="2585356"/>
            <a:ext cx="10946190" cy="2071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6">
            <a:extLst>
              <a:ext uri="{FF2B5EF4-FFF2-40B4-BE49-F238E27FC236}">
                <a16:creationId xmlns:a16="http://schemas.microsoft.com/office/drawing/2014/main" id="{F05F85EB-4F8D-9110-EFA8-3A1E3C5E64DB}"/>
              </a:ext>
            </a:extLst>
          </p:cNvPr>
          <p:cNvSpPr txBox="1"/>
          <p:nvPr/>
        </p:nvSpPr>
        <p:spPr>
          <a:xfrm>
            <a:off x="390036" y="2755490"/>
            <a:ext cx="11618446" cy="52322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800" dirty="0"/>
          </a:p>
        </p:txBody>
      </p:sp>
      <p:sp>
        <p:nvSpPr>
          <p:cNvPr id="5" name="TextBox 6">
            <a:extLst>
              <a:ext uri="{FF2B5EF4-FFF2-40B4-BE49-F238E27FC236}">
                <a16:creationId xmlns:a16="http://schemas.microsoft.com/office/drawing/2014/main" id="{F05F85EB-4F8D-9110-EFA8-3A1E3C5E64DB}"/>
              </a:ext>
            </a:extLst>
          </p:cNvPr>
          <p:cNvSpPr txBox="1"/>
          <p:nvPr/>
        </p:nvSpPr>
        <p:spPr>
          <a:xfrm>
            <a:off x="157959" y="2753222"/>
            <a:ext cx="11603930" cy="193899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r>
              <a:rPr lang="en-US" sz="2000" dirty="0">
                <a:ea typeface="+mn-lt"/>
                <a:cs typeface="+mn-lt"/>
              </a:rPr>
              <a:t>The system employs advanced models for automated stuttering detection. It utilizes Wav2vec to convert audio recordings into matrix representations and Agnostic BERT to generate vector representations from transcripts. These representations are combined into a single vector, incorporating both auditory and linguistic information. A binary classifier is then used to differentiate between individuals identified as "stutterers" and "non-stutterers" based on this combined information.</a:t>
            </a:r>
            <a:endParaRPr lang="en-US" sz="2000"/>
          </a:p>
        </p:txBody>
      </p:sp>
    </p:spTree>
    <p:extLst>
      <p:ext uri="{BB962C8B-B14F-4D97-AF65-F5344CB8AC3E}">
        <p14:creationId xmlns:p14="http://schemas.microsoft.com/office/powerpoint/2010/main" val="221178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7D6E63-EB49-B946-97AD-6694DC7AF5D1}"/>
              </a:ext>
            </a:extLst>
          </p:cNvPr>
          <p:cNvSpPr txBox="1">
            <a:spLocks/>
          </p:cNvSpPr>
          <p:nvPr/>
        </p:nvSpPr>
        <p:spPr>
          <a:xfrm>
            <a:off x="1363117" y="627970"/>
            <a:ext cx="8094688" cy="1243675"/>
          </a:xfrm>
          <a:prstGeom prst="rect">
            <a:avLst/>
          </a:prstGeom>
        </p:spPr>
        <p:txBody>
          <a:bodyPr vert="horz" lIns="91440" tIns="45720" rIns="91440" bIns="45720" rtlCol="0" anchor="b">
            <a:normAutofit/>
          </a:bodyPr>
          <a:lstStyle>
            <a:lvl1pPr marL="0"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defTabSz="859536">
              <a:spcAft>
                <a:spcPts val="600"/>
              </a:spcAft>
            </a:pPr>
            <a:r>
              <a:rPr lang="en-US" dirty="0"/>
              <a:t>	OBJECTIVES</a:t>
            </a:r>
            <a:endParaRPr lang="en-IL" dirty="0"/>
          </a:p>
        </p:txBody>
      </p:sp>
      <p:sp>
        <p:nvSpPr>
          <p:cNvPr id="6" name="TextBox 5">
            <a:extLst>
              <a:ext uri="{FF2B5EF4-FFF2-40B4-BE49-F238E27FC236}">
                <a16:creationId xmlns:a16="http://schemas.microsoft.com/office/drawing/2014/main" id="{875E1145-A3FD-DD87-442F-2ACB093C8277}"/>
              </a:ext>
            </a:extLst>
          </p:cNvPr>
          <p:cNvSpPr txBox="1"/>
          <p:nvPr/>
        </p:nvSpPr>
        <p:spPr>
          <a:xfrm>
            <a:off x="1476375" y="2390775"/>
            <a:ext cx="9458325" cy="1938992"/>
          </a:xfrm>
          <a:prstGeom prst="rect">
            <a:avLst/>
          </a:prstGeom>
          <a:noFill/>
        </p:spPr>
        <p:txBody>
          <a:bodyPr wrap="square" rtlCol="0">
            <a:spAutoFit/>
          </a:bodyPr>
          <a:lstStyle/>
          <a:p>
            <a:endParaRPr lang="en-US" sz="2400" dirty="0"/>
          </a:p>
          <a:p>
            <a:pPr marL="342900" indent="-342900">
              <a:buFont typeface="Wingdings" panose="05000000000000000000" pitchFamily="2" charset="2"/>
              <a:buChar char="§"/>
            </a:pPr>
            <a:r>
              <a:rPr lang="en-US" sz="2400" dirty="0"/>
              <a:t>To collect </a:t>
            </a:r>
            <a:r>
              <a:rPr lang="en-US" sz="2400"/>
              <a:t>Real-Time dataset.</a:t>
            </a:r>
            <a:endParaRPr lang="en-US" sz="2400" dirty="0"/>
          </a:p>
          <a:p>
            <a:pPr marL="342900" indent="-342900">
              <a:buFont typeface="Wingdings" panose="05000000000000000000" pitchFamily="2" charset="2"/>
              <a:buChar char="§"/>
            </a:pPr>
            <a:r>
              <a:rPr lang="en-US" sz="2400" dirty="0"/>
              <a:t>To convert audio files into transcripts using wav2vec model.</a:t>
            </a:r>
          </a:p>
          <a:p>
            <a:pPr marL="342900" indent="-342900">
              <a:buFont typeface="Wingdings" panose="05000000000000000000" pitchFamily="2" charset="2"/>
              <a:buChar char="§"/>
            </a:pPr>
            <a:r>
              <a:rPr lang="en-US" sz="2400" dirty="0"/>
              <a:t>To classify audio files using Agnostic BERT.</a:t>
            </a:r>
          </a:p>
          <a:p>
            <a:pPr marL="342900" indent="-342900">
              <a:buFont typeface="Wingdings" panose="05000000000000000000" pitchFamily="2" charset="2"/>
              <a:buChar char="§"/>
            </a:pPr>
            <a:r>
              <a:rPr lang="en-US" sz="2400" dirty="0"/>
              <a:t>To analyze and evaluate the model using suitable metrics.</a:t>
            </a:r>
          </a:p>
        </p:txBody>
      </p:sp>
    </p:spTree>
    <p:extLst>
      <p:ext uri="{BB962C8B-B14F-4D97-AF65-F5344CB8AC3E}">
        <p14:creationId xmlns:p14="http://schemas.microsoft.com/office/powerpoint/2010/main" val="4411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p:txBody>
          <a:bodyPr/>
          <a:lstStyle/>
          <a:p>
            <a:r>
              <a:rPr lang="en-US" dirty="0"/>
              <a:t>METHODOLOGY</a:t>
            </a:r>
            <a:endParaRPr lang="en-IL" dirty="0"/>
          </a:p>
        </p:txBody>
      </p:sp>
      <p:sp>
        <p:nvSpPr>
          <p:cNvPr id="3" name="TextBox 2">
            <a:extLst>
              <a:ext uri="{FF2B5EF4-FFF2-40B4-BE49-F238E27FC236}">
                <a16:creationId xmlns:a16="http://schemas.microsoft.com/office/drawing/2014/main" id="{4F8340BE-FB74-D4A9-0364-D0D57ADD2775}"/>
              </a:ext>
            </a:extLst>
          </p:cNvPr>
          <p:cNvSpPr txBox="1"/>
          <p:nvPr/>
        </p:nvSpPr>
        <p:spPr>
          <a:xfrm>
            <a:off x="1536095" y="5696857"/>
            <a:ext cx="8874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 The steps through which the audio passes through the model for training</a:t>
            </a:r>
          </a:p>
        </p:txBody>
      </p:sp>
      <p:pic>
        <p:nvPicPr>
          <p:cNvPr id="13" name="Picture 12" descr="A diagram of a diagram of a computer&#10;&#10;Description automatically generated">
            <a:extLst>
              <a:ext uri="{FF2B5EF4-FFF2-40B4-BE49-F238E27FC236}">
                <a16:creationId xmlns:a16="http://schemas.microsoft.com/office/drawing/2014/main" id="{758E80DB-61D2-2D17-19EF-5AFB5BACF6D8}"/>
              </a:ext>
            </a:extLst>
          </p:cNvPr>
          <p:cNvPicPr>
            <a:picLocks noChangeAspect="1"/>
          </p:cNvPicPr>
          <p:nvPr/>
        </p:nvPicPr>
        <p:blipFill>
          <a:blip r:embed="rId3"/>
          <a:stretch>
            <a:fillRect/>
          </a:stretch>
        </p:blipFill>
        <p:spPr>
          <a:xfrm>
            <a:off x="2162175" y="2141694"/>
            <a:ext cx="6913880" cy="3555163"/>
          </a:xfrm>
          <a:prstGeom prst="rect">
            <a:avLst/>
          </a:prstGeom>
        </p:spPr>
      </p:pic>
    </p:spTree>
    <p:extLst>
      <p:ext uri="{BB962C8B-B14F-4D97-AF65-F5344CB8AC3E}">
        <p14:creationId xmlns:p14="http://schemas.microsoft.com/office/powerpoint/2010/main" val="2486530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1218</TotalTime>
  <Words>741</Words>
  <Application>Microsoft Office PowerPoint</Application>
  <PresentationFormat>Widescreen</PresentationFormat>
  <Paragraphs>119</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vt:lpstr>
      <vt:lpstr>Berlin</vt:lpstr>
      <vt:lpstr>Automated Stuttering Detection Using BERT Model</vt:lpstr>
      <vt:lpstr>Introduction</vt:lpstr>
      <vt:lpstr>Summary</vt:lpstr>
      <vt:lpstr>EXISTING SYSTEM</vt:lpstr>
      <vt:lpstr>Previous works </vt:lpstr>
      <vt:lpstr>Dataset  (SEP-28K and Real-Time)</vt:lpstr>
      <vt:lpstr>PROPOSED SYSTEM</vt:lpstr>
      <vt:lpstr>PowerPoint Presentation</vt:lpstr>
      <vt:lpstr>METHODOLOGY</vt:lpstr>
      <vt:lpstr>MODULES</vt:lpstr>
      <vt:lpstr>ALGORITHMS</vt:lpstr>
      <vt:lpstr>Results</vt:lpstr>
      <vt:lpstr>DEGREES OF SEVERITY</vt:lpstr>
      <vt:lpstr>Results</vt:lpstr>
      <vt:lpstr>Results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oranidjar</dc:creator>
  <cp:lastModifiedBy>varsha d</cp:lastModifiedBy>
  <cp:revision>283</cp:revision>
  <dcterms:created xsi:type="dcterms:W3CDTF">2022-12-25T22:21:39Z</dcterms:created>
  <dcterms:modified xsi:type="dcterms:W3CDTF">2024-09-02T12:20:09Z</dcterms:modified>
</cp:coreProperties>
</file>