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AC"/>
    <a:srgbClr val="004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18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832D-2EC4-4445-9B0B-ACF93311D17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A3D-FFE1-40E5-9C3C-DE10607DE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2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832D-2EC4-4445-9B0B-ACF93311D17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A3D-FFE1-40E5-9C3C-DE10607DE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5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832D-2EC4-4445-9B0B-ACF93311D17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A3D-FFE1-40E5-9C3C-DE10607DE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6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832D-2EC4-4445-9B0B-ACF93311D17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A3D-FFE1-40E5-9C3C-DE10607DE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62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832D-2EC4-4445-9B0B-ACF93311D17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A3D-FFE1-40E5-9C3C-DE10607DE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59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832D-2EC4-4445-9B0B-ACF93311D17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A3D-FFE1-40E5-9C3C-DE10607DE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00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832D-2EC4-4445-9B0B-ACF93311D17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A3D-FFE1-40E5-9C3C-DE10607DE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87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832D-2EC4-4445-9B0B-ACF93311D17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A3D-FFE1-40E5-9C3C-DE10607DE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0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832D-2EC4-4445-9B0B-ACF93311D17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A3D-FFE1-40E5-9C3C-DE10607DE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8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832D-2EC4-4445-9B0B-ACF93311D17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A3D-FFE1-40E5-9C3C-DE10607DE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28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832D-2EC4-4445-9B0B-ACF93311D17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A3D-FFE1-40E5-9C3C-DE10607DE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25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3832D-2EC4-4445-9B0B-ACF93311D172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BA3D-FFE1-40E5-9C3C-DE10607DE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53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897BE-0108-4301-9144-F0BC41FEAD07}"/>
              </a:ext>
            </a:extLst>
          </p:cNvPr>
          <p:cNvSpPr/>
          <p:nvPr/>
        </p:nvSpPr>
        <p:spPr>
          <a:xfrm>
            <a:off x="-8792" y="-732"/>
            <a:ext cx="6866792" cy="2361548"/>
          </a:xfrm>
          <a:prstGeom prst="rect">
            <a:avLst/>
          </a:prstGeom>
          <a:gradFill flip="none" rotWithShape="1">
            <a:gsLst>
              <a:gs pos="0">
                <a:srgbClr val="005C97">
                  <a:alpha val="95000"/>
                </a:srgbClr>
              </a:gs>
              <a:gs pos="100000">
                <a:srgbClr val="363795">
                  <a:alpha val="99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05717-ACF3-4B32-A363-3A9F443F7F90}"/>
              </a:ext>
            </a:extLst>
          </p:cNvPr>
          <p:cNvSpPr txBox="1"/>
          <p:nvPr/>
        </p:nvSpPr>
        <p:spPr>
          <a:xfrm>
            <a:off x="1150413" y="1043902"/>
            <a:ext cx="454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Lato" panose="020F0502020204030203" pitchFamily="34" charset="0"/>
              </a:rPr>
              <a:t>Hi, I’m Weilie.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2916A1-B049-4053-9A76-14658E29F7FC}"/>
              </a:ext>
            </a:extLst>
          </p:cNvPr>
          <p:cNvGrpSpPr/>
          <p:nvPr/>
        </p:nvGrpSpPr>
        <p:grpSpPr>
          <a:xfrm>
            <a:off x="838327" y="1578784"/>
            <a:ext cx="5181345" cy="674025"/>
            <a:chOff x="4156707" y="4310211"/>
            <a:chExt cx="3871912" cy="3141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782D0B-3D1C-4D69-9391-E29046ECA483}"/>
                </a:ext>
              </a:extLst>
            </p:cNvPr>
            <p:cNvSpPr/>
            <p:nvPr/>
          </p:nvSpPr>
          <p:spPr>
            <a:xfrm>
              <a:off x="4156708" y="4331581"/>
              <a:ext cx="3871911" cy="265183"/>
            </a:xfrm>
            <a:prstGeom prst="rect">
              <a:avLst/>
            </a:prstGeom>
            <a:solidFill>
              <a:schemeClr val="accent2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BA1423-2C28-47FC-BF07-83DBECCF3FDD}"/>
                </a:ext>
              </a:extLst>
            </p:cNvPr>
            <p:cNvSpPr txBox="1"/>
            <p:nvPr/>
          </p:nvSpPr>
          <p:spPr>
            <a:xfrm>
              <a:off x="4156707" y="4310211"/>
              <a:ext cx="3871912" cy="314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100" dirty="0">
                  <a:ln w="12700">
                    <a:noFill/>
                  </a:ln>
                  <a:solidFill>
                    <a:schemeClr val="bg1"/>
                  </a:solidFill>
                  <a:latin typeface="Lato" panose="020F0502020204030203" pitchFamily="34" charset="0"/>
                </a:rPr>
                <a:t>Thank you for reviewing my application to the </a:t>
              </a:r>
            </a:p>
            <a:p>
              <a:pPr algn="ctr"/>
              <a:r>
                <a:rPr lang="en-US" sz="1200" b="1" spc="100" dirty="0">
                  <a:ln w="12700">
                    <a:noFill/>
                  </a:ln>
                  <a:solidFill>
                    <a:schemeClr val="bg1"/>
                  </a:solidFill>
                  <a:latin typeface="Lato" panose="020F0502020204030203" pitchFamily="34" charset="0"/>
                </a:rPr>
                <a:t>Senior Associate (Digital Technology) </a:t>
              </a:r>
              <a:r>
                <a:rPr lang="en-US" sz="1200" spc="100" dirty="0">
                  <a:ln w="12700">
                    <a:noFill/>
                  </a:ln>
                  <a:solidFill>
                    <a:schemeClr val="bg1"/>
                  </a:solidFill>
                  <a:latin typeface="Lato" panose="020F0502020204030203" pitchFamily="34" charset="0"/>
                </a:rPr>
                <a:t>role in </a:t>
              </a:r>
              <a:br>
                <a:rPr lang="en-US" sz="1200" spc="100" dirty="0">
                  <a:ln w="12700">
                    <a:noFill/>
                  </a:ln>
                  <a:solidFill>
                    <a:schemeClr val="bg1"/>
                  </a:solidFill>
                  <a:latin typeface="Lato" panose="020F0502020204030203" pitchFamily="34" charset="0"/>
                </a:rPr>
              </a:br>
              <a:r>
                <a:rPr lang="en-US" sz="1200" spc="100" dirty="0">
                  <a:ln w="12700">
                    <a:noFill/>
                  </a:ln>
                  <a:solidFill>
                    <a:schemeClr val="bg1"/>
                  </a:solidFill>
                  <a:latin typeface="Lato" panose="020F0502020204030203" pitchFamily="34" charset="0"/>
                </a:rPr>
                <a:t>Temasek Holdings.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3714645-9F42-4AB1-B25F-4A2160E5CB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86" y="129406"/>
            <a:ext cx="897835" cy="9261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8FC8DC-01FC-4D5E-84EF-7EAFB83D3C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54"/>
          <a:stretch/>
        </p:blipFill>
        <p:spPr>
          <a:xfrm>
            <a:off x="4625194" y="2556428"/>
            <a:ext cx="2232805" cy="17912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A92097-DC37-4FE8-8F2B-BBB431A8F492}"/>
              </a:ext>
            </a:extLst>
          </p:cNvPr>
          <p:cNvSpPr txBox="1"/>
          <p:nvPr/>
        </p:nvSpPr>
        <p:spPr>
          <a:xfrm>
            <a:off x="230778" y="2459903"/>
            <a:ext cx="42937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39AC"/>
                </a:solidFill>
                <a:latin typeface="Lato" panose="020F0502020204030203" pitchFamily="34" charset="0"/>
              </a:rPr>
              <a:t>I applied to this role because:</a:t>
            </a:r>
            <a:br>
              <a:rPr lang="en-US" sz="1000" dirty="0">
                <a:latin typeface="Lato" panose="020F0502020204030203" pitchFamily="34" charset="0"/>
              </a:rPr>
            </a:br>
            <a:endParaRPr lang="en-US" sz="1000" dirty="0"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Lato" panose="020F0502020204030203" pitchFamily="34" charset="0"/>
              </a:rPr>
              <a:t>I am excited to </a:t>
            </a:r>
            <a:r>
              <a:rPr lang="en-US" sz="1000" b="1" dirty="0">
                <a:latin typeface="Lato" panose="020F0502020204030203" pitchFamily="34" charset="0"/>
              </a:rPr>
              <a:t>build products </a:t>
            </a:r>
            <a:r>
              <a:rPr lang="en-US" sz="1000" dirty="0">
                <a:latin typeface="Lato" panose="020F0502020204030203" pitchFamily="34" charset="0"/>
              </a:rPr>
              <a:t>that </a:t>
            </a:r>
            <a:r>
              <a:rPr lang="en-US" sz="1000" b="1" dirty="0">
                <a:latin typeface="Lato" panose="020F0502020204030203" pitchFamily="34" charset="0"/>
              </a:rPr>
              <a:t>amplify users’ effectiveness </a:t>
            </a:r>
            <a:r>
              <a:rPr lang="en-US" sz="1000" dirty="0">
                <a:latin typeface="Lato" panose="020F0502020204030203" pitchFamily="34" charset="0"/>
              </a:rPr>
              <a:t>in their work and </a:t>
            </a:r>
            <a:r>
              <a:rPr lang="en-US" sz="1000" b="1" dirty="0">
                <a:latin typeface="Lato" panose="020F0502020204030203" pitchFamily="34" charset="0"/>
              </a:rPr>
              <a:t>sharpen their ability </a:t>
            </a:r>
            <a:r>
              <a:rPr lang="en-US" sz="1000" dirty="0">
                <a:latin typeface="Lato" panose="020F0502020204030203" pitchFamily="34" charset="0"/>
              </a:rPr>
              <a:t>to deliver</a:t>
            </a:r>
            <a:r>
              <a:rPr lang="en-US" sz="1000" b="1" dirty="0">
                <a:latin typeface="Lato" panose="020F0502020204030203" pitchFamily="34" charset="0"/>
              </a:rPr>
              <a:t> more economic and social impact</a:t>
            </a:r>
            <a:r>
              <a:rPr lang="en-US" sz="1000" dirty="0">
                <a:latin typeface="Lato" panose="020F0502020204030203" pitchFamily="34" charset="0"/>
              </a:rPr>
              <a:t>. This role offers such an opportunity.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Lato" panose="020F0502020204030203" pitchFamily="34" charset="0"/>
              </a:rPr>
              <a:t>I believe my cross-training </a:t>
            </a:r>
            <a:r>
              <a:rPr lang="en-US" sz="1000" b="1" dirty="0">
                <a:latin typeface="Lato" panose="020F0502020204030203" pitchFamily="34" charset="0"/>
              </a:rPr>
              <a:t>as UX researcher, developer and data scientist</a:t>
            </a:r>
            <a:r>
              <a:rPr lang="en-US" sz="1000" dirty="0">
                <a:latin typeface="Lato" panose="020F0502020204030203" pitchFamily="34" charset="0"/>
              </a:rPr>
              <a:t>, and prior experience in </a:t>
            </a:r>
            <a:r>
              <a:rPr lang="en-US" sz="1000" b="1" dirty="0">
                <a:latin typeface="Lato" panose="020F0502020204030203" pitchFamily="34" charset="0"/>
              </a:rPr>
              <a:t>enterprise development for deep-tech and R&amp;D-driven companies</a:t>
            </a:r>
            <a:r>
              <a:rPr lang="en-US" sz="1000" dirty="0">
                <a:latin typeface="Lato" panose="020F0502020204030203" pitchFamily="34" charset="0"/>
              </a:rPr>
              <a:t>, puts me in the sweet spot of technical mastery and domain knowledge that can best serve Temasek’s Digital Technology team and its users.</a:t>
            </a:r>
            <a:endParaRPr lang="en-US" sz="1000" b="1" dirty="0">
              <a:latin typeface="Lato" panose="020F050202020403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621D8C-4E0C-4EB0-A203-93B389F9F7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374"/>
          <a:stretch/>
        </p:blipFill>
        <p:spPr>
          <a:xfrm>
            <a:off x="5019731" y="2701081"/>
            <a:ext cx="1838269" cy="13136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6A03996-88E4-4C7C-9094-6B76AF7A8F74}"/>
              </a:ext>
            </a:extLst>
          </p:cNvPr>
          <p:cNvSpPr txBox="1"/>
          <p:nvPr/>
        </p:nvSpPr>
        <p:spPr>
          <a:xfrm>
            <a:off x="110503" y="5411889"/>
            <a:ext cx="2437008" cy="413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sz="1000" dirty="0">
              <a:latin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dirty="0">
                <a:latin typeface="Lato" panose="020F0502020204030203" pitchFamily="34" charset="0"/>
              </a:rPr>
              <a:t>I have 3 years of UX, data science, development, and agile project management experience in Co-Lab, MOM’s in-house innovation unit. I: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Lato" panose="020F0502020204030203" pitchFamily="34" charset="0"/>
              </a:rPr>
              <a:t>Ask questions to scope innovation projects and ensure that we are in fact solving the right problems.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latin typeface="Lato" panose="020F0502020204030203" pitchFamily="34" charset="0"/>
              </a:rPr>
              <a:t>Conceptualise</a:t>
            </a:r>
            <a:r>
              <a:rPr lang="en-US" sz="1000" dirty="0">
                <a:latin typeface="Lato" panose="020F0502020204030203" pitchFamily="34" charset="0"/>
              </a:rPr>
              <a:t> research approach, and lead interviews/ethnographies to understand pain points of users, from foreign workers to retirees.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Lato" panose="020F0502020204030203" pitchFamily="34" charset="0"/>
              </a:rPr>
              <a:t>Map their user journeys to identify points for intervention.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Lato" panose="020F0502020204030203" pitchFamily="34" charset="0"/>
              </a:rPr>
              <a:t>Run sprints to generate ideas and sacrificial concepts, prototype them using UI mockups, sketches, role-plays, or even code where necessary.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Lato" panose="020F0502020204030203" pitchFamily="34" charset="0"/>
              </a:rPr>
              <a:t>Develop machine learning models to predict needs and </a:t>
            </a:r>
            <a:r>
              <a:rPr lang="en-US" sz="1000" dirty="0" err="1">
                <a:latin typeface="Lato" panose="020F0502020204030203" pitchFamily="34" charset="0"/>
              </a:rPr>
              <a:t>prioritise</a:t>
            </a:r>
            <a:r>
              <a:rPr lang="en-US" sz="1000" dirty="0">
                <a:latin typeface="Lato" panose="020F0502020204030203" pitchFamily="34" charset="0"/>
              </a:rPr>
              <a:t> resources.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Lato" panose="020F0502020204030203" pitchFamily="34" charset="0"/>
              </a:rPr>
              <a:t>A/B test and pivot until success.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15C04A-71FF-4F7D-8330-50EFDC1E8BA3}"/>
              </a:ext>
            </a:extLst>
          </p:cNvPr>
          <p:cNvSpPr txBox="1"/>
          <p:nvPr/>
        </p:nvSpPr>
        <p:spPr>
          <a:xfrm>
            <a:off x="2416511" y="5422294"/>
            <a:ext cx="2254983" cy="413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000">
                <a:latin typeface="Lato" panose="020F0502020204030203" pitchFamily="34" charset="0"/>
              </a:defRPr>
            </a:lvl1pPr>
          </a:lstStyle>
          <a:p>
            <a:endParaRPr lang="en-US" dirty="0"/>
          </a:p>
          <a:p>
            <a:r>
              <a:rPr lang="en-US" dirty="0"/>
              <a:t>I am experienced in enterprise development and science &amp; technology (S&amp;T) investment work. In MTI, I worked on R&amp;D/deep tech funding support. These duties share synergy with Temasek’s work. 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Designed funding vehicles, e.g. grants and equity co-investment.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Actively sought and did due diligence on technology funding gaps (“valleys of death”) where private sector could not invest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Engaged company leaders from Fortune 500 C-suites to owners of local technology SMEs to understand their needs.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Brokered discussions between venture capital, STEM researchers, regulators to allay fears, reconcile interests and address commercialization gaps. </a:t>
            </a:r>
          </a:p>
        </p:txBody>
      </p:sp>
      <p:pic>
        <p:nvPicPr>
          <p:cNvPr id="68" name="Picture 6" descr="Businessman Icon 2018845">
            <a:extLst>
              <a:ext uri="{FF2B5EF4-FFF2-40B4-BE49-F238E27FC236}">
                <a16:creationId xmlns:a16="http://schemas.microsoft.com/office/drawing/2014/main" id="{AAC1A614-DF03-4204-8ABC-82D92CAA8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621" y="4809049"/>
            <a:ext cx="635740" cy="63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7E7FE1B-D6DD-4DD9-983F-4F1E0C3CEDA2}"/>
              </a:ext>
            </a:extLst>
          </p:cNvPr>
          <p:cNvSpPr txBox="1"/>
          <p:nvPr/>
        </p:nvSpPr>
        <p:spPr>
          <a:xfrm>
            <a:off x="4659919" y="5423892"/>
            <a:ext cx="2151675" cy="432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000">
                <a:latin typeface="Lato" panose="020F0502020204030203" pitchFamily="34" charset="0"/>
              </a:defRPr>
            </a:lvl1pPr>
          </a:lstStyle>
          <a:p>
            <a:endParaRPr lang="en-US" dirty="0"/>
          </a:p>
          <a:p>
            <a:r>
              <a:rPr lang="en-US" dirty="0"/>
              <a:t>I forayed into innovation not for tech, but for people. Off-work, my passion lie in using tech to create impact in the social sector. 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Redesigned a food rationing service that significantly impacted the charity landscape till today (see attached document in application). I scaled my social impact using tech (an Oracle app in this case) in tandem with a new service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Worked with persons with disabilities (PWDs) to design ride hailing UIs and solutions for daily tasks. I actively harnessed co-creation and facilitated inclusion to ensure that the tech solutions were relevant and could succeed.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B8E0A7-E88D-4E09-9652-3F2E964B754E}"/>
              </a:ext>
            </a:extLst>
          </p:cNvPr>
          <p:cNvSpPr txBox="1"/>
          <p:nvPr/>
        </p:nvSpPr>
        <p:spPr>
          <a:xfrm>
            <a:off x="1072195" y="4453212"/>
            <a:ext cx="484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39AC"/>
                </a:solidFill>
                <a:latin typeface="Lato" panose="020F0502020204030203" pitchFamily="34" charset="0"/>
              </a:rPr>
              <a:t>I bring the following to the table: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466A33-CD61-44C7-A4D7-ABBB913DFEC8}"/>
              </a:ext>
            </a:extLst>
          </p:cNvPr>
          <p:cNvSpPr txBox="1"/>
          <p:nvPr/>
        </p:nvSpPr>
        <p:spPr>
          <a:xfrm>
            <a:off x="228024" y="9931550"/>
            <a:ext cx="2057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39AC"/>
                </a:solidFill>
                <a:latin typeface="Lato" panose="020F0502020204030203" pitchFamily="34" charset="0"/>
              </a:rPr>
              <a:t>My ability to straddle </a:t>
            </a:r>
            <a:r>
              <a:rPr lang="en-US" sz="1100" u="sng" dirty="0">
                <a:solidFill>
                  <a:srgbClr val="0039AC"/>
                </a:solidFill>
                <a:latin typeface="Lato" panose="020F0502020204030203" pitchFamily="34" charset="0"/>
              </a:rPr>
              <a:t>design</a:t>
            </a:r>
            <a:r>
              <a:rPr lang="en-US" sz="1100" dirty="0">
                <a:solidFill>
                  <a:srgbClr val="0039AC"/>
                </a:solidFill>
                <a:latin typeface="Lato" panose="020F0502020204030203" pitchFamily="34" charset="0"/>
              </a:rPr>
              <a:t> and </a:t>
            </a:r>
            <a:r>
              <a:rPr lang="en-US" sz="1100" u="sng" dirty="0">
                <a:solidFill>
                  <a:srgbClr val="0039AC"/>
                </a:solidFill>
                <a:latin typeface="Lato" panose="020F0502020204030203" pitchFamily="34" charset="0"/>
              </a:rPr>
              <a:t>code</a:t>
            </a:r>
            <a:r>
              <a:rPr lang="en-US" sz="1100" dirty="0">
                <a:solidFill>
                  <a:srgbClr val="0039AC"/>
                </a:solidFill>
                <a:latin typeface="Lato" panose="020F0502020204030203" pitchFamily="34" charset="0"/>
              </a:rPr>
              <a:t> in an agile environment equips me with </a:t>
            </a:r>
            <a:r>
              <a:rPr lang="en-US" sz="1100" b="1" dirty="0">
                <a:solidFill>
                  <a:srgbClr val="0039AC"/>
                </a:solidFill>
                <a:latin typeface="Lato" panose="020F0502020204030203" pitchFamily="34" charset="0"/>
              </a:rPr>
              <a:t>the technical UX, development and PM skills </a:t>
            </a:r>
            <a:r>
              <a:rPr lang="en-US" sz="1100" dirty="0">
                <a:solidFill>
                  <a:srgbClr val="0039AC"/>
                </a:solidFill>
                <a:latin typeface="Lato" panose="020F0502020204030203" pitchFamily="34" charset="0"/>
              </a:rPr>
              <a:t>to create force-multiplying solutions that empower Temasek’s business users.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EE1DFF-E497-4F87-9655-DBD05D451AB9}"/>
              </a:ext>
            </a:extLst>
          </p:cNvPr>
          <p:cNvSpPr txBox="1"/>
          <p:nvPr/>
        </p:nvSpPr>
        <p:spPr>
          <a:xfrm>
            <a:off x="2582969" y="9932218"/>
            <a:ext cx="21516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39AC"/>
                </a:solidFill>
                <a:latin typeface="Lato" panose="020F0502020204030203" pitchFamily="34" charset="0"/>
              </a:rPr>
              <a:t>Having done </a:t>
            </a:r>
            <a:r>
              <a:rPr lang="en-US" sz="1100" u="sng" dirty="0">
                <a:solidFill>
                  <a:srgbClr val="0039AC"/>
                </a:solidFill>
                <a:latin typeface="Lato" panose="020F0502020204030203" pitchFamily="34" charset="0"/>
              </a:rPr>
              <a:t>enterprise development</a:t>
            </a:r>
            <a:r>
              <a:rPr lang="en-US" sz="1100" dirty="0">
                <a:solidFill>
                  <a:srgbClr val="0039AC"/>
                </a:solidFill>
                <a:latin typeface="Lato" panose="020F0502020204030203" pitchFamily="34" charset="0"/>
              </a:rPr>
              <a:t> and</a:t>
            </a:r>
            <a:r>
              <a:rPr lang="en-US" sz="1100" u="sng" dirty="0">
                <a:solidFill>
                  <a:srgbClr val="0039AC"/>
                </a:solidFill>
                <a:latin typeface="Lato" panose="020F0502020204030203" pitchFamily="34" charset="0"/>
              </a:rPr>
              <a:t> investment legwork</a:t>
            </a:r>
            <a:r>
              <a:rPr lang="en-US" sz="1100" dirty="0">
                <a:solidFill>
                  <a:srgbClr val="0039AC"/>
                </a:solidFill>
                <a:latin typeface="Lato" panose="020F0502020204030203" pitchFamily="34" charset="0"/>
              </a:rPr>
              <a:t> myself (e.g. due diligence, structuring of funds), I </a:t>
            </a:r>
            <a:r>
              <a:rPr lang="en-US" sz="1100" b="1" dirty="0">
                <a:solidFill>
                  <a:srgbClr val="0039AC"/>
                </a:solidFill>
                <a:latin typeface="Lato" panose="020F0502020204030203" pitchFamily="34" charset="0"/>
              </a:rPr>
              <a:t>can relate to your users’ jobs-to-be-done and pain points </a:t>
            </a:r>
            <a:r>
              <a:rPr lang="en-US" sz="1100" dirty="0">
                <a:solidFill>
                  <a:srgbClr val="0039AC"/>
                </a:solidFill>
                <a:latin typeface="Lato" panose="020F0502020204030203" pitchFamily="34" charset="0"/>
              </a:rPr>
              <a:t>and meet them at their point of need more effectively.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15CDEA-BDA9-4C47-A466-F66C7918C738}"/>
              </a:ext>
            </a:extLst>
          </p:cNvPr>
          <p:cNvSpPr txBox="1"/>
          <p:nvPr/>
        </p:nvSpPr>
        <p:spPr>
          <a:xfrm>
            <a:off x="4886271" y="9917909"/>
            <a:ext cx="18432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39AC"/>
                </a:solidFill>
                <a:latin typeface="Lato" panose="020F0502020204030203" pitchFamily="34" charset="0"/>
              </a:rPr>
              <a:t>To me, innovation is not only about tech, but also </a:t>
            </a:r>
            <a:r>
              <a:rPr lang="en-US" sz="1100" i="1" u="sng" dirty="0">
                <a:solidFill>
                  <a:srgbClr val="0039AC"/>
                </a:solidFill>
                <a:latin typeface="Lato" panose="020F0502020204030203" pitchFamily="34" charset="0"/>
              </a:rPr>
              <a:t>human</a:t>
            </a:r>
            <a:r>
              <a:rPr lang="en-US" sz="1100" u="sng" dirty="0">
                <a:solidFill>
                  <a:srgbClr val="0039AC"/>
                </a:solidFill>
                <a:latin typeface="Lato" panose="020F0502020204030203" pitchFamily="34" charset="0"/>
              </a:rPr>
              <a:t> dynamics and non-tech possibilities</a:t>
            </a:r>
            <a:r>
              <a:rPr lang="en-US" sz="1100" dirty="0">
                <a:solidFill>
                  <a:srgbClr val="0039AC"/>
                </a:solidFill>
                <a:latin typeface="Lato" panose="020F0502020204030203" pitchFamily="34" charset="0"/>
              </a:rPr>
              <a:t>. This ethos has anchored me to </a:t>
            </a:r>
            <a:r>
              <a:rPr lang="en-US" sz="1100" b="1" dirty="0">
                <a:solidFill>
                  <a:srgbClr val="0039AC"/>
                </a:solidFill>
                <a:latin typeface="Lato" panose="020F0502020204030203" pitchFamily="34" charset="0"/>
              </a:rPr>
              <a:t>always ensure that tech serves people and their mission</a:t>
            </a:r>
            <a:r>
              <a:rPr lang="en-US" sz="1100" dirty="0">
                <a:solidFill>
                  <a:srgbClr val="0039AC"/>
                </a:solidFill>
                <a:latin typeface="Lato" panose="020F0502020204030203" pitchFamily="34" charset="0"/>
              </a:rPr>
              <a:t>, not vice versa.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418830-B9B2-47C2-A382-94DEF35AC092}"/>
              </a:ext>
            </a:extLst>
          </p:cNvPr>
          <p:cNvGrpSpPr/>
          <p:nvPr/>
        </p:nvGrpSpPr>
        <p:grpSpPr>
          <a:xfrm>
            <a:off x="2" y="11528003"/>
            <a:ext cx="6869573" cy="663997"/>
            <a:chOff x="4156708" y="4331581"/>
            <a:chExt cx="3878446" cy="265183"/>
          </a:xfrm>
          <a:solidFill>
            <a:schemeClr val="accent1">
              <a:lumMod val="50000"/>
            </a:schemeClr>
          </a:solidFill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86B651B-07B3-4604-9C08-AABFCBAF8F38}"/>
                </a:ext>
              </a:extLst>
            </p:cNvPr>
            <p:cNvSpPr/>
            <p:nvPr/>
          </p:nvSpPr>
          <p:spPr>
            <a:xfrm>
              <a:off x="4156708" y="4331581"/>
              <a:ext cx="3871911" cy="2651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17B6F02-F4A2-445D-865A-C636F27198D1}"/>
                </a:ext>
              </a:extLst>
            </p:cNvPr>
            <p:cNvSpPr txBox="1"/>
            <p:nvPr/>
          </p:nvSpPr>
          <p:spPr>
            <a:xfrm>
              <a:off x="4163242" y="4362623"/>
              <a:ext cx="3871912" cy="1843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100" dirty="0">
                  <a:ln w="12700">
                    <a:noFill/>
                  </a:ln>
                  <a:solidFill>
                    <a:schemeClr val="bg1"/>
                  </a:solidFill>
                  <a:latin typeface="Lato" panose="020F0502020204030203" pitchFamily="34" charset="0"/>
                </a:rPr>
                <a:t>My experiences put me in a unique place to contribute to the Temasek Digital Technology team. Thank you for reviewing my application once again.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6D0722F-F415-430E-8630-292B819FEE6F}"/>
              </a:ext>
            </a:extLst>
          </p:cNvPr>
          <p:cNvSpPr txBox="1"/>
          <p:nvPr/>
        </p:nvSpPr>
        <p:spPr>
          <a:xfrm>
            <a:off x="776008" y="4806374"/>
            <a:ext cx="1601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latin typeface="Lato" panose="020F0502020204030203" pitchFamily="34" charset="0"/>
              </a:rPr>
              <a:t>Product experience and skills in UX research, design and data science</a:t>
            </a:r>
            <a:endParaRPr lang="en-GB" sz="105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EA5AD37-AD3B-4069-A108-3FEC178AE5C2}"/>
              </a:ext>
            </a:extLst>
          </p:cNvPr>
          <p:cNvSpPr txBox="1"/>
          <p:nvPr/>
        </p:nvSpPr>
        <p:spPr>
          <a:xfrm>
            <a:off x="2940129" y="4740435"/>
            <a:ext cx="1743542" cy="102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b="1" i="1" dirty="0">
                <a:latin typeface="Lato" panose="020F0502020204030203" pitchFamily="34" charset="0"/>
              </a:rPr>
              <a:t>Prior background in enterprise development, deep tech investment and R&amp;D financing</a:t>
            </a:r>
          </a:p>
          <a:p>
            <a:endParaRPr lang="en-GB" sz="105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108BC7-AEC8-45BF-A803-21B3CC00BBA3}"/>
              </a:ext>
            </a:extLst>
          </p:cNvPr>
          <p:cNvSpPr txBox="1"/>
          <p:nvPr/>
        </p:nvSpPr>
        <p:spPr>
          <a:xfrm>
            <a:off x="5295081" y="4740435"/>
            <a:ext cx="13482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b="1" i="1" dirty="0">
                <a:latin typeface="Lato" panose="020F0502020204030203" pitchFamily="34" charset="0"/>
              </a:rPr>
              <a:t>A “people-first” disposition gleaned from deploying tech for social good</a:t>
            </a:r>
          </a:p>
          <a:p>
            <a:endParaRPr lang="en-GB" sz="1000" dirty="0"/>
          </a:p>
        </p:txBody>
      </p:sp>
      <p:pic>
        <p:nvPicPr>
          <p:cNvPr id="1026" name="Picture 2" descr="Design and Coding Icon 995820">
            <a:extLst>
              <a:ext uri="{FF2B5EF4-FFF2-40B4-BE49-F238E27FC236}">
                <a16:creationId xmlns:a16="http://schemas.microsoft.com/office/drawing/2014/main" id="{52A4AB80-6CC5-4199-9E56-C1305F140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2" y="4839226"/>
            <a:ext cx="575386" cy="57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harity Icon 1282674">
            <a:extLst>
              <a:ext uri="{FF2B5EF4-FFF2-40B4-BE49-F238E27FC236}">
                <a16:creationId xmlns:a16="http://schemas.microsoft.com/office/drawing/2014/main" id="{59E0BBC4-01BC-4558-9139-2ADB3425D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02" y="4851573"/>
            <a:ext cx="507979" cy="50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4078A597-F9A7-4AF0-9C66-6B682E758422}"/>
              </a:ext>
            </a:extLst>
          </p:cNvPr>
          <p:cNvSpPr/>
          <p:nvPr/>
        </p:nvSpPr>
        <p:spPr>
          <a:xfrm>
            <a:off x="318930" y="9582021"/>
            <a:ext cx="219919" cy="242551"/>
          </a:xfrm>
          <a:prstGeom prst="downArrow">
            <a:avLst/>
          </a:prstGeom>
          <a:solidFill>
            <a:srgbClr val="003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09EB423-15B1-4B71-AD5F-31452A94C4D0}"/>
              </a:ext>
            </a:extLst>
          </p:cNvPr>
          <p:cNvSpPr/>
          <p:nvPr/>
        </p:nvSpPr>
        <p:spPr>
          <a:xfrm>
            <a:off x="2612765" y="9601996"/>
            <a:ext cx="219919" cy="242551"/>
          </a:xfrm>
          <a:prstGeom prst="downArrow">
            <a:avLst/>
          </a:prstGeom>
          <a:solidFill>
            <a:srgbClr val="003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A9C2341-43D0-4285-951E-A2E187AAE5A8}"/>
              </a:ext>
            </a:extLst>
          </p:cNvPr>
          <p:cNvSpPr/>
          <p:nvPr/>
        </p:nvSpPr>
        <p:spPr>
          <a:xfrm>
            <a:off x="4927291" y="9604535"/>
            <a:ext cx="219919" cy="242551"/>
          </a:xfrm>
          <a:prstGeom prst="downArrow">
            <a:avLst/>
          </a:prstGeom>
          <a:solidFill>
            <a:srgbClr val="003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AE893-C808-457A-9135-7F669689DEB9}"/>
              </a:ext>
            </a:extLst>
          </p:cNvPr>
          <p:cNvSpPr txBox="1"/>
          <p:nvPr/>
        </p:nvSpPr>
        <p:spPr>
          <a:xfrm>
            <a:off x="473337" y="9584067"/>
            <a:ext cx="1678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39AC"/>
                </a:solidFill>
                <a:latin typeface="Lato" panose="020F0502020204030203"/>
              </a:rPr>
              <a:t>TECHNICAL SKILL</a:t>
            </a:r>
            <a:endParaRPr lang="en-GB" sz="1100" b="1" dirty="0">
              <a:solidFill>
                <a:srgbClr val="0039AC"/>
              </a:solidFill>
              <a:latin typeface="Lato" panose="020F0502020204030203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69DBBF-5EA8-40C9-9E4E-65DB7D71753C}"/>
              </a:ext>
            </a:extLst>
          </p:cNvPr>
          <p:cNvSpPr txBox="1"/>
          <p:nvPr/>
        </p:nvSpPr>
        <p:spPr>
          <a:xfrm>
            <a:off x="2797959" y="9586113"/>
            <a:ext cx="1827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39AC"/>
                </a:solidFill>
                <a:latin typeface="Lato" panose="020F0502020204030203"/>
              </a:rPr>
              <a:t>DOMAIN KNOWLEDGE</a:t>
            </a:r>
            <a:endParaRPr lang="en-GB" sz="1100" b="1" dirty="0">
              <a:solidFill>
                <a:srgbClr val="0039AC"/>
              </a:solidFill>
              <a:latin typeface="Lato" panose="020F0502020204030203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FF93B-7C84-4050-B0E2-83481AD189FB}"/>
              </a:ext>
            </a:extLst>
          </p:cNvPr>
          <p:cNvSpPr txBox="1"/>
          <p:nvPr/>
        </p:nvSpPr>
        <p:spPr>
          <a:xfrm>
            <a:off x="5090786" y="9586113"/>
            <a:ext cx="1678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39AC"/>
                </a:solidFill>
                <a:latin typeface="Lato" panose="020F0502020204030203"/>
              </a:rPr>
              <a:t>DISPOSITION</a:t>
            </a:r>
            <a:endParaRPr lang="en-GB" sz="1100" b="1" dirty="0">
              <a:solidFill>
                <a:srgbClr val="0039AC"/>
              </a:solidFill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27760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Lato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 T</dc:creator>
  <cp:lastModifiedBy>W T</cp:lastModifiedBy>
  <cp:revision>186</cp:revision>
  <dcterms:created xsi:type="dcterms:W3CDTF">2020-10-04T08:23:37Z</dcterms:created>
  <dcterms:modified xsi:type="dcterms:W3CDTF">2020-10-12T15:42:01Z</dcterms:modified>
</cp:coreProperties>
</file>