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0" r:id="rId1"/>
  </p:sldMasterIdLst>
  <p:notesMasterIdLst>
    <p:notesMasterId r:id="rId21"/>
  </p:notesMasterIdLst>
  <p:handoutMasterIdLst>
    <p:handoutMasterId r:id="rId22"/>
  </p:handoutMasterIdLst>
  <p:sldIdLst>
    <p:sldId id="405" r:id="rId2"/>
    <p:sldId id="448" r:id="rId3"/>
    <p:sldId id="449" r:id="rId4"/>
    <p:sldId id="450" r:id="rId5"/>
    <p:sldId id="451" r:id="rId6"/>
    <p:sldId id="453" r:id="rId7"/>
    <p:sldId id="452" r:id="rId8"/>
    <p:sldId id="455" r:id="rId9"/>
    <p:sldId id="456" r:id="rId10"/>
    <p:sldId id="457" r:id="rId11"/>
    <p:sldId id="454" r:id="rId12"/>
    <p:sldId id="458" r:id="rId13"/>
    <p:sldId id="459" r:id="rId14"/>
    <p:sldId id="460" r:id="rId15"/>
    <p:sldId id="461" r:id="rId16"/>
    <p:sldId id="462" r:id="rId17"/>
    <p:sldId id="463" r:id="rId18"/>
    <p:sldId id="464" r:id="rId19"/>
    <p:sldId id="465" r:id="rId20"/>
  </p:sldIdLst>
  <p:sldSz cx="9144000" cy="6858000" type="screen4x3"/>
  <p:notesSz cx="6807200" cy="99393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233E"/>
    <a:srgbClr val="0F1829"/>
    <a:srgbClr val="41223A"/>
    <a:srgbClr val="101829"/>
    <a:srgbClr val="0F1A2E"/>
    <a:srgbClr val="0F1924"/>
    <a:srgbClr val="0F1828"/>
    <a:srgbClr val="0F1827"/>
    <a:srgbClr val="235C97"/>
    <a:srgbClr val="1013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32" autoAdjust="0"/>
    <p:restoredTop sz="95246" autoAdjust="0"/>
  </p:normalViewPr>
  <p:slideViewPr>
    <p:cSldViewPr snapToGrid="0">
      <p:cViewPr varScale="1">
        <p:scale>
          <a:sx n="88" d="100"/>
          <a:sy n="88" d="100"/>
        </p:scale>
        <p:origin x="161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3352" y="168"/>
      </p:cViewPr>
      <p:guideLst>
        <p:guide orient="horz" pos="3131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4BBEE-6B1E-4227-894D-D6D603090CE5}" type="datetimeFigureOut">
              <a:rPr lang="en-US" smtClean="0"/>
              <a:pPr/>
              <a:t>2/24/2023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A17A0-8E16-4F44-A564-84475C56B0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56510-0779-4B31-A6FC-3C8A826AEAFF}" type="datetimeFigureOut">
              <a:rPr lang="en-US" smtClean="0"/>
              <a:pPr/>
              <a:t>2/24/2023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EB62A-143D-46A8-9974-BE020884FA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98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63" y="-10808"/>
            <a:ext cx="9265920" cy="6949069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2648" y="1947672"/>
            <a:ext cx="6484838" cy="685800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5"/>
          <p:cNvSpPr txBox="1">
            <a:spLocks/>
          </p:cNvSpPr>
          <p:nvPr userDrawn="1"/>
        </p:nvSpPr>
        <p:spPr>
          <a:xfrm>
            <a:off x="228600" y="6491540"/>
            <a:ext cx="2682277" cy="36645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8C93A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12648" y="2898648"/>
            <a:ext cx="5808663" cy="7921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FB49D8-7829-0947-9794-A6348CDE1F6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951" y="6266688"/>
            <a:ext cx="0" cy="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03852"/>
            <a:ext cx="3652520" cy="1528148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699770" y="6491540"/>
            <a:ext cx="2682277" cy="36645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8C93A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Picture4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6186"/>
            <a:ext cx="9139943" cy="6858000"/>
          </a:xfrm>
          <a:prstGeom prst="rect">
            <a:avLst/>
          </a:prstGeom>
          <a:solidFill>
            <a:srgbClr val="1F2443"/>
          </a:solidFill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4D959CD-3A0E-1345-ACB8-88B21CE4311E}"/>
              </a:ext>
            </a:extLst>
          </p:cNvPr>
          <p:cNvSpPr/>
          <p:nvPr userDrawn="1"/>
        </p:nvSpPr>
        <p:spPr>
          <a:xfrm>
            <a:off x="7591087" y="6395388"/>
            <a:ext cx="1342664" cy="312516"/>
          </a:xfrm>
          <a:prstGeom prst="rect">
            <a:avLst/>
          </a:prstGeom>
          <a:solidFill>
            <a:srgbClr val="1E2140"/>
          </a:solidFill>
          <a:ln>
            <a:solidFill>
              <a:srgbClr val="202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504" y="6486689"/>
            <a:ext cx="730247" cy="22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942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48229"/>
            <a:ext cx="8686800" cy="5023031"/>
          </a:xfrm>
        </p:spPr>
        <p:txBody>
          <a:bodyPr/>
          <a:lstStyle>
            <a:lvl1pPr marL="233363" indent="-233363">
              <a:buFont typeface="Arial" charset="0"/>
              <a:buChar char="•"/>
              <a:tabLst/>
              <a:defRPr sz="2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66725" indent="-238125">
              <a:buClr>
                <a:schemeClr val="accent2"/>
              </a:buClr>
              <a:buFont typeface=".AppleSystemUIFont" charset="-120"/>
              <a:buChar char="–"/>
              <a:tabLst/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628650" indent="-171450">
              <a:buClr>
                <a:schemeClr val="accent6"/>
              </a:buClr>
              <a:tabLst/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01688" indent="-131763">
              <a:tabLst/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143000" indent="-228600"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228601" y="6486689"/>
            <a:ext cx="366486" cy="36512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774B654-F491-1D44-9E77-1DB05E2FA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228600" y="253484"/>
            <a:ext cx="8686800" cy="7075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114" y="6444342"/>
            <a:ext cx="487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A4F598-F184-3C47-B443-B0A39CC53391}"/>
              </a:ext>
            </a:extLst>
          </p:cNvPr>
          <p:cNvSpPr/>
          <p:nvPr userDrawn="1"/>
        </p:nvSpPr>
        <p:spPr>
          <a:xfrm>
            <a:off x="7558268" y="6432766"/>
            <a:ext cx="1357132" cy="3085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01B292-649D-4042-B044-FB20095A8C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687" y="6483152"/>
            <a:ext cx="762713" cy="22931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28600" y="6486689"/>
            <a:ext cx="351971" cy="365125"/>
          </a:xfrm>
        </p:spPr>
        <p:txBody>
          <a:bodyPr/>
          <a:lstStyle/>
          <a:p>
            <a:fld id="{C774B654-F491-1D44-9E77-1DB05E2FA3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114" y="6444342"/>
            <a:ext cx="487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1CF38B-956E-DB4A-88F8-CACFCAF0396E}"/>
              </a:ext>
            </a:extLst>
          </p:cNvPr>
          <p:cNvSpPr/>
          <p:nvPr userDrawn="1"/>
        </p:nvSpPr>
        <p:spPr>
          <a:xfrm>
            <a:off x="7558268" y="6432766"/>
            <a:ext cx="1357132" cy="3063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01B292-649D-4042-B044-FB20095A8C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687" y="6483152"/>
            <a:ext cx="762713" cy="22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0862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35313"/>
            <a:ext cx="4114800" cy="4928325"/>
          </a:xfrm>
        </p:spPr>
        <p:txBody>
          <a:bodyPr>
            <a:normAutofit/>
          </a:bodyPr>
          <a:lstStyle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63550" indent="-228600">
              <a:tabLst/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335313"/>
            <a:ext cx="4114800" cy="4928325"/>
          </a:xfrm>
        </p:spPr>
        <p:txBody>
          <a:bodyPr>
            <a:normAutofit/>
          </a:bodyPr>
          <a:lstStyle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66725" indent="-231775">
              <a:tabLst/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28600" y="253484"/>
            <a:ext cx="8686800" cy="7075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114" y="6444342"/>
            <a:ext cx="487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4EB938-C5FD-E347-AEE5-7339732235C1}"/>
              </a:ext>
            </a:extLst>
          </p:cNvPr>
          <p:cNvSpPr/>
          <p:nvPr userDrawn="1"/>
        </p:nvSpPr>
        <p:spPr>
          <a:xfrm>
            <a:off x="7558268" y="6432767"/>
            <a:ext cx="1357132" cy="199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1CF38B-956E-DB4A-88F8-CACFCAF0396E}"/>
              </a:ext>
            </a:extLst>
          </p:cNvPr>
          <p:cNvSpPr/>
          <p:nvPr userDrawn="1"/>
        </p:nvSpPr>
        <p:spPr>
          <a:xfrm>
            <a:off x="7558268" y="6432766"/>
            <a:ext cx="1357132" cy="3063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01B292-649D-4042-B044-FB20095A8C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687" y="6483152"/>
            <a:ext cx="762713" cy="22931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a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28" y="0"/>
            <a:ext cx="9139943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5"/>
          <p:cNvSpPr txBox="1">
            <a:spLocks/>
          </p:cNvSpPr>
          <p:nvPr userDrawn="1"/>
        </p:nvSpPr>
        <p:spPr>
          <a:xfrm>
            <a:off x="699770" y="6491540"/>
            <a:ext cx="2682277" cy="36645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8C93A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CF0CB7-C226-2649-BCAC-70435895D003}"/>
              </a:ext>
            </a:extLst>
          </p:cNvPr>
          <p:cNvSpPr/>
          <p:nvPr userDrawn="1"/>
        </p:nvSpPr>
        <p:spPr>
          <a:xfrm>
            <a:off x="7581418" y="6366076"/>
            <a:ext cx="1333982" cy="303175"/>
          </a:xfrm>
          <a:prstGeom prst="rect">
            <a:avLst/>
          </a:prstGeom>
          <a:solidFill>
            <a:schemeClr val="accent4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504" y="6486689"/>
            <a:ext cx="730247" cy="22121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cture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22860" y="0"/>
            <a:ext cx="9189720" cy="6906113"/>
          </a:xfrm>
          <a:prstGeom prst="rect">
            <a:avLst/>
          </a:prstGeom>
          <a:ln>
            <a:solidFill>
              <a:srgbClr val="0F1827"/>
            </a:solidFill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 txBox="1">
            <a:spLocks/>
          </p:cNvSpPr>
          <p:nvPr userDrawn="1"/>
        </p:nvSpPr>
        <p:spPr>
          <a:xfrm>
            <a:off x="699770" y="6491540"/>
            <a:ext cx="2682277" cy="36645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8C93A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B7A2CB-9EC7-3D4A-938C-C0F1379019BE}"/>
              </a:ext>
            </a:extLst>
          </p:cNvPr>
          <p:cNvSpPr/>
          <p:nvPr userDrawn="1"/>
        </p:nvSpPr>
        <p:spPr>
          <a:xfrm>
            <a:off x="8135596" y="6370938"/>
            <a:ext cx="814529" cy="365125"/>
          </a:xfrm>
          <a:prstGeom prst="rect">
            <a:avLst/>
          </a:prstGeom>
          <a:gradFill flip="none" rotWithShape="1">
            <a:gsLst>
              <a:gs pos="0">
                <a:srgbClr val="3B2D45"/>
              </a:gs>
              <a:gs pos="50000">
                <a:srgbClr val="151B2B"/>
              </a:gs>
              <a:gs pos="100000">
                <a:srgbClr val="3B2D45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504" y="6486689"/>
            <a:ext cx="730247" cy="221215"/>
          </a:xfrm>
          <a:prstGeom prst="rect">
            <a:avLst/>
          </a:prstGeom>
        </p:spPr>
      </p:pic>
      <p:sp>
        <p:nvSpPr>
          <p:cNvPr id="12" name="Right Triangle 11"/>
          <p:cNvSpPr/>
          <p:nvPr userDrawn="1"/>
        </p:nvSpPr>
        <p:spPr>
          <a:xfrm>
            <a:off x="7593357" y="6433137"/>
            <a:ext cx="563564" cy="298313"/>
          </a:xfrm>
          <a:prstGeom prst="rtTriangle">
            <a:avLst/>
          </a:prstGeom>
          <a:solidFill>
            <a:srgbClr val="0F1924"/>
          </a:solidFill>
          <a:ln>
            <a:solidFill>
              <a:srgbClr val="1018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/>
          <p:cNvSpPr/>
          <p:nvPr userDrawn="1"/>
        </p:nvSpPr>
        <p:spPr>
          <a:xfrm rot="11386627">
            <a:off x="7648133" y="6506580"/>
            <a:ext cx="528020" cy="181354"/>
          </a:xfrm>
          <a:prstGeom prst="rtTriangle">
            <a:avLst/>
          </a:prstGeom>
          <a:solidFill>
            <a:srgbClr val="0F1A2E"/>
          </a:solidFill>
          <a:ln>
            <a:solidFill>
              <a:srgbClr val="0F18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 userDrawn="1"/>
        </p:nvSpPr>
        <p:spPr>
          <a:xfrm>
            <a:off x="7945896" y="6443529"/>
            <a:ext cx="223957" cy="128187"/>
          </a:xfrm>
          <a:custGeom>
            <a:avLst/>
            <a:gdLst>
              <a:gd name="connsiteX0" fmla="*/ 1693 w 223957"/>
              <a:gd name="connsiteY0" fmla="*/ 0 h 128187"/>
              <a:gd name="connsiteX1" fmla="*/ 1693 w 223957"/>
              <a:gd name="connsiteY1" fmla="*/ 0 h 128187"/>
              <a:gd name="connsiteX2" fmla="*/ 70059 w 223957"/>
              <a:gd name="connsiteY2" fmla="*/ 25637 h 128187"/>
              <a:gd name="connsiteX3" fmla="*/ 112788 w 223957"/>
              <a:gd name="connsiteY3" fmla="*/ 34183 h 128187"/>
              <a:gd name="connsiteX4" fmla="*/ 189700 w 223957"/>
              <a:gd name="connsiteY4" fmla="*/ 51275 h 128187"/>
              <a:gd name="connsiteX5" fmla="*/ 215338 w 223957"/>
              <a:gd name="connsiteY5" fmla="*/ 68366 h 128187"/>
              <a:gd name="connsiteX6" fmla="*/ 215338 w 223957"/>
              <a:gd name="connsiteY6" fmla="*/ 128187 h 128187"/>
              <a:gd name="connsiteX7" fmla="*/ 121334 w 223957"/>
              <a:gd name="connsiteY7" fmla="*/ 119641 h 128187"/>
              <a:gd name="connsiteX8" fmla="*/ 70059 w 223957"/>
              <a:gd name="connsiteY8" fmla="*/ 85458 h 128187"/>
              <a:gd name="connsiteX9" fmla="*/ 44422 w 223957"/>
              <a:gd name="connsiteY9" fmla="*/ 68366 h 128187"/>
              <a:gd name="connsiteX10" fmla="*/ 18784 w 223957"/>
              <a:gd name="connsiteY10" fmla="*/ 51275 h 128187"/>
              <a:gd name="connsiteX11" fmla="*/ 1693 w 223957"/>
              <a:gd name="connsiteY11" fmla="*/ 0 h 128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3957" h="128187">
                <a:moveTo>
                  <a:pt x="1693" y="0"/>
                </a:moveTo>
                <a:lnTo>
                  <a:pt x="1693" y="0"/>
                </a:lnTo>
                <a:cubicBezTo>
                  <a:pt x="24482" y="8546"/>
                  <a:pt x="46797" y="18479"/>
                  <a:pt x="70059" y="25637"/>
                </a:cubicBezTo>
                <a:cubicBezTo>
                  <a:pt x="83942" y="29909"/>
                  <a:pt x="98697" y="30660"/>
                  <a:pt x="112788" y="34183"/>
                </a:cubicBezTo>
                <a:cubicBezTo>
                  <a:pt x="196939" y="55221"/>
                  <a:pt x="48603" y="27758"/>
                  <a:pt x="189700" y="51275"/>
                </a:cubicBezTo>
                <a:cubicBezTo>
                  <a:pt x="198246" y="56972"/>
                  <a:pt x="208922" y="60346"/>
                  <a:pt x="215338" y="68366"/>
                </a:cubicBezTo>
                <a:cubicBezTo>
                  <a:pt x="231683" y="88798"/>
                  <a:pt x="220739" y="106580"/>
                  <a:pt x="215338" y="128187"/>
                </a:cubicBezTo>
                <a:cubicBezTo>
                  <a:pt x="184003" y="125338"/>
                  <a:pt x="151519" y="128519"/>
                  <a:pt x="121334" y="119641"/>
                </a:cubicBezTo>
                <a:cubicBezTo>
                  <a:pt x="101627" y="113845"/>
                  <a:pt x="87151" y="96852"/>
                  <a:pt x="70059" y="85458"/>
                </a:cubicBezTo>
                <a:lnTo>
                  <a:pt x="44422" y="68366"/>
                </a:lnTo>
                <a:cubicBezTo>
                  <a:pt x="35876" y="62669"/>
                  <a:pt x="26046" y="58538"/>
                  <a:pt x="18784" y="51275"/>
                </a:cubicBezTo>
                <a:cubicBezTo>
                  <a:pt x="-11357" y="21133"/>
                  <a:pt x="4542" y="8546"/>
                  <a:pt x="1693" y="0"/>
                </a:cubicBezTo>
                <a:close/>
              </a:path>
            </a:pathLst>
          </a:custGeom>
          <a:solidFill>
            <a:srgbClr val="45233E"/>
          </a:solidFill>
          <a:ln>
            <a:solidFill>
              <a:srgbClr val="4122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 txBox="1">
            <a:spLocks/>
          </p:cNvSpPr>
          <p:nvPr userDrawn="1"/>
        </p:nvSpPr>
        <p:spPr>
          <a:xfrm>
            <a:off x="699770" y="6491540"/>
            <a:ext cx="2682277" cy="36645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8C93A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Picture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08033F7-EB65-934D-A309-85F4F98173C8}"/>
              </a:ext>
            </a:extLst>
          </p:cNvPr>
          <p:cNvSpPr/>
          <p:nvPr userDrawn="1"/>
        </p:nvSpPr>
        <p:spPr>
          <a:xfrm>
            <a:off x="7627717" y="6400800"/>
            <a:ext cx="1322408" cy="2893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504" y="6486689"/>
            <a:ext cx="730247" cy="22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8383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icture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760"/>
            <a:ext cx="9145014" cy="685724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8600" y="1066800"/>
            <a:ext cx="8686800" cy="4784726"/>
          </a:xfrm>
        </p:spPr>
        <p:txBody>
          <a:bodyPr/>
          <a:lstStyle>
            <a:lvl1pPr>
              <a:buClr>
                <a:schemeClr val="accent3"/>
              </a:buCl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Clr>
                <a:schemeClr val="accent3"/>
              </a:buCl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Clr>
                <a:schemeClr val="accent3"/>
              </a:buCl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chemeClr val="accent3"/>
              </a:buCl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chemeClr val="accent3"/>
              </a:buCl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5"/>
          <p:cNvSpPr txBox="1">
            <a:spLocks/>
          </p:cNvSpPr>
          <p:nvPr userDrawn="1"/>
        </p:nvSpPr>
        <p:spPr>
          <a:xfrm>
            <a:off x="699770" y="6491540"/>
            <a:ext cx="2682277" cy="36645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8C93A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114" y="6463392"/>
            <a:ext cx="487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B7F2B8-3D1B-B849-9AD6-D4C9DCA02874}"/>
              </a:ext>
            </a:extLst>
          </p:cNvPr>
          <p:cNvSpPr/>
          <p:nvPr userDrawn="1"/>
        </p:nvSpPr>
        <p:spPr>
          <a:xfrm>
            <a:off x="7604566" y="6377651"/>
            <a:ext cx="1310833" cy="289367"/>
          </a:xfrm>
          <a:prstGeom prst="rect">
            <a:avLst/>
          </a:prstGeom>
          <a:solidFill>
            <a:srgbClr val="235C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504" y="6486689"/>
            <a:ext cx="730247" cy="22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608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cture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580" y="8700"/>
            <a:ext cx="9144000" cy="68564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699770" y="6491540"/>
            <a:ext cx="2682277" cy="36645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8C93A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C37419-6C28-9C4A-A40D-37892316F795}"/>
              </a:ext>
            </a:extLst>
          </p:cNvPr>
          <p:cNvSpPr/>
          <p:nvPr userDrawn="1"/>
        </p:nvSpPr>
        <p:spPr>
          <a:xfrm>
            <a:off x="7610958" y="6322011"/>
            <a:ext cx="1380281" cy="347240"/>
          </a:xfrm>
          <a:prstGeom prst="rect">
            <a:avLst/>
          </a:prstGeom>
          <a:solidFill>
            <a:srgbClr val="1013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504" y="6486689"/>
            <a:ext cx="730247" cy="22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141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343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53484"/>
            <a:ext cx="8686800" cy="7075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233715"/>
            <a:ext cx="8686800" cy="5257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28600" y="6486689"/>
            <a:ext cx="3955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774B654-F491-1D44-9E77-1DB05E2FA3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444342"/>
            <a:ext cx="4891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23" r:id="rId3"/>
    <p:sldLayoutId id="2147483714" r:id="rId4"/>
    <p:sldLayoutId id="2147483715" r:id="rId5"/>
    <p:sldLayoutId id="2147483716" r:id="rId6"/>
    <p:sldLayoutId id="2147483719" r:id="rId7"/>
    <p:sldLayoutId id="2147483718" r:id="rId8"/>
    <p:sldLayoutId id="2147483720" r:id="rId9"/>
    <p:sldLayoutId id="2147483722" r:id="rId10"/>
  </p:sldLayoutIdLst>
  <p:transition>
    <p:fade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kern="1200" cap="none">
          <a:solidFill>
            <a:schemeClr val="accent2"/>
          </a:solidFill>
          <a:latin typeface="Calibri" charset="0"/>
          <a:ea typeface="Calibri" charset="0"/>
          <a:cs typeface="Calibri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9pPr>
    </p:titleStyle>
    <p:bodyStyle>
      <a:lvl1pPr marL="233363" indent="-233363" algn="l" rtl="0" eaLnBrk="1" fontAlgn="base" hangingPunct="1">
        <a:spcBef>
          <a:spcPct val="20000"/>
        </a:spcBef>
        <a:spcAft>
          <a:spcPct val="0"/>
        </a:spcAft>
        <a:buClr>
          <a:srgbClr val="224186"/>
        </a:buClr>
        <a:buFont typeface="Arial" charset="0"/>
        <a:buChar char="•"/>
        <a:tabLst/>
        <a:defRPr sz="2200" kern="1200">
          <a:solidFill>
            <a:schemeClr val="accent6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466725" indent="-2333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.AppleSystemUIFont" charset="-120"/>
        <a:buChar char="–"/>
        <a:tabLst/>
        <a:defRPr sz="1800" kern="1200">
          <a:solidFill>
            <a:schemeClr val="accent6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628650" indent="-161925" algn="l" rtl="0" eaLnBrk="1" fontAlgn="base" hangingPunct="1">
        <a:spcBef>
          <a:spcPct val="20000"/>
        </a:spcBef>
        <a:spcAft>
          <a:spcPct val="0"/>
        </a:spcAft>
        <a:buClr>
          <a:schemeClr val="accent6"/>
        </a:buClr>
        <a:buFont typeface="Arial" charset="0"/>
        <a:buChar char="•"/>
        <a:tabLst/>
        <a:defRPr sz="1600" kern="1200">
          <a:solidFill>
            <a:schemeClr val="accent6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863600" indent="-203200" algn="l" rtl="0" eaLnBrk="1" fontAlgn="base" hangingPunct="1">
        <a:spcBef>
          <a:spcPct val="20000"/>
        </a:spcBef>
        <a:spcAft>
          <a:spcPct val="0"/>
        </a:spcAft>
        <a:buClr>
          <a:srgbClr val="224186"/>
        </a:buClr>
        <a:buFont typeface="Arial" charset="0"/>
        <a:buChar char="•"/>
        <a:tabLst/>
        <a:defRPr sz="1400" kern="1200">
          <a:solidFill>
            <a:schemeClr val="accent6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24186"/>
        </a:buClr>
        <a:buFont typeface="Arial" charset="0"/>
        <a:buChar char="•"/>
        <a:defRPr sz="1600" kern="1200">
          <a:solidFill>
            <a:schemeClr val="accent6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Git%20vs%20Gibhub%202023.ppt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4461" y="1212169"/>
            <a:ext cx="8531353" cy="1181011"/>
          </a:xfrm>
        </p:spPr>
        <p:txBody>
          <a:bodyPr>
            <a:noAutofit/>
          </a:bodyPr>
          <a:lstStyle/>
          <a:p>
            <a:pPr lvl="1"/>
            <a:r>
              <a:rPr lang="en-US" sz="3200" dirty="0" err="1" smtClean="0"/>
              <a:t>Git</a:t>
            </a:r>
            <a:r>
              <a:rPr lang="en-US" sz="3200" dirty="0" smtClean="0"/>
              <a:t> Vs </a:t>
            </a:r>
            <a:r>
              <a:rPr lang="en-US" sz="3200" dirty="0" err="1" smtClean="0"/>
              <a:t>Github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de-DE" sz="2000" b="0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de-DE" sz="2000" b="0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de-DE" sz="2000" b="0" dirty="0" smtClean="0">
                <a:solidFill>
                  <a:schemeClr val="accent3">
                    <a:lumMod val="75000"/>
                  </a:schemeClr>
                </a:solidFill>
              </a:rPr>
              <a:t>Name: WeeChong Tan</a:t>
            </a:r>
            <a:br>
              <a:rPr lang="de-DE" sz="2000" b="0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de-DE" sz="2000" b="0" dirty="0" smtClean="0">
                <a:solidFill>
                  <a:schemeClr val="accent3">
                    <a:lumMod val="75000"/>
                  </a:schemeClr>
                </a:solidFill>
              </a:rPr>
              <a:t>Date: May2023</a:t>
            </a:r>
            <a:endParaRPr lang="en-US" b="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785421" y="2142309"/>
            <a:ext cx="2593389" cy="178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9013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Local repository </a:t>
            </a:r>
            <a:r>
              <a:rPr lang="en-US" dirty="0" err="1" smtClean="0"/>
              <a:t>config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44" y="1176504"/>
            <a:ext cx="6998562" cy="234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48126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074058"/>
            <a:ext cx="6233160" cy="5056777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Clone a local repository in local machines: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smtClean="0"/>
              <a:t>Perform a clone command to clone the repository to local machine (Workspace)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err="1" smtClean="0"/>
              <a:t>Git</a:t>
            </a:r>
            <a:r>
              <a:rPr lang="en-US" sz="1800" dirty="0" smtClean="0"/>
              <a:t> </a:t>
            </a:r>
            <a:r>
              <a:rPr lang="en-US" sz="1800" b="1" i="1" dirty="0" smtClean="0"/>
              <a:t>Add command </a:t>
            </a:r>
            <a:r>
              <a:rPr lang="en-US" sz="1800" dirty="0" smtClean="0"/>
              <a:t>to add updated files to the staging domain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err="1" smtClean="0"/>
              <a:t>Git</a:t>
            </a:r>
            <a:r>
              <a:rPr lang="en-US" sz="1800" dirty="0" smtClean="0"/>
              <a:t> </a:t>
            </a:r>
            <a:r>
              <a:rPr lang="en-US" sz="1800" b="1" i="1" dirty="0" smtClean="0"/>
              <a:t>Commit command </a:t>
            </a:r>
            <a:r>
              <a:rPr lang="en-US" sz="1800" dirty="0" smtClean="0"/>
              <a:t>to upload all the files changes into the local repository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err="1" smtClean="0"/>
              <a:t>Git</a:t>
            </a:r>
            <a:r>
              <a:rPr lang="en-US" sz="1800" dirty="0" smtClean="0"/>
              <a:t> </a:t>
            </a:r>
            <a:r>
              <a:rPr lang="en-US" sz="1800" b="1" i="1" dirty="0" smtClean="0"/>
              <a:t>Push command</a:t>
            </a:r>
            <a:r>
              <a:rPr lang="en-US" sz="1800" dirty="0" smtClean="0"/>
              <a:t> to push all the local changes in the local Repository to Remote Repository.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Case1: Repository Push from Local Repo to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44046" y="961075"/>
            <a:ext cx="2812868" cy="3662541"/>
          </a:xfrm>
          <a:prstGeom prst="rect">
            <a:avLst/>
          </a:prstGeom>
          <a:noFill/>
          <a:ln>
            <a:solidFill>
              <a:srgbClr val="45233E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Command Prompt</a:t>
            </a:r>
          </a:p>
          <a:p>
            <a:endParaRPr lang="en-US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 err="1" smtClean="0"/>
              <a:t>Git</a:t>
            </a:r>
            <a:r>
              <a:rPr lang="en-US" sz="1400" dirty="0" smtClean="0"/>
              <a:t> clone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en-US" sz="1400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 err="1" smtClean="0"/>
              <a:t>Git</a:t>
            </a:r>
            <a:r>
              <a:rPr lang="en-US" sz="1400" dirty="0" smtClean="0"/>
              <a:t> add filename.txt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en-US" sz="1400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 err="1" smtClean="0"/>
              <a:t>Git</a:t>
            </a:r>
            <a:r>
              <a:rPr lang="en-US" sz="1400" dirty="0" smtClean="0"/>
              <a:t> commit –a –m “Message“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en-US" sz="1400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 err="1" smtClean="0"/>
              <a:t>Git</a:t>
            </a:r>
            <a:r>
              <a:rPr lang="en-US" sz="1400" dirty="0" smtClean="0"/>
              <a:t> push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10862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99" y="905934"/>
            <a:ext cx="6250315" cy="18786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36" y="2442719"/>
            <a:ext cx="4326132" cy="436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93547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098198"/>
            <a:ext cx="7880201" cy="444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34793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120669"/>
            <a:ext cx="8686800" cy="226429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History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43" y="3134950"/>
            <a:ext cx="8320313" cy="264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91223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164330"/>
            <a:ext cx="8686800" cy="352230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HTTPS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56479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 </a:t>
            </a:r>
            <a:r>
              <a:rPr lang="en-US" dirty="0" err="1" smtClean="0"/>
              <a:t>Git</a:t>
            </a:r>
            <a:r>
              <a:rPr lang="en-US" dirty="0" smtClean="0"/>
              <a:t> URL to workspace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90" y="845577"/>
            <a:ext cx="8722110" cy="28381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816434"/>
            <a:ext cx="7174161" cy="243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3034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to 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83578"/>
            <a:ext cx="7614540" cy="45488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949" y="546319"/>
            <a:ext cx="5098451" cy="138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70391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checkout -b </a:t>
            </a:r>
            <a:r>
              <a:rPr lang="en-US" dirty="0" err="1" smtClean="0"/>
              <a:t>demo_NewBranch</a:t>
            </a:r>
            <a:endParaRPr lang="en-US" dirty="0" smtClean="0"/>
          </a:p>
          <a:p>
            <a:pPr lvl="1"/>
            <a:r>
              <a:rPr lang="en-US" dirty="0" smtClean="0"/>
              <a:t>Create a New branch </a:t>
            </a:r>
            <a:r>
              <a:rPr lang="en-US" b="1" i="1" dirty="0" err="1" smtClean="0"/>
              <a:t>demo_NewBranch</a:t>
            </a:r>
            <a:endParaRPr lang="en-US" b="1" i="1" dirty="0" smtClean="0"/>
          </a:p>
          <a:p>
            <a:pPr lvl="1"/>
            <a:endParaRPr lang="en-US" b="1" i="1" dirty="0"/>
          </a:p>
          <a:p>
            <a:pPr lvl="1"/>
            <a:endParaRPr lang="en-US" b="1" i="1" dirty="0" smtClean="0"/>
          </a:p>
          <a:p>
            <a:pPr lvl="1"/>
            <a:endParaRPr lang="en-US" b="1" i="1" dirty="0"/>
          </a:p>
          <a:p>
            <a:pPr lvl="1"/>
            <a:endParaRPr lang="en-US" b="1" i="1" dirty="0" smtClean="0"/>
          </a:p>
          <a:p>
            <a:pPr lvl="1"/>
            <a:r>
              <a:rPr lang="en-US" b="1" i="1" dirty="0" smtClean="0"/>
              <a:t>Modified myfile1 add to new branch with command prompt -&gt; </a:t>
            </a:r>
            <a:r>
              <a:rPr lang="en-US" b="1" i="1" dirty="0" err="1" smtClean="0"/>
              <a:t>git</a:t>
            </a:r>
            <a:r>
              <a:rPr lang="en-US" b="1" i="1" dirty="0" smtClean="0"/>
              <a:t> add –p </a:t>
            </a:r>
            <a:endParaRPr lang="en-US" b="1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Branch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23" y="1964805"/>
            <a:ext cx="8239806" cy="11309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23" y="3692707"/>
            <a:ext cx="77152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0574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List both </a:t>
            </a:r>
            <a:r>
              <a:rPr lang="en-US" dirty="0"/>
              <a:t>local and remote </a:t>
            </a:r>
            <a:r>
              <a:rPr lang="en-US" dirty="0" smtClean="0"/>
              <a:t>branches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branch –a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-4762">
              <a:buNone/>
            </a:pPr>
            <a:r>
              <a:rPr lang="en-US" dirty="0" smtClean="0"/>
              <a:t>Current Status</a:t>
            </a:r>
          </a:p>
          <a:p>
            <a:pPr marL="571500" lvl="1" indent="-342900"/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pPr marL="228600" lvl="1" indent="0">
              <a:buNone/>
            </a:pPr>
            <a:endParaRPr lang="en-US" dirty="0" smtClean="0"/>
          </a:p>
          <a:p>
            <a:pPr marL="0" indent="-4762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Branch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136503"/>
            <a:ext cx="8666086" cy="13251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21" y="4480151"/>
            <a:ext cx="8637243" cy="86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67248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Git</a:t>
            </a:r>
            <a:r>
              <a:rPr lang="en-US" dirty="0" smtClean="0"/>
              <a:t> vs GitHub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Data Flow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Get start with GIT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Create a Repository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Create a Branch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Make a Commit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Open and Merge Pull Request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Github</a:t>
            </a:r>
            <a:r>
              <a:rPr lang="en-US" dirty="0" smtClean="0"/>
              <a:t> Case Study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5556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vs GitHub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11844" y="1280886"/>
            <a:ext cx="8170453" cy="40030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GIT</a:t>
            </a:r>
            <a:r>
              <a:rPr lang="en-US" dirty="0" smtClean="0"/>
              <a:t> 	- Software Tool to host Repository in the local machine</a:t>
            </a:r>
          </a:p>
          <a:p>
            <a:pPr marL="0" indent="0">
              <a:buNone/>
            </a:pPr>
            <a:r>
              <a:rPr lang="en-US" b="1" dirty="0" smtClean="0"/>
              <a:t>GITHub</a:t>
            </a:r>
            <a:r>
              <a:rPr lang="en-US" dirty="0"/>
              <a:t>	</a:t>
            </a:r>
            <a:r>
              <a:rPr lang="en-US" dirty="0" smtClean="0"/>
              <a:t>- Service to host Wed-based Repository in the cloud.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b="1" dirty="0" smtClean="0"/>
              <a:t>GIT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Version control System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Historical Backup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Team Development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Command Line instruction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Trunk- Based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56786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9617" y="253483"/>
            <a:ext cx="8686800" cy="707591"/>
          </a:xfrm>
        </p:spPr>
        <p:txBody>
          <a:bodyPr/>
          <a:lstStyle/>
          <a:p>
            <a:r>
              <a:rPr lang="en-US" dirty="0" smtClean="0"/>
              <a:t>GIT Data Flow (</a:t>
            </a:r>
            <a:r>
              <a:rPr lang="en-US" dirty="0" err="1" smtClean="0"/>
              <a:t>Commmand</a:t>
            </a:r>
            <a:r>
              <a:rPr lang="en-US" dirty="0" smtClean="0"/>
              <a:t> Line Prompt)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4265"/>
            <a:ext cx="6424385" cy="52192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24385" y="1611085"/>
            <a:ext cx="25802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Primarily Consists of :</a:t>
            </a:r>
          </a:p>
          <a:p>
            <a:endParaRPr lang="en-US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Workspace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Staging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Local Repository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Remote Repository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78729" y="3221078"/>
            <a:ext cx="891425" cy="3124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05501" y="3832975"/>
            <a:ext cx="891425" cy="3124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57988" y="3443922"/>
            <a:ext cx="891425" cy="3124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53014" y="4222028"/>
            <a:ext cx="891425" cy="3124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26287" y="4297068"/>
            <a:ext cx="891425" cy="3124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617431" y="4606487"/>
            <a:ext cx="1304973" cy="3124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237637" y="4918945"/>
            <a:ext cx="891425" cy="3124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849650" y="5612823"/>
            <a:ext cx="891425" cy="3124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8687" y="2660490"/>
            <a:ext cx="643297" cy="215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70154" y="2689600"/>
            <a:ext cx="643297" cy="215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271621" y="2603110"/>
            <a:ext cx="638704" cy="3468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44566" y="2595460"/>
            <a:ext cx="725396" cy="3545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3682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Data </a:t>
            </a:r>
            <a:r>
              <a:rPr lang="en-US" dirty="0" smtClean="0"/>
              <a:t>Flow – Upload changes to GitHub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95086" y="1199831"/>
            <a:ext cx="747775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Workspace</a:t>
            </a:r>
            <a:r>
              <a:rPr lang="en-US" dirty="0" smtClean="0"/>
              <a:t> – The working directory storing all the files on Local machine or Laptop. Add files to </a:t>
            </a:r>
            <a:r>
              <a:rPr lang="en-US" b="1" dirty="0" smtClean="0"/>
              <a:t>Staging.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Staging</a:t>
            </a:r>
            <a:r>
              <a:rPr lang="en-US" dirty="0" smtClean="0"/>
              <a:t> – Select the files to be added to the local depository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Local </a:t>
            </a:r>
            <a:r>
              <a:rPr lang="en-US" b="1" dirty="0" smtClean="0"/>
              <a:t>Repository </a:t>
            </a:r>
            <a:r>
              <a:rPr lang="en-US" dirty="0" smtClean="0"/>
              <a:t>– Ready to push all the latest updated changes to the </a:t>
            </a:r>
            <a:r>
              <a:rPr lang="en-US" dirty="0"/>
              <a:t>R</a:t>
            </a:r>
            <a:r>
              <a:rPr lang="en-US" dirty="0" smtClean="0"/>
              <a:t>emote Repository or GitHub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Remote </a:t>
            </a:r>
            <a:r>
              <a:rPr lang="en-US" b="1" dirty="0" smtClean="0"/>
              <a:t>Repository </a:t>
            </a:r>
            <a:r>
              <a:rPr lang="en-US" dirty="0" smtClean="0"/>
              <a:t>– </a:t>
            </a:r>
            <a:r>
              <a:rPr lang="en-US" dirty="0" err="1" smtClean="0"/>
              <a:t>Github</a:t>
            </a:r>
            <a:r>
              <a:rPr lang="en-US" dirty="0" smtClean="0"/>
              <a:t> storage is in sync with the Local Depository or Workspace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08753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Data </a:t>
            </a:r>
            <a:r>
              <a:rPr lang="en-US" dirty="0" smtClean="0"/>
              <a:t>Flow – Sync GitHub to workspace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95086" y="1199831"/>
            <a:ext cx="747775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Remote Repository </a:t>
            </a:r>
            <a:r>
              <a:rPr lang="en-US" dirty="0" smtClean="0"/>
              <a:t>– </a:t>
            </a:r>
            <a:r>
              <a:rPr lang="en-US" dirty="0" err="1" smtClean="0"/>
              <a:t>Github</a:t>
            </a:r>
            <a:r>
              <a:rPr lang="en-US" dirty="0" smtClean="0"/>
              <a:t> storage is pull to Local Repository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Remote Repository </a:t>
            </a:r>
            <a:r>
              <a:rPr lang="en-US" dirty="0"/>
              <a:t>– </a:t>
            </a:r>
            <a:r>
              <a:rPr lang="en-US" dirty="0" err="1"/>
              <a:t>Github</a:t>
            </a:r>
            <a:r>
              <a:rPr lang="en-US" dirty="0"/>
              <a:t> storage is </a:t>
            </a:r>
            <a:r>
              <a:rPr lang="en-US" dirty="0" smtClean="0"/>
              <a:t>Clone </a:t>
            </a:r>
            <a:r>
              <a:rPr lang="en-US" dirty="0"/>
              <a:t>to </a:t>
            </a:r>
            <a:r>
              <a:rPr lang="en-US" dirty="0" smtClean="0"/>
              <a:t>Workspace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1138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Install </a:t>
            </a:r>
            <a:r>
              <a:rPr lang="en-US" dirty="0" err="1"/>
              <a:t>Git</a:t>
            </a:r>
            <a:r>
              <a:rPr lang="en-US" dirty="0"/>
              <a:t> on Windows - </a:t>
            </a:r>
            <a:r>
              <a:rPr lang="en-US" i="1" dirty="0">
                <a:hlinkClick r:id="rId2" action="ppaction://hlinkpres?slideindex=1&amp;slidetitle="/>
              </a:rPr>
              <a:t>https://git-scm.com/download/win</a:t>
            </a:r>
            <a:endParaRPr lang="en-US" i="1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Sign up </a:t>
            </a:r>
            <a:r>
              <a:rPr lang="en-US" dirty="0" err="1" smtClean="0"/>
              <a:t>Github</a:t>
            </a:r>
            <a:r>
              <a:rPr lang="en-US" dirty="0" smtClean="0"/>
              <a:t> storage 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Command Prompt / </a:t>
            </a:r>
            <a:r>
              <a:rPr lang="en-US" dirty="0" smtClean="0"/>
              <a:t>PowerShell / GIT Bash (Unix user)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GitHub </a:t>
            </a:r>
            <a:r>
              <a:rPr lang="en-US" dirty="0" smtClean="0"/>
              <a:t>Desktop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VS coder editor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software needed to support GIT/</a:t>
            </a:r>
            <a:r>
              <a:rPr lang="en-US" dirty="0" err="1" smtClean="0"/>
              <a:t>Github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90592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help – Command Prompt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44" y="898651"/>
            <a:ext cx="5815003" cy="558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1871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293150"/>
            <a:ext cx="8686800" cy="493209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73021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eradyne-ppt-template-standard_final-PG#">
  <a:themeElements>
    <a:clrScheme name="Custom 6">
      <a:dk1>
        <a:srgbClr val="224186"/>
      </a:dk1>
      <a:lt1>
        <a:srgbClr val="FFFFFF"/>
      </a:lt1>
      <a:dk2>
        <a:srgbClr val="4F5053"/>
      </a:dk2>
      <a:lt2>
        <a:srgbClr val="9FA1A4"/>
      </a:lt2>
      <a:accent1>
        <a:srgbClr val="224186"/>
      </a:accent1>
      <a:accent2>
        <a:srgbClr val="2B7F32"/>
      </a:accent2>
      <a:accent3>
        <a:srgbClr val="8DC63F"/>
      </a:accent3>
      <a:accent4>
        <a:srgbClr val="B0CBEA"/>
      </a:accent4>
      <a:accent5>
        <a:srgbClr val="DEAD0F"/>
      </a:accent5>
      <a:accent6>
        <a:srgbClr val="9FA1A3"/>
      </a:accent6>
      <a:hlink>
        <a:srgbClr val="224186"/>
      </a:hlink>
      <a:folHlink>
        <a:srgbClr val="5D176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ynePresentationTrainingTemplate" id="{7AC671E3-6840-4AF7-A84D-CAFA8652BA0D}" vid="{1CD332A0-E51E-42DB-923B-B9AA6D69F2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TeradynePresentationTrainingTemplate</Template>
  <TotalTime>25376</TotalTime>
  <Words>423</Words>
  <Application>Microsoft Office PowerPoint</Application>
  <PresentationFormat>On-screen Show (4:3)</PresentationFormat>
  <Paragraphs>111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.AppleSystemUIFont</vt:lpstr>
      <vt:lpstr>Arial</vt:lpstr>
      <vt:lpstr>Calibri</vt:lpstr>
      <vt:lpstr>Wingdings</vt:lpstr>
      <vt:lpstr>Teradyne-ppt-template-standard_final-PG#</vt:lpstr>
      <vt:lpstr>Git Vs Github             Name: WeeChong Tan Date: May2023</vt:lpstr>
      <vt:lpstr>Agenda</vt:lpstr>
      <vt:lpstr>What is Git vs GitHub ?</vt:lpstr>
      <vt:lpstr>GIT Data Flow (Commmand Line Prompt)</vt:lpstr>
      <vt:lpstr>GIT Data Flow – Upload changes to GitHub</vt:lpstr>
      <vt:lpstr>GIT Data Flow – Sync GitHub to workspace</vt:lpstr>
      <vt:lpstr>What are the software needed to support GIT/Github?</vt:lpstr>
      <vt:lpstr>Git help – Command Prompt</vt:lpstr>
      <vt:lpstr>GIT Config </vt:lpstr>
      <vt:lpstr>Hidden Local repository config</vt:lpstr>
      <vt:lpstr>Case1: Repository Push from Local Repo to GITHub</vt:lpstr>
      <vt:lpstr>Github</vt:lpstr>
      <vt:lpstr>PowerPoint Presentation</vt:lpstr>
      <vt:lpstr>Repository History </vt:lpstr>
      <vt:lpstr>Github HTTPS </vt:lpstr>
      <vt:lpstr>Clone Git URL to workspace</vt:lpstr>
      <vt:lpstr>Push to Github</vt:lpstr>
      <vt:lpstr>GIT Branch</vt:lpstr>
      <vt:lpstr>Git Branch</vt:lpstr>
    </vt:vector>
  </TitlesOfParts>
  <Company>Teradyne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sandskal</dc:creator>
  <cp:lastModifiedBy>Wee-Chong Tan</cp:lastModifiedBy>
  <cp:revision>232</cp:revision>
  <cp:lastPrinted>2019-06-06T11:50:05Z</cp:lastPrinted>
  <dcterms:created xsi:type="dcterms:W3CDTF">2018-11-26T21:14:50Z</dcterms:created>
  <dcterms:modified xsi:type="dcterms:W3CDTF">2023-02-28T08:14:26Z</dcterms:modified>
</cp:coreProperties>
</file>