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0.png"/><Relationship Id="rId4" Type="http://schemas.openxmlformats.org/officeDocument/2006/relationships/image" Target="../media/image0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1.png"/><Relationship Id="rId4" Type="http://schemas.openxmlformats.org/officeDocument/2006/relationships/image" Target="../media/image02.png"/><Relationship Id="rId5" Type="http://schemas.openxmlformats.org/officeDocument/2006/relationships/image" Target="../media/image07.png"/><Relationship Id="rId6" Type="http://schemas.openxmlformats.org/officeDocument/2006/relationships/image" Target="../media/image0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Tap n Track</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Flow of App - Idea</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Report analysis tab</a:t>
            </a:r>
          </a:p>
        </p:txBody>
      </p:sp>
      <p:sp>
        <p:nvSpPr>
          <p:cNvPr id="115" name="Shape 11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We will show the breakdown of their expenses..and will show them through graphs and charts </a:t>
            </a:r>
            <a:r>
              <a:rPr lang="en">
                <a:solidFill>
                  <a:srgbClr val="4A86E8"/>
                </a:solidFill>
              </a:rPr>
              <a:t>(easier by pie charts like the other apps)</a:t>
            </a:r>
          </a:p>
        </p:txBody>
      </p:sp>
      <p:pic>
        <p:nvPicPr>
          <p:cNvPr id="116" name="Shape 116"/>
          <p:cNvPicPr preferRelativeResize="0"/>
          <p:nvPr/>
        </p:nvPicPr>
        <p:blipFill>
          <a:blip r:embed="rId3">
            <a:alphaModFix/>
          </a:blip>
          <a:stretch>
            <a:fillRect/>
          </a:stretch>
        </p:blipFill>
        <p:spPr>
          <a:xfrm>
            <a:off x="1941274" y="2335850"/>
            <a:ext cx="4317699" cy="2531325"/>
          </a:xfrm>
          <a:prstGeom prst="rect">
            <a:avLst/>
          </a:prstGeom>
          <a:noFill/>
          <a:ln>
            <a:noFill/>
          </a:ln>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pic>
        <p:nvPicPr>
          <p:cNvPr id="121" name="Shape 121"/>
          <p:cNvPicPr preferRelativeResize="0"/>
          <p:nvPr/>
        </p:nvPicPr>
        <p:blipFill>
          <a:blip r:embed="rId3">
            <a:alphaModFix/>
          </a:blip>
          <a:stretch>
            <a:fillRect/>
          </a:stretch>
        </p:blipFill>
        <p:spPr>
          <a:xfrm>
            <a:off x="379850" y="445026"/>
            <a:ext cx="8294300" cy="4281925"/>
          </a:xfrm>
          <a:prstGeom prst="rect">
            <a:avLst/>
          </a:prstGeom>
          <a:noFill/>
          <a:ln>
            <a:noFill/>
          </a:ln>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134475"/>
            <a:ext cx="8520600" cy="572700"/>
          </a:xfrm>
          <a:prstGeom prst="rect">
            <a:avLst/>
          </a:prstGeom>
        </p:spPr>
        <p:txBody>
          <a:bodyPr anchorCtr="0" anchor="t" bIns="91425" lIns="91425" rIns="91425" tIns="91425">
            <a:noAutofit/>
          </a:bodyPr>
          <a:lstStyle/>
          <a:p>
            <a:pPr lvl="0">
              <a:spcBef>
                <a:spcPts val="0"/>
              </a:spcBef>
              <a:buNone/>
            </a:pPr>
            <a:r>
              <a:rPr lang="en"/>
              <a:t>History tab</a:t>
            </a:r>
          </a:p>
        </p:txBody>
      </p:sp>
      <p:sp>
        <p:nvSpPr>
          <p:cNvPr id="127" name="Shape 127"/>
          <p:cNvSpPr txBox="1"/>
          <p:nvPr>
            <p:ph idx="1" type="body"/>
          </p:nvPr>
        </p:nvSpPr>
        <p:spPr>
          <a:xfrm>
            <a:off x="311700" y="774000"/>
            <a:ext cx="8520600" cy="4301700"/>
          </a:xfrm>
          <a:prstGeom prst="rect">
            <a:avLst/>
          </a:prstGeom>
        </p:spPr>
        <p:txBody>
          <a:bodyPr anchorCtr="0" anchor="t" bIns="91425" lIns="91425" rIns="91425" tIns="91425">
            <a:noAutofit/>
          </a:bodyPr>
          <a:lstStyle/>
          <a:p>
            <a:pPr lvl="0">
              <a:spcBef>
                <a:spcPts val="0"/>
              </a:spcBef>
              <a:buNone/>
            </a:pPr>
            <a:r>
              <a:rPr lang="en"/>
              <a:t>Will basically have all the stuff we have entered..in order of the date..they can edit their inputs here.</a:t>
            </a:r>
          </a:p>
          <a:p>
            <a:pPr lvl="0">
              <a:spcBef>
                <a:spcPts val="0"/>
              </a:spcBef>
              <a:buNone/>
            </a:pPr>
            <a:r>
              <a:rPr lang="en"/>
              <a:t>We can give them another view to arrange the income on one side and expenditure on the other</a:t>
            </a:r>
          </a:p>
          <a:p>
            <a:pPr lvl="0">
              <a:spcBef>
                <a:spcPts val="0"/>
              </a:spcBef>
              <a:buNone/>
            </a:pPr>
            <a:r>
              <a:rPr lang="en"/>
              <a:t>-- Here i wonder whether we should have income and expend tabs separately..tht might be a repeat of stuff..thats y i thought that just history would do and we can give them a separate view if we want</a:t>
            </a:r>
          </a:p>
          <a:p>
            <a:pPr lvl="0">
              <a:spcBef>
                <a:spcPts val="0"/>
              </a:spcBef>
              <a:buNone/>
            </a:pPr>
            <a:r>
              <a:rPr lang="en">
                <a:solidFill>
                  <a:srgbClr val="4A86E8"/>
                </a:solidFill>
              </a:rPr>
              <a:t>I’m thinking we can do by categories to have a more categorised breakdown. So when we come into this tab, we will see all the stuff we have entered. Then we can press on somewhere and the history will be categorised regardless of + or -, then we can view the details by pressing on the categories.</a:t>
            </a: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Settings</a:t>
            </a:r>
          </a:p>
        </p:txBody>
      </p:sp>
      <p:sp>
        <p:nvSpPr>
          <p:cNvPr id="133" name="Shape 13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Notifications</a:t>
            </a:r>
          </a:p>
          <a:p>
            <a:pPr indent="-228600" lvl="0" marL="457200" rtl="0">
              <a:spcBef>
                <a:spcPts val="0"/>
              </a:spcBef>
              <a:buChar char="-"/>
            </a:pPr>
            <a:r>
              <a:rPr lang="en"/>
              <a:t>Change colour</a:t>
            </a:r>
          </a:p>
          <a:p>
            <a:pPr indent="-228600" lvl="0" marL="457200" rtl="0">
              <a:spcBef>
                <a:spcPts val="0"/>
              </a:spcBef>
              <a:buChar char="-"/>
            </a:pPr>
            <a:r>
              <a:rPr lang="en"/>
              <a:t>If we have sign in somewhere..then some settings related to that </a:t>
            </a:r>
            <a:r>
              <a:rPr lang="en">
                <a:solidFill>
                  <a:srgbClr val="4A86E8"/>
                </a:solidFill>
              </a:rPr>
              <a:t>(we should have sign in if possible so that users can still access their data on other devices)</a:t>
            </a:r>
          </a:p>
          <a:p>
            <a:pPr indent="-228600" lvl="0" marL="457200" rtl="0">
              <a:spcBef>
                <a:spcPts val="0"/>
              </a:spcBef>
              <a:buChar char="-"/>
            </a:pPr>
            <a:r>
              <a:rPr lang="en"/>
              <a:t>Etc</a:t>
            </a:r>
          </a:p>
          <a:p>
            <a:pPr lvl="0">
              <a:spcBef>
                <a:spcPts val="0"/>
              </a:spcBef>
              <a:buNone/>
            </a:pPr>
            <a:r>
              <a:t/>
            </a:r>
            <a:endParaRP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202400"/>
            <a:ext cx="8520600" cy="572700"/>
          </a:xfrm>
          <a:prstGeom prst="rect">
            <a:avLst/>
          </a:prstGeom>
        </p:spPr>
        <p:txBody>
          <a:bodyPr anchorCtr="0" anchor="t" bIns="91425" lIns="91425" rIns="91425" tIns="91425">
            <a:noAutofit/>
          </a:bodyPr>
          <a:lstStyle/>
          <a:p>
            <a:pPr lvl="0">
              <a:spcBef>
                <a:spcPts val="0"/>
              </a:spcBef>
              <a:buNone/>
            </a:pPr>
            <a:r>
              <a:rPr lang="en"/>
              <a:t>Extensions , possible other features</a:t>
            </a:r>
          </a:p>
        </p:txBody>
      </p:sp>
      <p:sp>
        <p:nvSpPr>
          <p:cNvPr id="139" name="Shape 139"/>
          <p:cNvSpPr txBox="1"/>
          <p:nvPr>
            <p:ph idx="1" type="body"/>
          </p:nvPr>
        </p:nvSpPr>
        <p:spPr>
          <a:xfrm>
            <a:off x="311700" y="822525"/>
            <a:ext cx="8520600" cy="4253100"/>
          </a:xfrm>
          <a:prstGeom prst="rect">
            <a:avLst/>
          </a:prstGeom>
        </p:spPr>
        <p:txBody>
          <a:bodyPr anchorCtr="0" anchor="t" bIns="91425" lIns="91425" rIns="91425" tIns="91425">
            <a:noAutofit/>
          </a:bodyPr>
          <a:lstStyle/>
          <a:p>
            <a:pPr indent="-228600" lvl="0" marL="457200" rtl="0">
              <a:spcBef>
                <a:spcPts val="0"/>
              </a:spcBef>
              <a:buChar char="-"/>
            </a:pPr>
            <a:r>
              <a:rPr lang="en"/>
              <a:t>Ez Link card history integration</a:t>
            </a:r>
          </a:p>
          <a:p>
            <a:pPr indent="-228600" lvl="0" marL="457200" rtl="0">
              <a:spcBef>
                <a:spcPts val="0"/>
              </a:spcBef>
              <a:buChar char="-"/>
            </a:pPr>
            <a:r>
              <a:rPr lang="en"/>
              <a:t>Feature to export the information to excel sheet</a:t>
            </a:r>
          </a:p>
          <a:p>
            <a:pPr indent="-228600" lvl="0" marL="457200" rtl="0">
              <a:spcBef>
                <a:spcPts val="0"/>
              </a:spcBef>
              <a:buClr>
                <a:srgbClr val="4A86E8"/>
              </a:buClr>
              <a:buChar char="-"/>
            </a:pPr>
            <a:r>
              <a:rPr lang="en">
                <a:solidFill>
                  <a:srgbClr val="4A86E8"/>
                </a:solidFill>
              </a:rPr>
              <a:t>Allow users to take photo of their receipts as inputs of expenditures</a:t>
            </a:r>
          </a:p>
          <a:p>
            <a:pPr indent="-228600" lvl="0" marL="457200" rtl="0">
              <a:spcBef>
                <a:spcPts val="0"/>
              </a:spcBef>
              <a:buClr>
                <a:srgbClr val="4A86E8"/>
              </a:buClr>
              <a:buChar char="-"/>
            </a:pPr>
            <a:r>
              <a:rPr lang="en">
                <a:solidFill>
                  <a:srgbClr val="4A86E8"/>
                </a:solidFill>
              </a:rPr>
              <a:t>Sync with other users (eg. for groups, enable read-only mode for viewers and editable mode for collaborators)</a:t>
            </a:r>
          </a:p>
          <a:p>
            <a:pPr indent="-228600" lvl="0" marL="457200" rtl="0">
              <a:spcBef>
                <a:spcPts val="0"/>
              </a:spcBef>
              <a:buClr>
                <a:srgbClr val="4A86E8"/>
              </a:buClr>
              <a:buChar char="-"/>
            </a:pPr>
            <a:r>
              <a:rPr lang="en">
                <a:solidFill>
                  <a:srgbClr val="4A86E8"/>
                </a:solidFill>
              </a:rPr>
              <a:t>An option to carry forward the balance of previous month(s) to the current month</a:t>
            </a:r>
          </a:p>
          <a:p>
            <a:pPr indent="-228600" lvl="0" marL="457200" rtl="0">
              <a:spcBef>
                <a:spcPts val="0"/>
              </a:spcBef>
              <a:buClr>
                <a:srgbClr val="4A86E8"/>
              </a:buClr>
              <a:buChar char="-"/>
            </a:pPr>
            <a:r>
              <a:rPr lang="en">
                <a:solidFill>
                  <a:srgbClr val="4A86E8"/>
                </a:solidFill>
              </a:rPr>
              <a:t>A calendar for users to choose a date to check income/expenditure of that certain date</a:t>
            </a:r>
          </a:p>
          <a:p>
            <a:pPr indent="-228600" lvl="0" marL="457200" rtl="0">
              <a:spcBef>
                <a:spcPts val="0"/>
              </a:spcBef>
              <a:buClr>
                <a:srgbClr val="4A86E8"/>
              </a:buClr>
              <a:buChar char="-"/>
            </a:pPr>
            <a:r>
              <a:rPr lang="en">
                <a:solidFill>
                  <a:srgbClr val="4A86E8"/>
                </a:solidFill>
              </a:rPr>
              <a:t>Allow users to cancel the change they have just made (eg. a bar that lasts for 3 seconds)</a:t>
            </a:r>
          </a:p>
          <a:p>
            <a:pPr indent="-228600" lvl="0" marL="457200" rtl="0">
              <a:spcBef>
                <a:spcPts val="0"/>
              </a:spcBef>
              <a:buClr>
                <a:srgbClr val="4A86E8"/>
              </a:buClr>
              <a:buChar char="-"/>
            </a:pPr>
            <a:r>
              <a:rPr lang="en">
                <a:solidFill>
                  <a:srgbClr val="4A86E8"/>
                </a:solidFill>
              </a:rPr>
              <a:t>a web page for introduction of the app (If really have time - i doubt so haha)</a:t>
            </a:r>
          </a:p>
          <a:p>
            <a:pPr indent="-228600" lvl="0" marL="457200">
              <a:spcBef>
                <a:spcPts val="0"/>
              </a:spcBef>
              <a:buChar char="-"/>
            </a:pPr>
            <a:r>
              <a:rPr lang="en"/>
              <a:t>etc</a:t>
            </a: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45" name="Shape 14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a:spcBef>
                <a:spcPts val="0"/>
              </a:spcBef>
              <a:buChar char="-"/>
            </a:pPr>
            <a:r>
              <a:rPr lang="en"/>
              <a:t>(Are we asking them to sign in using fb..google..?) - </a:t>
            </a:r>
            <a:r>
              <a:rPr lang="en">
                <a:solidFill>
                  <a:srgbClr val="4A86E8"/>
                </a:solidFill>
              </a:rPr>
              <a:t>or they can create a new account just for our app, or connect using their fb/google account</a:t>
            </a: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pic>
        <p:nvPicPr>
          <p:cNvPr id="150" name="Shape 150"/>
          <p:cNvPicPr preferRelativeResize="0"/>
          <p:nvPr/>
        </p:nvPicPr>
        <p:blipFill>
          <a:blip r:embed="rId3">
            <a:alphaModFix/>
          </a:blip>
          <a:stretch>
            <a:fillRect/>
          </a:stretch>
        </p:blipFill>
        <p:spPr>
          <a:xfrm>
            <a:off x="388201" y="680349"/>
            <a:ext cx="6225701" cy="4336975"/>
          </a:xfrm>
          <a:prstGeom prst="rect">
            <a:avLst/>
          </a:prstGeom>
          <a:noFill/>
          <a:ln>
            <a:noFill/>
          </a:ln>
        </p:spPr>
      </p:pic>
      <p:sp>
        <p:nvSpPr>
          <p:cNvPr id="151" name="Shape 151"/>
          <p:cNvSpPr txBox="1"/>
          <p:nvPr/>
        </p:nvSpPr>
        <p:spPr>
          <a:xfrm>
            <a:off x="388250" y="116450"/>
            <a:ext cx="6225600" cy="834600"/>
          </a:xfrm>
          <a:prstGeom prst="rect">
            <a:avLst/>
          </a:prstGeom>
          <a:noFill/>
          <a:ln>
            <a:noFill/>
          </a:ln>
        </p:spPr>
        <p:txBody>
          <a:bodyPr anchorCtr="0" anchor="t" bIns="91425" lIns="91425" rIns="91425" tIns="91425">
            <a:noAutofit/>
          </a:bodyPr>
          <a:lstStyle/>
          <a:p>
            <a:pPr lvl="0" rtl="0">
              <a:spcBef>
                <a:spcPts val="0"/>
              </a:spcBef>
              <a:buNone/>
            </a:pPr>
            <a:r>
              <a:rPr lang="en" sz="2400"/>
              <a:t>Example of an exported file (from monefy)</a:t>
            </a: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Other notes</a:t>
            </a:r>
          </a:p>
        </p:txBody>
      </p:sp>
      <p:sp>
        <p:nvSpPr>
          <p:cNvPr id="157" name="Shape 15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4A86E8"/>
                </a:solidFill>
              </a:rPr>
              <a:t>I am planning to read the comments of the apps and see what other users have to say of the existing expense manager apps. </a:t>
            </a:r>
          </a:p>
          <a:p>
            <a:pPr lvl="0">
              <a:spcBef>
                <a:spcPts val="0"/>
              </a:spcBef>
              <a:buNone/>
            </a:pPr>
            <a:r>
              <a:rPr lang="en">
                <a:solidFill>
                  <a:srgbClr val="4A86E8"/>
                </a:solidFill>
              </a:rPr>
              <a:t>Some do provide good suggestions for improvement :)</a:t>
            </a:r>
          </a:p>
        </p:txBody>
      </p:sp>
      <p:sp>
        <p:nvSpPr>
          <p:cNvPr id="158" name="Shape 158"/>
          <p:cNvSpPr txBox="1"/>
          <p:nvPr/>
        </p:nvSpPr>
        <p:spPr>
          <a:xfrm>
            <a:off x="786075" y="640500"/>
            <a:ext cx="5589900" cy="6522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Open app: First look</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Welcome to Tap n Track (Only First Time)</a:t>
            </a:r>
          </a:p>
          <a:p>
            <a:pPr indent="-228600" lvl="0" marL="457200" rtl="0">
              <a:spcBef>
                <a:spcPts val="0"/>
              </a:spcBef>
              <a:buChar char="-"/>
            </a:pPr>
            <a:r>
              <a:rPr lang="en"/>
              <a:t>Then it goes into the next phase</a:t>
            </a:r>
          </a:p>
          <a:p>
            <a:pPr lvl="0" rtl="0">
              <a:spcBef>
                <a:spcPts val="0"/>
              </a:spcBef>
              <a:buNone/>
            </a:pPr>
            <a:r>
              <a:t/>
            </a:r>
            <a:endParaRPr>
              <a:solidFill>
                <a:srgbClr val="4A86E8"/>
              </a:solidFill>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183000"/>
            <a:ext cx="8520600" cy="572700"/>
          </a:xfrm>
          <a:prstGeom prst="rect">
            <a:avLst/>
          </a:prstGeom>
        </p:spPr>
        <p:txBody>
          <a:bodyPr anchorCtr="0" anchor="t" bIns="91425" lIns="91425" rIns="91425" tIns="91425">
            <a:noAutofit/>
          </a:bodyPr>
          <a:lstStyle/>
          <a:p>
            <a:pPr lvl="0">
              <a:spcBef>
                <a:spcPts val="0"/>
              </a:spcBef>
              <a:buNone/>
            </a:pPr>
            <a:r>
              <a:rPr lang="en"/>
              <a:t>Phase 2</a:t>
            </a:r>
          </a:p>
        </p:txBody>
      </p:sp>
      <p:sp>
        <p:nvSpPr>
          <p:cNvPr id="67" name="Shape 67"/>
          <p:cNvSpPr txBox="1"/>
          <p:nvPr>
            <p:ph idx="1" type="body"/>
          </p:nvPr>
        </p:nvSpPr>
        <p:spPr>
          <a:xfrm>
            <a:off x="311700" y="755700"/>
            <a:ext cx="8520600" cy="4096800"/>
          </a:xfrm>
          <a:prstGeom prst="rect">
            <a:avLst/>
          </a:prstGeom>
        </p:spPr>
        <p:txBody>
          <a:bodyPr anchorCtr="0" anchor="t" bIns="91425" lIns="91425" rIns="91425" tIns="91425">
            <a:noAutofit/>
          </a:bodyPr>
          <a:lstStyle/>
          <a:p>
            <a:pPr indent="-228600" lvl="0" marL="457200" rtl="0">
              <a:spcBef>
                <a:spcPts val="0"/>
              </a:spcBef>
              <a:buChar char="-"/>
            </a:pPr>
            <a:r>
              <a:rPr lang="en"/>
              <a:t>tabs in the app:-</a:t>
            </a:r>
          </a:p>
          <a:p>
            <a:pPr indent="-228600" lvl="1" marL="914400" rtl="0">
              <a:spcBef>
                <a:spcPts val="0"/>
              </a:spcBef>
              <a:buChar char="-"/>
            </a:pPr>
            <a:r>
              <a:rPr lang="en"/>
              <a:t>Basic in Overview:</a:t>
            </a:r>
          </a:p>
          <a:p>
            <a:pPr indent="-228600" lvl="2" marL="1371600" rtl="0">
              <a:spcBef>
                <a:spcPts val="0"/>
              </a:spcBef>
              <a:buChar char="-"/>
            </a:pPr>
            <a:r>
              <a:rPr lang="en"/>
              <a:t>Red and green buttons + - and pop ups (choose categ)</a:t>
            </a:r>
          </a:p>
          <a:p>
            <a:pPr indent="-228600" lvl="1" marL="914400" rtl="0">
              <a:spcBef>
                <a:spcPts val="0"/>
              </a:spcBef>
              <a:buChar char="-"/>
            </a:pPr>
            <a:r>
              <a:rPr lang="en"/>
              <a:t>Overview Without Budget mode:</a:t>
            </a:r>
          </a:p>
          <a:p>
            <a:pPr indent="-228600" lvl="2" marL="1371600" rtl="0">
              <a:spcBef>
                <a:spcPts val="0"/>
              </a:spcBef>
              <a:buChar char="-"/>
            </a:pPr>
            <a:r>
              <a:rPr lang="en"/>
              <a:t>3 Numbers - Income, Exp, Balance</a:t>
            </a:r>
          </a:p>
          <a:p>
            <a:pPr indent="-228600" lvl="2" marL="1371600" rtl="0">
              <a:spcBef>
                <a:spcPts val="0"/>
              </a:spcBef>
              <a:buChar char="-"/>
            </a:pPr>
            <a:r>
              <a:rPr lang="en"/>
              <a:t>Pie chart</a:t>
            </a:r>
          </a:p>
          <a:p>
            <a:pPr indent="-228600" lvl="2" marL="1371600" rtl="0">
              <a:spcBef>
                <a:spcPts val="0"/>
              </a:spcBef>
              <a:buChar char="-"/>
            </a:pPr>
            <a:r>
              <a:rPr lang="en"/>
              <a:t>Bars indicating the exp in each categ</a:t>
            </a:r>
          </a:p>
          <a:p>
            <a:pPr indent="-228600" lvl="1" marL="914400" rtl="0">
              <a:spcBef>
                <a:spcPts val="0"/>
              </a:spcBef>
              <a:buChar char="-"/>
            </a:pPr>
            <a:r>
              <a:rPr lang="en"/>
              <a:t>Overview With Budget Mode:</a:t>
            </a:r>
          </a:p>
          <a:p>
            <a:pPr indent="-228600" lvl="2" marL="1371600" rtl="0">
              <a:spcBef>
                <a:spcPts val="0"/>
              </a:spcBef>
              <a:buChar char="-"/>
            </a:pPr>
            <a:r>
              <a:rPr lang="en"/>
              <a:t>Budget toggle</a:t>
            </a:r>
          </a:p>
          <a:p>
            <a:pPr indent="-228600" lvl="2" marL="1371600" rtl="0">
              <a:spcBef>
                <a:spcPts val="0"/>
              </a:spcBef>
              <a:buChar char="-"/>
            </a:pPr>
            <a:r>
              <a:rPr lang="en"/>
              <a:t>If chosen, will pop up and can choose to set budget for each categ or to have a main budget</a:t>
            </a:r>
          </a:p>
          <a:p>
            <a:pPr indent="-228600" lvl="2" marL="1371600" rtl="0">
              <a:spcBef>
                <a:spcPts val="0"/>
              </a:spcBef>
              <a:buChar char="-"/>
            </a:pPr>
            <a:r>
              <a:rPr lang="en"/>
              <a:t>3 Numbers - Sum of budgets, Sum of exp, Balance</a:t>
            </a:r>
          </a:p>
          <a:p>
            <a:pPr indent="-228600" lvl="2" marL="1371600" rtl="0">
              <a:spcBef>
                <a:spcPts val="0"/>
              </a:spcBef>
              <a:buChar char="-"/>
            </a:pPr>
            <a:r>
              <a:rPr lang="en"/>
              <a:t>Bars indicating the breakdown - with different highlights</a:t>
            </a:r>
          </a:p>
          <a:p>
            <a:pPr indent="-228600" lvl="2" marL="1371600" rtl="0">
              <a:spcBef>
                <a:spcPts val="0"/>
              </a:spcBef>
              <a:buChar char="-"/>
            </a:pPr>
            <a:r>
              <a:rPr lang="en"/>
              <a:t>Pie chart - Just the expenditure</a:t>
            </a:r>
          </a:p>
          <a:p>
            <a:pPr lvl="0">
              <a:spcBef>
                <a:spcPts val="0"/>
              </a:spcBef>
              <a:buNone/>
            </a:pPr>
            <a:r>
              <a:t/>
            </a:r>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idx="1" type="body"/>
          </p:nvPr>
        </p:nvSpPr>
        <p:spPr>
          <a:xfrm>
            <a:off x="117600" y="269350"/>
            <a:ext cx="8520600" cy="4641300"/>
          </a:xfrm>
          <a:prstGeom prst="rect">
            <a:avLst/>
          </a:prstGeom>
        </p:spPr>
        <p:txBody>
          <a:bodyPr anchorCtr="0" anchor="t" bIns="91425" lIns="91425" rIns="91425" tIns="91425">
            <a:noAutofit/>
          </a:bodyPr>
          <a:lstStyle/>
          <a:p>
            <a:pPr indent="-228600" lvl="1" marL="914400">
              <a:spcBef>
                <a:spcPts val="0"/>
              </a:spcBef>
              <a:buChar char="-"/>
            </a:pPr>
            <a:r>
              <a:rPr lang="en"/>
              <a:t>History</a:t>
            </a:r>
          </a:p>
          <a:p>
            <a:pPr indent="-228600" lvl="2" marL="1371600">
              <a:spcBef>
                <a:spcPts val="0"/>
              </a:spcBef>
              <a:buChar char="-"/>
            </a:pPr>
            <a:r>
              <a:rPr lang="en"/>
              <a:t>Sorted by date</a:t>
            </a:r>
          </a:p>
          <a:p>
            <a:pPr indent="-228600" lvl="1" marL="914400">
              <a:spcBef>
                <a:spcPts val="0"/>
              </a:spcBef>
              <a:buChar char="-"/>
            </a:pPr>
            <a:r>
              <a:rPr lang="en"/>
              <a:t>Income - Divisions under it (different accounts like cash, cards etc)</a:t>
            </a:r>
          </a:p>
          <a:p>
            <a:pPr indent="-228600" lvl="2" marL="1371600">
              <a:spcBef>
                <a:spcPts val="0"/>
              </a:spcBef>
              <a:buChar char="-"/>
            </a:pPr>
            <a:r>
              <a:rPr lang="en"/>
              <a:t>Sorted by category initially</a:t>
            </a:r>
          </a:p>
          <a:p>
            <a:pPr indent="-228600" lvl="2" marL="1371600">
              <a:spcBef>
                <a:spcPts val="0"/>
              </a:spcBef>
              <a:buChar char="-"/>
            </a:pPr>
            <a:r>
              <a:rPr lang="en"/>
              <a:t>Go into it can see sorted by date</a:t>
            </a:r>
          </a:p>
          <a:p>
            <a:pPr indent="-228600" lvl="1" marL="914400" rtl="0">
              <a:spcBef>
                <a:spcPts val="0"/>
              </a:spcBef>
              <a:buChar char="-"/>
            </a:pPr>
            <a:r>
              <a:rPr lang="en"/>
              <a:t> Expenditure </a:t>
            </a:r>
          </a:p>
          <a:p>
            <a:pPr indent="-228600" lvl="2" marL="1371600" rtl="0">
              <a:spcBef>
                <a:spcPts val="0"/>
              </a:spcBef>
              <a:buChar char="-"/>
            </a:pPr>
            <a:r>
              <a:rPr lang="en"/>
              <a:t>Sorted by date initially.</a:t>
            </a:r>
          </a:p>
          <a:p>
            <a:pPr indent="-228600" lvl="2" marL="1371600" rtl="0">
              <a:spcBef>
                <a:spcPts val="0"/>
              </a:spcBef>
              <a:buChar char="-"/>
            </a:pPr>
            <a:r>
              <a:rPr lang="en"/>
              <a:t>Has the options to sort by category.</a:t>
            </a:r>
          </a:p>
          <a:p>
            <a:pPr indent="-228600" lvl="1" marL="914400">
              <a:spcBef>
                <a:spcPts val="0"/>
              </a:spcBef>
              <a:buChar char="-"/>
            </a:pPr>
            <a:r>
              <a:rPr lang="en"/>
              <a:t>Report/Analysis - Extensions</a:t>
            </a:r>
          </a:p>
          <a:p>
            <a:pPr indent="0" lvl="0" marL="0" rtl="0">
              <a:spcBef>
                <a:spcPts val="0"/>
              </a:spcBef>
              <a:buNone/>
            </a:pPr>
            <a:r>
              <a:t/>
            </a:r>
            <a:endParaRPr/>
          </a:p>
          <a:p>
            <a:pPr indent="0" lvl="0" marL="914400" rtl="0">
              <a:spcBef>
                <a:spcPts val="0"/>
              </a:spcBef>
              <a:buNone/>
            </a:pPr>
            <a:r>
              <a:t/>
            </a:r>
            <a:endParaRPr/>
          </a:p>
          <a:p>
            <a:pPr lvl="0">
              <a:spcBef>
                <a:spcPts val="0"/>
              </a:spcBef>
              <a:buClr>
                <a:schemeClr val="dk1"/>
              </a:buClr>
              <a:buSzPct val="61111"/>
              <a:buFont typeface="Arial"/>
              <a:buNone/>
            </a:pPr>
            <a:r>
              <a:t/>
            </a:r>
            <a:endParaRPr/>
          </a:p>
          <a:p>
            <a:pPr lvl="0">
              <a:spcBef>
                <a:spcPts val="0"/>
              </a:spcBef>
              <a:buNone/>
            </a:pPr>
            <a:r>
              <a:t/>
            </a:r>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Examples of tabs</a:t>
            </a:r>
          </a:p>
        </p:txBody>
      </p:sp>
      <p:pic>
        <p:nvPicPr>
          <p:cNvPr id="78" name="Shape 78"/>
          <p:cNvPicPr preferRelativeResize="0"/>
          <p:nvPr/>
        </p:nvPicPr>
        <p:blipFill>
          <a:blip r:embed="rId3">
            <a:alphaModFix/>
          </a:blip>
          <a:stretch>
            <a:fillRect/>
          </a:stretch>
        </p:blipFill>
        <p:spPr>
          <a:xfrm>
            <a:off x="1450347" y="1152476"/>
            <a:ext cx="6243300" cy="3902076"/>
          </a:xfrm>
          <a:prstGeom prst="rect">
            <a:avLst/>
          </a:prstGeom>
          <a:noFill/>
          <a:ln>
            <a:noFill/>
          </a:ln>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pic>
        <p:nvPicPr>
          <p:cNvPr id="83" name="Shape 83"/>
          <p:cNvPicPr preferRelativeResize="0"/>
          <p:nvPr/>
        </p:nvPicPr>
        <p:blipFill>
          <a:blip r:embed="rId3">
            <a:alphaModFix/>
          </a:blip>
          <a:stretch>
            <a:fillRect/>
          </a:stretch>
        </p:blipFill>
        <p:spPr>
          <a:xfrm>
            <a:off x="1034700" y="909725"/>
            <a:ext cx="3416399" cy="3416399"/>
          </a:xfrm>
          <a:prstGeom prst="rect">
            <a:avLst/>
          </a:prstGeom>
          <a:noFill/>
          <a:ln>
            <a:noFill/>
          </a:ln>
        </p:spPr>
      </p:pic>
      <p:pic>
        <p:nvPicPr>
          <p:cNvPr id="84" name="Shape 84"/>
          <p:cNvPicPr preferRelativeResize="0"/>
          <p:nvPr/>
        </p:nvPicPr>
        <p:blipFill>
          <a:blip r:embed="rId4">
            <a:alphaModFix/>
          </a:blip>
          <a:stretch>
            <a:fillRect/>
          </a:stretch>
        </p:blipFill>
        <p:spPr>
          <a:xfrm>
            <a:off x="5050650" y="331925"/>
            <a:ext cx="3048000" cy="4572000"/>
          </a:xfrm>
          <a:prstGeom prst="rect">
            <a:avLst/>
          </a:prstGeom>
          <a:noFill/>
          <a:ln>
            <a:noFill/>
          </a:ln>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pic>
        <p:nvPicPr>
          <p:cNvPr id="89" name="Shape 89"/>
          <p:cNvPicPr preferRelativeResize="0"/>
          <p:nvPr/>
        </p:nvPicPr>
        <p:blipFill>
          <a:blip r:embed="rId3">
            <a:alphaModFix/>
          </a:blip>
          <a:stretch>
            <a:fillRect/>
          </a:stretch>
        </p:blipFill>
        <p:spPr>
          <a:xfrm>
            <a:off x="47777" y="500762"/>
            <a:ext cx="2205375" cy="3920700"/>
          </a:xfrm>
          <a:prstGeom prst="rect">
            <a:avLst/>
          </a:prstGeom>
          <a:noFill/>
          <a:ln>
            <a:noFill/>
          </a:ln>
        </p:spPr>
      </p:pic>
      <p:pic>
        <p:nvPicPr>
          <p:cNvPr id="90" name="Shape 90"/>
          <p:cNvPicPr preferRelativeResize="0"/>
          <p:nvPr/>
        </p:nvPicPr>
        <p:blipFill>
          <a:blip r:embed="rId4">
            <a:alphaModFix/>
          </a:blip>
          <a:stretch>
            <a:fillRect/>
          </a:stretch>
        </p:blipFill>
        <p:spPr>
          <a:xfrm>
            <a:off x="2319399" y="500787"/>
            <a:ext cx="2205375" cy="3920675"/>
          </a:xfrm>
          <a:prstGeom prst="rect">
            <a:avLst/>
          </a:prstGeom>
          <a:noFill/>
          <a:ln>
            <a:noFill/>
          </a:ln>
        </p:spPr>
      </p:pic>
      <p:pic>
        <p:nvPicPr>
          <p:cNvPr id="91" name="Shape 91"/>
          <p:cNvPicPr preferRelativeResize="0"/>
          <p:nvPr/>
        </p:nvPicPr>
        <p:blipFill>
          <a:blip r:embed="rId5">
            <a:alphaModFix/>
          </a:blip>
          <a:stretch>
            <a:fillRect/>
          </a:stretch>
        </p:blipFill>
        <p:spPr>
          <a:xfrm>
            <a:off x="4591024" y="500774"/>
            <a:ext cx="2205375" cy="3920688"/>
          </a:xfrm>
          <a:prstGeom prst="rect">
            <a:avLst/>
          </a:prstGeom>
          <a:noFill/>
          <a:ln>
            <a:noFill/>
          </a:ln>
        </p:spPr>
      </p:pic>
      <p:pic>
        <p:nvPicPr>
          <p:cNvPr id="92" name="Shape 92"/>
          <p:cNvPicPr preferRelativeResize="0"/>
          <p:nvPr/>
        </p:nvPicPr>
        <p:blipFill>
          <a:blip r:embed="rId6">
            <a:alphaModFix/>
          </a:blip>
          <a:stretch>
            <a:fillRect/>
          </a:stretch>
        </p:blipFill>
        <p:spPr>
          <a:xfrm>
            <a:off x="6862649" y="500774"/>
            <a:ext cx="2205375" cy="3920707"/>
          </a:xfrm>
          <a:prstGeom prst="rect">
            <a:avLst/>
          </a:prstGeom>
          <a:noFill/>
          <a:ln>
            <a:noFill/>
          </a:ln>
        </p:spPr>
      </p:pic>
      <p:sp>
        <p:nvSpPr>
          <p:cNvPr id="93" name="Shape 93"/>
          <p:cNvSpPr txBox="1"/>
          <p:nvPr/>
        </p:nvSpPr>
        <p:spPr>
          <a:xfrm>
            <a:off x="47775" y="48525"/>
            <a:ext cx="2241600" cy="349500"/>
          </a:xfrm>
          <a:prstGeom prst="rect">
            <a:avLst/>
          </a:prstGeom>
          <a:noFill/>
          <a:ln>
            <a:noFill/>
          </a:ln>
        </p:spPr>
        <p:txBody>
          <a:bodyPr anchorCtr="0" anchor="t" bIns="91425" lIns="91425" rIns="91425" tIns="91425">
            <a:noAutofit/>
          </a:bodyPr>
          <a:lstStyle/>
          <a:p>
            <a:pPr lvl="0">
              <a:spcBef>
                <a:spcPts val="0"/>
              </a:spcBef>
              <a:buNone/>
            </a:pPr>
            <a:r>
              <a:rPr lang="en" sz="2400"/>
              <a:t>Monefy</a:t>
            </a:r>
          </a:p>
        </p:txBody>
      </p:sp>
      <p:sp>
        <p:nvSpPr>
          <p:cNvPr id="94" name="Shape 94"/>
          <p:cNvSpPr txBox="1"/>
          <p:nvPr/>
        </p:nvSpPr>
        <p:spPr>
          <a:xfrm>
            <a:off x="388200" y="4503000"/>
            <a:ext cx="1513800" cy="349500"/>
          </a:xfrm>
          <a:prstGeom prst="rect">
            <a:avLst/>
          </a:prstGeom>
          <a:noFill/>
          <a:ln>
            <a:noFill/>
          </a:ln>
        </p:spPr>
        <p:txBody>
          <a:bodyPr anchorCtr="0" anchor="t" bIns="91425" lIns="91425" rIns="91425" tIns="91425">
            <a:noAutofit/>
          </a:bodyPr>
          <a:lstStyle/>
          <a:p>
            <a:pPr lvl="0">
              <a:spcBef>
                <a:spcPts val="0"/>
              </a:spcBef>
              <a:buNone/>
            </a:pPr>
            <a:r>
              <a:rPr lang="en"/>
              <a:t>Main interface</a:t>
            </a:r>
          </a:p>
        </p:txBody>
      </p:sp>
      <p:sp>
        <p:nvSpPr>
          <p:cNvPr id="95" name="Shape 95"/>
          <p:cNvSpPr txBox="1"/>
          <p:nvPr/>
        </p:nvSpPr>
        <p:spPr>
          <a:xfrm>
            <a:off x="2765850" y="4503000"/>
            <a:ext cx="1426500" cy="634800"/>
          </a:xfrm>
          <a:prstGeom prst="rect">
            <a:avLst/>
          </a:prstGeom>
          <a:noFill/>
          <a:ln>
            <a:noFill/>
          </a:ln>
        </p:spPr>
        <p:txBody>
          <a:bodyPr anchorCtr="0" anchor="t" bIns="91425" lIns="91425" rIns="91425" tIns="91425">
            <a:noAutofit/>
          </a:bodyPr>
          <a:lstStyle/>
          <a:p>
            <a:pPr lvl="0">
              <a:spcBef>
                <a:spcPts val="0"/>
              </a:spcBef>
              <a:buNone/>
            </a:pPr>
            <a:r>
              <a:rPr lang="en"/>
              <a:t>Breakdown by category</a:t>
            </a:r>
          </a:p>
        </p:txBody>
      </p:sp>
      <p:sp>
        <p:nvSpPr>
          <p:cNvPr id="96" name="Shape 96"/>
          <p:cNvSpPr txBox="1"/>
          <p:nvPr/>
        </p:nvSpPr>
        <p:spPr>
          <a:xfrm>
            <a:off x="4949400" y="4503000"/>
            <a:ext cx="1581900" cy="417300"/>
          </a:xfrm>
          <a:prstGeom prst="rect">
            <a:avLst/>
          </a:prstGeom>
          <a:noFill/>
          <a:ln>
            <a:noFill/>
          </a:ln>
        </p:spPr>
        <p:txBody>
          <a:bodyPr anchorCtr="0" anchor="t" bIns="91425" lIns="91425" rIns="91425" tIns="91425">
            <a:noAutofit/>
          </a:bodyPr>
          <a:lstStyle/>
          <a:p>
            <a:pPr lvl="0">
              <a:spcBef>
                <a:spcPts val="0"/>
              </a:spcBef>
              <a:buNone/>
            </a:pPr>
            <a:r>
              <a:rPr lang="en"/>
              <a:t>After pressing “-” / “+”</a:t>
            </a: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268325" y="135525"/>
            <a:ext cx="8520600" cy="572700"/>
          </a:xfrm>
          <a:prstGeom prst="rect">
            <a:avLst/>
          </a:prstGeom>
        </p:spPr>
        <p:txBody>
          <a:bodyPr anchorCtr="0" anchor="t" bIns="91425" lIns="91425" rIns="91425" tIns="91425">
            <a:noAutofit/>
          </a:bodyPr>
          <a:lstStyle/>
          <a:p>
            <a:pPr lvl="0">
              <a:spcBef>
                <a:spcPts val="0"/>
              </a:spcBef>
              <a:buNone/>
            </a:pPr>
            <a:r>
              <a:rPr lang="en"/>
              <a:t>What happens if they press +</a:t>
            </a:r>
          </a:p>
        </p:txBody>
      </p:sp>
      <p:sp>
        <p:nvSpPr>
          <p:cNvPr id="102" name="Shape 102"/>
          <p:cNvSpPr txBox="1"/>
          <p:nvPr>
            <p:ph idx="1" type="body"/>
          </p:nvPr>
        </p:nvSpPr>
        <p:spPr>
          <a:xfrm>
            <a:off x="311700" y="708225"/>
            <a:ext cx="8520600" cy="4149300"/>
          </a:xfrm>
          <a:prstGeom prst="rect">
            <a:avLst/>
          </a:prstGeom>
        </p:spPr>
        <p:txBody>
          <a:bodyPr anchorCtr="0" anchor="t" bIns="91425" lIns="91425" rIns="91425" tIns="91425">
            <a:noAutofit/>
          </a:bodyPr>
          <a:lstStyle/>
          <a:p>
            <a:pPr lvl="0">
              <a:spcBef>
                <a:spcPts val="0"/>
              </a:spcBef>
              <a:buNone/>
            </a:pPr>
            <a:r>
              <a:rPr lang="en"/>
              <a:t>The app will either pop a rectangle window or will take the user to a new phase</a:t>
            </a:r>
          </a:p>
          <a:p>
            <a:pPr lvl="0">
              <a:spcBef>
                <a:spcPts val="0"/>
              </a:spcBef>
              <a:buNone/>
            </a:pPr>
            <a:r>
              <a:rPr lang="en"/>
              <a:t>In that, they will be asked to enter their income and the “name” </a:t>
            </a:r>
            <a:r>
              <a:rPr lang="en">
                <a:solidFill>
                  <a:srgbClr val="4A86E8"/>
                </a:solidFill>
              </a:rPr>
              <a:t>(and maybe a tickbox to indicate if this is a recurring income so that they don’t have to input every month)</a:t>
            </a:r>
            <a:r>
              <a:rPr lang="en"/>
              <a:t>. Press ok. Once they do this, this will be shown under the history tab. They can go to history, and edit the income if they want. It should automatically note the date when this was entered</a:t>
            </a:r>
          </a:p>
          <a:p>
            <a:pPr lvl="0" rtl="0">
              <a:lnSpc>
                <a:spcPct val="100000"/>
              </a:lnSpc>
              <a:spcBef>
                <a:spcPts val="0"/>
              </a:spcBef>
              <a:spcAft>
                <a:spcPts val="0"/>
              </a:spcAft>
              <a:buNone/>
            </a:pPr>
            <a:r>
              <a:rPr lang="en" sz="2800">
                <a:solidFill>
                  <a:srgbClr val="000000"/>
                </a:solidFill>
              </a:rPr>
              <a:t>What happens if they press -</a:t>
            </a:r>
          </a:p>
          <a:p>
            <a:pPr lvl="0">
              <a:lnSpc>
                <a:spcPct val="100000"/>
              </a:lnSpc>
              <a:spcBef>
                <a:spcPts val="0"/>
              </a:spcBef>
              <a:spcAft>
                <a:spcPts val="0"/>
              </a:spcAft>
              <a:buNone/>
            </a:pPr>
            <a:r>
              <a:t/>
            </a:r>
            <a:endParaRPr b="1" sz="1200"/>
          </a:p>
          <a:p>
            <a:pPr lvl="0" rtl="0">
              <a:lnSpc>
                <a:spcPct val="100000"/>
              </a:lnSpc>
              <a:spcBef>
                <a:spcPts val="0"/>
              </a:spcBef>
              <a:spcAft>
                <a:spcPts val="0"/>
              </a:spcAft>
              <a:buNone/>
            </a:pPr>
            <a:r>
              <a:rPr lang="en"/>
              <a:t>Same as above, probably the colour what is seen in the exp tab will be red and income tab is green</a:t>
            </a:r>
          </a:p>
          <a:p>
            <a:pPr lvl="0">
              <a:lnSpc>
                <a:spcPct val="100000"/>
              </a:lnSpc>
              <a:spcBef>
                <a:spcPts val="0"/>
              </a:spcBef>
              <a:spcAft>
                <a:spcPts val="0"/>
              </a:spcAft>
              <a:buNone/>
            </a:pPr>
            <a:r>
              <a:rPr lang="en"/>
              <a:t>One extra is that, we will have the common types of expenditure and will ask them to tick their type </a:t>
            </a:r>
            <a:r>
              <a:rPr lang="en">
                <a:solidFill>
                  <a:srgbClr val="4A86E8"/>
                </a:solidFill>
              </a:rPr>
              <a:t>(and they can modify the types eg. change names/icons)</a:t>
            </a:r>
            <a:r>
              <a:rPr lang="en"/>
              <a:t>. This will help us analyse and break down the expenditure</a:t>
            </a:r>
          </a:p>
          <a:p>
            <a:pPr lvl="0">
              <a:spcBef>
                <a:spcPts val="0"/>
              </a:spcBef>
              <a:buNone/>
            </a:pPr>
            <a:r>
              <a:t/>
            </a:r>
            <a:endParaRPr/>
          </a:p>
        </p:txBody>
      </p:sp>
      <p:pic>
        <p:nvPicPr>
          <p:cNvPr id="103" name="Shape 103"/>
          <p:cNvPicPr preferRelativeResize="0"/>
          <p:nvPr/>
        </p:nvPicPr>
        <p:blipFill>
          <a:blip r:embed="rId3">
            <a:alphaModFix/>
          </a:blip>
          <a:stretch>
            <a:fillRect/>
          </a:stretch>
        </p:blipFill>
        <p:spPr>
          <a:xfrm>
            <a:off x="7151650" y="88425"/>
            <a:ext cx="1196574" cy="769924"/>
          </a:xfrm>
          <a:prstGeom prst="rect">
            <a:avLst/>
          </a:prstGeom>
          <a:noFill/>
          <a:ln>
            <a:noFill/>
          </a:ln>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Budget tab</a:t>
            </a:r>
          </a:p>
          <a:p>
            <a:pPr lvl="0">
              <a:spcBef>
                <a:spcPts val="0"/>
              </a:spcBef>
              <a:buNone/>
            </a:pPr>
            <a:r>
              <a:t/>
            </a:r>
            <a:endParaRP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chemeClr val="dk1"/>
                </a:solidFill>
              </a:rPr>
              <a:t>Here, I think we can ask them to set a budget- how much they plan on spending on the different types we have..like food, entertainment, stationery, etc</a:t>
            </a:r>
          </a:p>
          <a:p>
            <a:pPr lvl="0">
              <a:spcBef>
                <a:spcPts val="0"/>
              </a:spcBef>
              <a:buNone/>
            </a:pPr>
            <a:r>
              <a:rPr lang="en">
                <a:solidFill>
                  <a:schemeClr val="dk1"/>
                </a:solidFill>
              </a:rPr>
              <a:t>If the expenditure exceeds, we will show it in the analysis, and will notify them</a:t>
            </a:r>
          </a:p>
          <a:p>
            <a:pPr lvl="0">
              <a:spcBef>
                <a:spcPts val="0"/>
              </a:spcBef>
              <a:buNone/>
            </a:pPr>
            <a:r>
              <a:rPr lang="en">
                <a:solidFill>
                  <a:srgbClr val="4A86E8"/>
                </a:solidFill>
              </a:rPr>
              <a:t>Maybe don’t have to be a tab, just a mode. So if the mode is enabled, users will be asked to key in an amount that is the budget. If expenditure &gt; budget, the balance will be in red and a negative number: (budget - expenditure); else in normal mode, the balance would be (income-expenditure)</a:t>
            </a: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