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olors1.xml" ContentType="application/vnd.ms-office.chartcolorstyle+xml"/>
  <Override PartName="/ppt/charts/colors10.xml" ContentType="application/vnd.ms-office.chartcolorstyle+xml"/>
  <Override PartName="/ppt/charts/colors1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colors8.xml" ContentType="application/vnd.ms-office.chartcolorstyle+xml"/>
  <Override PartName="/ppt/charts/colors9.xml" ContentType="application/vnd.ms-office.chartcolorstyle+xml"/>
  <Override PartName="/ppt/charts/style1.xml" ContentType="application/vnd.ms-office.chartstyle+xml"/>
  <Override PartName="/ppt/charts/style10.xml" ContentType="application/vnd.ms-office.chartstyle+xml"/>
  <Override PartName="/ppt/charts/style1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charts/style8.xml" ContentType="application/vnd.ms-office.chartstyle+xml"/>
  <Override PartName="/ppt/charts/style9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User\Downloads\Data%20Model%20-%20Pizza%20Sales.xlsx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oleObject" Target="file:///C:\Users\User\Downloads\Data%20Model%20-%20Pizza%20Sales.xlsx" TargetMode="External"/></Relationships>
</file>

<file path=ppt/charts/_rels/chart11.xml.rels><?xml version="1.0" encoding="UTF-8" standalone="yes"?>
<Relationships xmlns="http://schemas.openxmlformats.org/package/2006/relationships"><Relationship Id="rId3" Type="http://schemas.microsoft.com/office/2011/relationships/chartColorStyle" Target="colors11.xml"/><Relationship Id="rId2" Type="http://schemas.microsoft.com/office/2011/relationships/chartStyle" Target="style11.xml"/><Relationship Id="rId1" Type="http://schemas.openxmlformats.org/officeDocument/2006/relationships/oleObject" Target="file:///C:\Users\User\Downloads\Data%20Model%20-%20Pizza%20Sale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User\Downloads\Data%20Model%20-%20Pizza%20Sales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User\Downloads\Data%20Model%20-%20Pizza%20Sales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C:\Users\User\Downloads\Data%20Model%20-%20Pizza%20Sales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C:\Users\User\Downloads\Data%20Model%20-%20Pizza%20Sales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oleObject" Target="file:///C:\Users\User\Downloads\Data%20Model%20-%20Pizza%20Sales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oleObject" Target="file:///C:\Users\User\Downloads\Data%20Model%20-%20Pizza%20Sales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oleObject" Target="file:///C:\Users\User\Downloads\Data%20Model%20-%20Pizza%20Sales.xlsx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microsoft.com/office/2011/relationships/chartColorStyle" Target="colors9.xml"/><Relationship Id="rId2" Type="http://schemas.microsoft.com/office/2011/relationships/chartStyle" Target="style9.xml"/><Relationship Id="rId1" Type="http://schemas.openxmlformats.org/officeDocument/2006/relationships/oleObject" Target="file:///C:\Users\User\Downloads\Data%20Model%20-%20Pizza%20Sal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 Model - Pizza Sales.xlsx]Sheet2!PivotTable8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t>Top 5 </a:t>
            </a:r>
            <a:r>
              <a:rPr lang="en-IN" altLang="en-US"/>
              <a:t>bestselling</a:t>
            </a:r>
            <a:r>
              <a:t> pizzas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'[Data Model - Pizza Sales.xlsx]Sheet2'!$B$22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'[Data Model - Pizza Sales.xlsx]Sheet2'!$A$23:$A$28</c:f>
              <c:strCache>
                <c:ptCount val="5"/>
                <c:pt idx="0">
                  <c:v>The Barbecue Chicken Pizza</c:v>
                </c:pt>
                <c:pt idx="1">
                  <c:v>The Classic Deluxe Pizza</c:v>
                </c:pt>
                <c:pt idx="2">
                  <c:v>The Hawaiian Pizza</c:v>
                </c:pt>
                <c:pt idx="3">
                  <c:v>The Pepperoni Pizza</c:v>
                </c:pt>
                <c:pt idx="4">
                  <c:v>The Thai Chicken Pizza</c:v>
                </c:pt>
              </c:strCache>
            </c:strRef>
          </c:cat>
          <c:val>
            <c:numRef>
              <c:f>'[Data Model - Pizza Sales.xlsx]Sheet2'!$B$23:$B$28</c:f>
              <c:numCache>
                <c:formatCode>General</c:formatCode>
                <c:ptCount val="5"/>
                <c:pt idx="0">
                  <c:v>2432</c:v>
                </c:pt>
                <c:pt idx="1">
                  <c:v>2453</c:v>
                </c:pt>
                <c:pt idx="2">
                  <c:v>2422</c:v>
                </c:pt>
                <c:pt idx="3">
                  <c:v>2418</c:v>
                </c:pt>
                <c:pt idx="4">
                  <c:v>2371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454886608"/>
        <c:axId val="508054679"/>
      </c:barChart>
      <c:catAx>
        <c:axId val="45488660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</a:p>
        </c:txPr>
        <c:crossAx val="508054679"/>
        <c:crosses val="autoZero"/>
        <c:auto val="1"/>
        <c:lblAlgn val="ctr"/>
        <c:lblOffset val="100"/>
        <c:noMultiLvlLbl val="0"/>
      </c:catAx>
      <c:valAx>
        <c:axId val="5080546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</a:p>
        </c:txPr>
        <c:crossAx val="454886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2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pivotSource>
    <c:name>[Data Model - Pizza Sales.xlsx]Sheet4!PivotTable6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altLang="en-US"/>
              <a:t>Number of Pizzas sold during the peak hours</a:t>
            </a:r>
            <a:endParaRPr lang="en-IN" altLang="en-US"/>
          </a:p>
        </c:rich>
      </c:tx>
      <c:layout>
        <c:manualLayout>
          <c:xMode val="edge"/>
          <c:yMode val="edge"/>
          <c:x val="0.150326582387341"/>
          <c:y val="0.0393600937912585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305555555555556"/>
          <c:y val="0.27662037037037"/>
          <c:w val="0.790694444444444"/>
          <c:h val="0.443148148148148"/>
        </c:manualLayout>
      </c:layout>
      <c:lineChart>
        <c:grouping val="stacked"/>
        <c:varyColors val="0"/>
        <c:ser>
          <c:idx val="0"/>
          <c:order val="0"/>
          <c:tx>
            <c:strRef>
              <c:f>'[Data Model - Pizza Sales.xlsx]Sheet4'!$I$1</c:f>
              <c:strCache>
                <c:ptCount val="1"/>
                <c:pt idx="0">
                  <c:v>Total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2"/>
              </a:solidFill>
              <a:ln>
                <a:noFill/>
              </a:ln>
              <a:effectLst/>
            </c:spPr>
          </c:marker>
          <c:dLbls>
            <c:dLbl>
              <c:idx val="3"/>
              <c:layout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0940277777777778"/>
                      <c:h val="0.121990740740741"/>
                    </c:manualLayout>
                  </c15:layout>
                </c:ext>
              </c:extLst>
            </c:dLbl>
            <c:dLbl>
              <c:idx val="4"/>
              <c:layout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08125"/>
                      <c:h val="0.106018518518519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'[Data Model - Pizza Sales.xlsx]Sheet4'!$H$2:$H$7</c:f>
              <c:strCache>
                <c:ptCount val="5"/>
                <c:pt idx="0">
                  <c:v>12 PM</c:v>
                </c:pt>
                <c:pt idx="1">
                  <c:v>1 PM</c:v>
                </c:pt>
                <c:pt idx="2">
                  <c:v>5 PM</c:v>
                </c:pt>
                <c:pt idx="3">
                  <c:v>6 PM</c:v>
                </c:pt>
                <c:pt idx="4">
                  <c:v>7 PM</c:v>
                </c:pt>
              </c:strCache>
            </c:strRef>
          </c:cat>
          <c:val>
            <c:numRef>
              <c:f>'[Data Model - Pizza Sales.xlsx]Sheet4'!$I$2:$I$7</c:f>
              <c:numCache>
                <c:formatCode>General</c:formatCode>
                <c:ptCount val="5"/>
                <c:pt idx="0">
                  <c:v>6776</c:v>
                </c:pt>
                <c:pt idx="1">
                  <c:v>6413</c:v>
                </c:pt>
                <c:pt idx="2">
                  <c:v>5211</c:v>
                </c:pt>
                <c:pt idx="3">
                  <c:v>5417</c:v>
                </c:pt>
                <c:pt idx="4">
                  <c:v>4406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33690596"/>
        <c:axId val="377034088"/>
      </c:lineChart>
      <c:catAx>
        <c:axId val="13369059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77034088"/>
        <c:crosses val="autoZero"/>
        <c:auto val="1"/>
        <c:lblAlgn val="ctr"/>
        <c:lblOffset val="100"/>
        <c:noMultiLvlLbl val="0"/>
      </c:catAx>
      <c:valAx>
        <c:axId val="377034088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36905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 Model - Pizza Sales.xlsx]Sheet3!PivotTable1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altLang="en-US" sz="1600"/>
              <a:t>Top 5 pizzas contributing highest sales </a:t>
            </a:r>
            <a:endParaRPr lang="en-IN" altLang="en-US" sz="160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effectLst/>
      </c:spPr>
    </c:floor>
    <c:sideWall>
      <c:thickness val="0"/>
      <c:spPr>
        <a:noFill/>
        <a:effectLst/>
      </c:spPr>
    </c:sideWall>
    <c:backWall>
      <c:thickness val="0"/>
      <c:spPr>
        <a:noFill/>
        <a:effectLst/>
      </c:spPr>
    </c:backWall>
    <c:plotArea>
      <c:layout>
        <c:manualLayout>
          <c:layoutTarget val="inner"/>
          <c:xMode val="edge"/>
          <c:yMode val="edge"/>
          <c:x val="0.0471635883905013"/>
          <c:y val="0.188204267561736"/>
          <c:w val="0.59938434476693"/>
          <c:h val="0.758571086070487"/>
        </c:manualLayout>
      </c:layout>
      <c:pie3DChart>
        <c:varyColors val="1"/>
        <c:ser>
          <c:idx val="0"/>
          <c:order val="0"/>
          <c:tx>
            <c:strRef>
              <c:f>'[Data Model - Pizza Sales.xlsx]Sheet3'!$S$17</c:f>
              <c:strCache>
                <c:ptCount val="1"/>
                <c:pt idx="0">
                  <c:v>Total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 contourW="9525"/>
          </c:spPr>
          <c:explosion val="0"/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'[Data Model - Pizza Sales.xlsx]Sheet3'!$R$18:$R$23</c:f>
              <c:strCache>
                <c:ptCount val="5"/>
                <c:pt idx="0">
                  <c:v>The Barbecue Chicken Pizza</c:v>
                </c:pt>
                <c:pt idx="1">
                  <c:v>The California Chicken Pizza</c:v>
                </c:pt>
                <c:pt idx="2">
                  <c:v>The Classic Deluxe Pizza</c:v>
                </c:pt>
                <c:pt idx="3">
                  <c:v>The Spicy Italian Pizza</c:v>
                </c:pt>
                <c:pt idx="4">
                  <c:v>The Thai Chicken Pizza</c:v>
                </c:pt>
              </c:strCache>
            </c:strRef>
          </c:cat>
          <c:val>
            <c:numRef>
              <c:f>'[Data Model - Pizza Sales.xlsx]Sheet3'!$S$18:$S$23</c:f>
              <c:numCache>
                <c:formatCode>General</c:formatCode>
                <c:ptCount val="5"/>
                <c:pt idx="0">
                  <c:v>42768</c:v>
                </c:pt>
                <c:pt idx="1">
                  <c:v>41409.5</c:v>
                </c:pt>
                <c:pt idx="2">
                  <c:v>38180.5</c:v>
                </c:pt>
                <c:pt idx="3">
                  <c:v>34831.25</c:v>
                </c:pt>
                <c:pt idx="4">
                  <c:v>43434.25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</c:dLbls>
      </c:pie3D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 Model - Pizza Sales.xlsx]Sheet2!PivotTable1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t>Category-wise pizza sales 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'[Data Model - Pizza Sales.xlsx]Sheet2'!$B$1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'[Data Model - Pizza Sales.xlsx]Sheet2'!$A$2:$A$6</c:f>
              <c:strCache>
                <c:ptCount val="4"/>
                <c:pt idx="0">
                  <c:v>Chicken</c:v>
                </c:pt>
                <c:pt idx="1">
                  <c:v>Classic</c:v>
                </c:pt>
                <c:pt idx="2">
                  <c:v>Supreme</c:v>
                </c:pt>
                <c:pt idx="3">
                  <c:v>Veggie</c:v>
                </c:pt>
              </c:strCache>
            </c:strRef>
          </c:cat>
          <c:val>
            <c:numRef>
              <c:f>'[Data Model - Pizza Sales.xlsx]Sheet2'!$B$2:$B$6</c:f>
              <c:numCache>
                <c:formatCode>General</c:formatCode>
                <c:ptCount val="4"/>
                <c:pt idx="0">
                  <c:v>10815</c:v>
                </c:pt>
                <c:pt idx="1">
                  <c:v>14579</c:v>
                </c:pt>
                <c:pt idx="2">
                  <c:v>11777</c:v>
                </c:pt>
                <c:pt idx="3">
                  <c:v>11449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651376648"/>
        <c:axId val="651377040"/>
      </c:barChart>
      <c:catAx>
        <c:axId val="6513766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51377040"/>
        <c:crosses val="autoZero"/>
        <c:auto val="1"/>
        <c:lblAlgn val="ctr"/>
        <c:lblOffset val="100"/>
        <c:noMultiLvlLbl val="0"/>
      </c:catAx>
      <c:valAx>
        <c:axId val="6513770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51376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</a:gradFill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 Model - Pizza Sales.xlsx]Sheet2!PivotTable1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t>Category-wise pizza sales 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'[Data Model - Pizza Sales.xlsx]Sheet2'!$B$1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'[Data Model - Pizza Sales.xlsx]Sheet2'!$A$2:$A$6</c:f>
              <c:strCache>
                <c:ptCount val="4"/>
                <c:pt idx="0">
                  <c:v>Chicken</c:v>
                </c:pt>
                <c:pt idx="1">
                  <c:v>Classic</c:v>
                </c:pt>
                <c:pt idx="2">
                  <c:v>Supreme</c:v>
                </c:pt>
                <c:pt idx="3">
                  <c:v>Veggie</c:v>
                </c:pt>
              </c:strCache>
            </c:strRef>
          </c:cat>
          <c:val>
            <c:numRef>
              <c:f>'[Data Model - Pizza Sales.xlsx]Sheet2'!$B$2:$B$6</c:f>
              <c:numCache>
                <c:formatCode>General</c:formatCode>
                <c:ptCount val="4"/>
                <c:pt idx="0">
                  <c:v>10815</c:v>
                </c:pt>
                <c:pt idx="1">
                  <c:v>14579</c:v>
                </c:pt>
                <c:pt idx="2">
                  <c:v>11777</c:v>
                </c:pt>
                <c:pt idx="3">
                  <c:v>11449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651376648"/>
        <c:axId val="651377040"/>
      </c:barChart>
      <c:catAx>
        <c:axId val="6513766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51377040"/>
        <c:crosses val="autoZero"/>
        <c:auto val="1"/>
        <c:lblAlgn val="ctr"/>
        <c:lblOffset val="100"/>
        <c:noMultiLvlLbl val="0"/>
      </c:catAx>
      <c:valAx>
        <c:axId val="6513770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51376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</a:gradFill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 Model - Pizza Sales.xlsx]Sheet2!PivotTable1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altLang="en-US"/>
              <a:t>Percentage contribution of categories in pizza sales</a:t>
            </a:r>
            <a:endParaRPr lang="en-IN" altLang="en-US"/>
          </a:p>
        </c:rich>
      </c:tx>
      <c:layout>
        <c:manualLayout>
          <c:xMode val="edge"/>
          <c:yMode val="edge"/>
          <c:x val="0.119033547642598"/>
          <c:y val="0.096527776784367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278195392112743"/>
          <c:y val="0.330136618788179"/>
          <c:w val="0.380138889484935"/>
          <c:h val="0.633564815808226"/>
        </c:manualLayout>
      </c:layout>
      <c:pieChart>
        <c:varyColors val="1"/>
        <c:ser>
          <c:idx val="0"/>
          <c:order val="0"/>
          <c:tx>
            <c:strRef>
              <c:f>'[Data Model - Pizza Sales.xlsx]Sheet2'!$B$1</c:f>
              <c:strCache>
                <c:ptCount val="1"/>
                <c:pt idx="0">
                  <c:v>Total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'[Data Model - Pizza Sales.xlsx]Sheet2'!$A$2:$A$6</c:f>
              <c:strCache>
                <c:ptCount val="4"/>
                <c:pt idx="0">
                  <c:v>Chicken</c:v>
                </c:pt>
                <c:pt idx="1">
                  <c:v>Classic</c:v>
                </c:pt>
                <c:pt idx="2">
                  <c:v>Supreme</c:v>
                </c:pt>
                <c:pt idx="3">
                  <c:v>Veggie</c:v>
                </c:pt>
              </c:strCache>
            </c:strRef>
          </c:cat>
          <c:val>
            <c:numRef>
              <c:f>'[Data Model - Pizza Sales.xlsx]Sheet2'!$B$2:$B$6</c:f>
              <c:numCache>
                <c:formatCode>General</c:formatCode>
                <c:ptCount val="4"/>
                <c:pt idx="0">
                  <c:v>10815</c:v>
                </c:pt>
                <c:pt idx="1">
                  <c:v>14579</c:v>
                </c:pt>
                <c:pt idx="2">
                  <c:v>11777</c:v>
                </c:pt>
                <c:pt idx="3">
                  <c:v>11449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pivotSource>
    <c:name>[Data Model - Pizza Sales.xlsx]Sheet3!PivotTable5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b="1"/>
              <a:t>Total sales achieved by the company throughout the year</a:t>
            </a:r>
            <a:endParaRPr b="1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'[Data Model - Pizza Sales.xlsx]Sheet3'!$F$4</c:f>
              <c:strCache>
                <c:ptCount val="1"/>
                <c:pt idx="0">
                  <c:v>Total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'[Data Model - Pizza Sales.xlsx]Sheet3'!$E$5:$E$17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'[Data Model - Pizza Sales.xlsx]Sheet3'!$F$5:$F$17</c:f>
              <c:numCache>
                <c:formatCode>General</c:formatCode>
                <c:ptCount val="12"/>
                <c:pt idx="0">
                  <c:v>69793.2999999999</c:v>
                </c:pt>
                <c:pt idx="1">
                  <c:v>65159.5999999999</c:v>
                </c:pt>
                <c:pt idx="2">
                  <c:v>70397.0999999999</c:v>
                </c:pt>
                <c:pt idx="3">
                  <c:v>68736.7999999999</c:v>
                </c:pt>
                <c:pt idx="4">
                  <c:v>71402.7499999999</c:v>
                </c:pt>
                <c:pt idx="5">
                  <c:v>68230.1999999999</c:v>
                </c:pt>
                <c:pt idx="6">
                  <c:v>72557.8999999999</c:v>
                </c:pt>
                <c:pt idx="7">
                  <c:v>68278.2499999999</c:v>
                </c:pt>
                <c:pt idx="8">
                  <c:v>64180.05</c:v>
                </c:pt>
                <c:pt idx="9">
                  <c:v>64027.5999999999</c:v>
                </c:pt>
                <c:pt idx="10">
                  <c:v>70395.3499999999</c:v>
                </c:pt>
                <c:pt idx="11">
                  <c:v>64701.1499999999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marker val="0"/>
        <c:smooth val="0"/>
        <c:axId val="329046752"/>
        <c:axId val="328345504"/>
      </c:lineChart>
      <c:catAx>
        <c:axId val="329046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28345504"/>
        <c:crosses val="autoZero"/>
        <c:auto val="1"/>
        <c:lblAlgn val="ctr"/>
        <c:lblOffset val="100"/>
        <c:noMultiLvlLbl val="0"/>
      </c:catAx>
      <c:valAx>
        <c:axId val="3283455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29046752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pivotSource>
    <c:name>[Data Model - Pizza Sales.xlsx]Sheet4!PivotTable6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altLang="en-US"/>
              <a:t>Hourly sales of pizzas in the company</a:t>
            </a:r>
            <a:endParaRPr lang="en-IN" altLang="en-US"/>
          </a:p>
        </c:rich>
      </c:tx>
      <c:layout>
        <c:manualLayout>
          <c:xMode val="edge"/>
          <c:yMode val="edge"/>
          <c:x val="0.237162275549589"/>
          <c:y val="0.105059835381701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'[Data Model - Pizza Sales.xlsx]Sheet4'!$J$1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'[Data Model - Pizza Sales.xlsx]Sheet4'!$H$2:$I$18</c:f>
              <c:multiLvlStrCache>
                <c:ptCount val="15"/>
                <c:lvl>
                  <c:pt idx="0">
                    <c:v>9 AM</c:v>
                  </c:pt>
                  <c:pt idx="1">
                    <c:v>10 AM</c:v>
                  </c:pt>
                  <c:pt idx="2">
                    <c:v>11 AM</c:v>
                  </c:pt>
                  <c:pt idx="3">
                    <c:v>12 PM</c:v>
                  </c:pt>
                  <c:pt idx="4">
                    <c:v>1 PM</c:v>
                  </c:pt>
                  <c:pt idx="5">
                    <c:v>2 PM</c:v>
                  </c:pt>
                  <c:pt idx="6">
                    <c:v>3 PM</c:v>
                  </c:pt>
                  <c:pt idx="7">
                    <c:v>4 PM</c:v>
                  </c:pt>
                  <c:pt idx="8">
                    <c:v>5 PM</c:v>
                  </c:pt>
                  <c:pt idx="9">
                    <c:v>6 PM</c:v>
                  </c:pt>
                  <c:pt idx="10">
                    <c:v>7 PM</c:v>
                  </c:pt>
                  <c:pt idx="11">
                    <c:v>8 PM</c:v>
                  </c:pt>
                  <c:pt idx="12">
                    <c:v>9 PM</c:v>
                  </c:pt>
                  <c:pt idx="13">
                    <c:v>10 PM</c:v>
                  </c:pt>
                  <c:pt idx="14">
                    <c:v>11 PM</c:v>
                  </c:pt>
                </c:lvl>
                <c:lvl>
                  <c:pt idx="0">
                    <c:v>Jan</c:v>
                  </c:pt>
                </c:lvl>
              </c:multiLvlStrCache>
            </c:multiLvlStrRef>
          </c:cat>
          <c:val>
            <c:numRef>
              <c:f>'[Data Model - Pizza Sales.xlsx]Sheet4'!$J$2:$J$18</c:f>
              <c:numCache>
                <c:formatCode>General</c:formatCode>
                <c:ptCount val="15"/>
                <c:pt idx="0">
                  <c:v>4</c:v>
                </c:pt>
                <c:pt idx="1">
                  <c:v>18</c:v>
                </c:pt>
                <c:pt idx="2">
                  <c:v>2728</c:v>
                </c:pt>
                <c:pt idx="3">
                  <c:v>6776</c:v>
                </c:pt>
                <c:pt idx="4">
                  <c:v>6413</c:v>
                </c:pt>
                <c:pt idx="5">
                  <c:v>3613</c:v>
                </c:pt>
                <c:pt idx="6">
                  <c:v>3216</c:v>
                </c:pt>
                <c:pt idx="7">
                  <c:v>4239</c:v>
                </c:pt>
                <c:pt idx="8">
                  <c:v>5211</c:v>
                </c:pt>
                <c:pt idx="9">
                  <c:v>5417</c:v>
                </c:pt>
                <c:pt idx="10">
                  <c:v>4406</c:v>
                </c:pt>
                <c:pt idx="11">
                  <c:v>3534</c:v>
                </c:pt>
                <c:pt idx="12">
                  <c:v>2545</c:v>
                </c:pt>
                <c:pt idx="13">
                  <c:v>1386</c:v>
                </c:pt>
                <c:pt idx="14">
                  <c:v>68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561586763"/>
        <c:axId val="909326660"/>
      </c:barChart>
      <c:catAx>
        <c:axId val="56158676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09326660"/>
        <c:crosses val="autoZero"/>
        <c:auto val="1"/>
        <c:lblAlgn val="ctr"/>
        <c:lblOffset val="100"/>
        <c:noMultiLvlLbl val="0"/>
      </c:catAx>
      <c:valAx>
        <c:axId val="9093266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615867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</a:gradFill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 Model - Pizza Sales.xlsx]Sheet2!PivotTable3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altLang="en-US"/>
              <a:t>Sales of pizzas based on pizza size and categories</a:t>
            </a:r>
            <a:endParaRPr lang="en-IN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'[Data Model - Pizza Sales.xlsx]Sheet2'!$H$1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'[Data Model - Pizza Sales.xlsx]Sheet2'!$G$2:$G$31</c:f>
              <c:strCache>
                <c:ptCount val="29"/>
                <c:pt idx="0">
                  <c:v>The Vegetables + Vegetables Pizza</c:v>
                </c:pt>
                <c:pt idx="1">
                  <c:v>The Thai Chicken Pizza</c:v>
                </c:pt>
                <c:pt idx="2">
                  <c:v>The Spinach Supreme Pizza</c:v>
                </c:pt>
                <c:pt idx="3">
                  <c:v>The Southwest Chicken Pizza</c:v>
                </c:pt>
                <c:pt idx="4">
                  <c:v>The Soppressata Pizza</c:v>
                </c:pt>
                <c:pt idx="5">
                  <c:v>The Sicilian Pizza</c:v>
                </c:pt>
                <c:pt idx="6">
                  <c:v>The Prosciutto and Arugula Pizza</c:v>
                </c:pt>
                <c:pt idx="7">
                  <c:v>The Pepperoni, Mushroom, and Peppers Pizza</c:v>
                </c:pt>
                <c:pt idx="8">
                  <c:v>The Pepperoni Pizza</c:v>
                </c:pt>
                <c:pt idx="9">
                  <c:v>The Pepper Salami Pizza</c:v>
                </c:pt>
                <c:pt idx="10">
                  <c:v>The Napolitana Pizza</c:v>
                </c:pt>
                <c:pt idx="11">
                  <c:v>The Mexicana Pizza</c:v>
                </c:pt>
                <c:pt idx="12">
                  <c:v>The Mediterranean Pizza</c:v>
                </c:pt>
                <c:pt idx="13">
                  <c:v>The Italian Vegetables Pizza</c:v>
                </c:pt>
                <c:pt idx="14">
                  <c:v>The Italian Supreme Pizza</c:v>
                </c:pt>
                <c:pt idx="15">
                  <c:v>The Italian Capocollo Pizza</c:v>
                </c:pt>
                <c:pt idx="16">
                  <c:v>The Hawaiian Pizza</c:v>
                </c:pt>
                <c:pt idx="17">
                  <c:v>The Green Garden Pizza</c:v>
                </c:pt>
                <c:pt idx="18">
                  <c:v>The Greek Pizza</c:v>
                </c:pt>
                <c:pt idx="19">
                  <c:v>The Four Cheese Pizza</c:v>
                </c:pt>
                <c:pt idx="20">
                  <c:v>The Five Cheese Pizza</c:v>
                </c:pt>
                <c:pt idx="21">
                  <c:v>The Classic Deluxe Pizza</c:v>
                </c:pt>
                <c:pt idx="22">
                  <c:v>The Chicken Pesto Pizza</c:v>
                </c:pt>
                <c:pt idx="23">
                  <c:v>The Chicken Alfredo Pizza</c:v>
                </c:pt>
                <c:pt idx="24">
                  <c:v>The California Chicken Pizza</c:v>
                </c:pt>
                <c:pt idx="25">
                  <c:v>The Calabrese Pizza</c:v>
                </c:pt>
                <c:pt idx="26">
                  <c:v>The Brie Carre Pizza</c:v>
                </c:pt>
                <c:pt idx="27">
                  <c:v>The Big Meat Pizza</c:v>
                </c:pt>
                <c:pt idx="28">
                  <c:v>The Barbecue Chicken Pizza</c:v>
                </c:pt>
              </c:strCache>
            </c:strRef>
          </c:cat>
          <c:val>
            <c:numRef>
              <c:f>'[Data Model - Pizza Sales.xlsx]Sheet2'!$H$2:$H$31</c:f>
              <c:numCache>
                <c:formatCode>General</c:formatCode>
                <c:ptCount val="29"/>
                <c:pt idx="0">
                  <c:v>24374.75</c:v>
                </c:pt>
                <c:pt idx="1">
                  <c:v>43434.25</c:v>
                </c:pt>
                <c:pt idx="2">
                  <c:v>15277.75</c:v>
                </c:pt>
                <c:pt idx="3">
                  <c:v>34705.75</c:v>
                </c:pt>
                <c:pt idx="4">
                  <c:v>16425.75</c:v>
                </c:pt>
                <c:pt idx="5">
                  <c:v>30940.5</c:v>
                </c:pt>
                <c:pt idx="6">
                  <c:v>24193.25</c:v>
                </c:pt>
                <c:pt idx="7">
                  <c:v>18834.5</c:v>
                </c:pt>
                <c:pt idx="8">
                  <c:v>30161.75</c:v>
                </c:pt>
                <c:pt idx="9">
                  <c:v>25529</c:v>
                </c:pt>
                <c:pt idx="10">
                  <c:v>24087</c:v>
                </c:pt>
                <c:pt idx="11">
                  <c:v>26780.75</c:v>
                </c:pt>
                <c:pt idx="12">
                  <c:v>15360.5</c:v>
                </c:pt>
                <c:pt idx="13">
                  <c:v>16019.25</c:v>
                </c:pt>
                <c:pt idx="14">
                  <c:v>33476.75</c:v>
                </c:pt>
                <c:pt idx="15">
                  <c:v>25094</c:v>
                </c:pt>
                <c:pt idx="16">
                  <c:v>32273.25</c:v>
                </c:pt>
                <c:pt idx="17">
                  <c:v>13955.75</c:v>
                </c:pt>
                <c:pt idx="18">
                  <c:v>28454.1</c:v>
                </c:pt>
                <c:pt idx="19">
                  <c:v>32265.7000000007</c:v>
                </c:pt>
                <c:pt idx="20">
                  <c:v>26066.5</c:v>
                </c:pt>
                <c:pt idx="21">
                  <c:v>38180.5</c:v>
                </c:pt>
                <c:pt idx="22">
                  <c:v>16701.75</c:v>
                </c:pt>
                <c:pt idx="23">
                  <c:v>16900.25</c:v>
                </c:pt>
                <c:pt idx="24">
                  <c:v>41409.5</c:v>
                </c:pt>
                <c:pt idx="25">
                  <c:v>15934.25</c:v>
                </c:pt>
                <c:pt idx="26">
                  <c:v>11588.4999999999</c:v>
                </c:pt>
                <c:pt idx="27">
                  <c:v>22968</c:v>
                </c:pt>
                <c:pt idx="28">
                  <c:v>42768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651369984"/>
        <c:axId val="651371944"/>
      </c:barChart>
      <c:catAx>
        <c:axId val="6513699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51371944"/>
        <c:crosses val="autoZero"/>
        <c:auto val="1"/>
        <c:lblAlgn val="ctr"/>
        <c:lblOffset val="100"/>
        <c:noMultiLvlLbl val="0"/>
      </c:catAx>
      <c:valAx>
        <c:axId val="6513719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51369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</a:gradFill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 Model - Pizza Sales.xlsx]Sheet2!PivotTable3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altLang="en-US"/>
              <a:t>Sales of pizzas based on pizza size and categories</a:t>
            </a:r>
            <a:endParaRPr lang="en-IN" altLang="en-US"/>
          </a:p>
        </c:rich>
      </c:tx>
      <c:layout>
        <c:manualLayout>
          <c:xMode val="edge"/>
          <c:yMode val="edge"/>
          <c:x val="0.0652954375467465"/>
          <c:y val="0.0474683544303798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'[Data Model - Pizza Sales.xlsx]Sheet2'!$H$1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'[Data Model - Pizza Sales.xlsx]Sheet2'!$G$2:$G$3</c:f>
              <c:strCache>
                <c:ptCount val="1"/>
                <c:pt idx="0">
                  <c:v>The Greek Pizza</c:v>
                </c:pt>
              </c:strCache>
            </c:strRef>
          </c:cat>
          <c:val>
            <c:numRef>
              <c:f>'[Data Model - Pizza Sales.xlsx]Sheet2'!$H$2:$H$3</c:f>
              <c:numCache>
                <c:formatCode>General</c:formatCode>
                <c:ptCount val="1"/>
                <c:pt idx="0">
                  <c:v>1006.6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651369984"/>
        <c:axId val="651371944"/>
      </c:barChart>
      <c:catAx>
        <c:axId val="6513699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51371944"/>
        <c:crosses val="autoZero"/>
        <c:auto val="1"/>
        <c:lblAlgn val="ctr"/>
        <c:lblOffset val="100"/>
        <c:noMultiLvlLbl val="0"/>
      </c:catAx>
      <c:valAx>
        <c:axId val="6513719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51369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</a:gradFill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pieChart>
        <c:varyColors val="1"/>
        <c:ser>
          <c:idx val="0"/>
          <c:order val="0"/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'[Data Model - Pizza Sales.xlsx]Sheet2'!$J$21:$J$22</c:f>
              <c:strCache>
                <c:ptCount val="2"/>
                <c:pt idx="0">
                  <c:v>Grand Total</c:v>
                </c:pt>
                <c:pt idx="1">
                  <c:v>The Greek Pizza</c:v>
                </c:pt>
              </c:strCache>
            </c:strRef>
          </c:cat>
          <c:val>
            <c:numRef>
              <c:f>'[Data Model - Pizza Sales.xlsx]Sheet2'!$K$21:$K$22</c:f>
              <c:numCache>
                <c:formatCode>General</c:formatCode>
                <c:ptCount val="2"/>
                <c:pt idx="0">
                  <c:v>817860.050000001</c:v>
                </c:pt>
                <c:pt idx="1">
                  <c:v>1006.6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1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6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7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>
      <cs:styleClr val="auto"/>
    </cs:fillRef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D09C-C98B-4F5E-9FD0-2CBC1A9CA7A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7E2FA-4DDF-4CB8-8E28-8BC575B8F19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D09C-C98B-4F5E-9FD0-2CBC1A9CA7A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7E2FA-4DDF-4CB8-8E28-8BC575B8F19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D09C-C98B-4F5E-9FD0-2CBC1A9CA7A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7E2FA-4DDF-4CB8-8E28-8BC575B8F19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D09C-C98B-4F5E-9FD0-2CBC1A9CA7A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7E2FA-4DDF-4CB8-8E28-8BC575B8F19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D09C-C98B-4F5E-9FD0-2CBC1A9CA7A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7E2FA-4DDF-4CB8-8E28-8BC575B8F19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D09C-C98B-4F5E-9FD0-2CBC1A9CA7A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7E2FA-4DDF-4CB8-8E28-8BC575B8F19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D09C-C98B-4F5E-9FD0-2CBC1A9CA7A1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7E2FA-4DDF-4CB8-8E28-8BC575B8F19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D09C-C98B-4F5E-9FD0-2CBC1A9CA7A1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7E2FA-4DDF-4CB8-8E28-8BC575B8F19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D09C-C98B-4F5E-9FD0-2CBC1A9CA7A1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7E2FA-4DDF-4CB8-8E28-8BC575B8F19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D09C-C98B-4F5E-9FD0-2CBC1A9CA7A1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7E2FA-4DDF-4CB8-8E28-8BC575B8F19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D09C-C98B-4F5E-9FD0-2CBC1A9CA7A1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7E2FA-4DDF-4CB8-8E28-8BC575B8F19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D09C-C98B-4F5E-9FD0-2CBC1A9CA7A1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7E2FA-4DDF-4CB8-8E28-8BC575B8F19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1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8D09C-C98B-4F5E-9FD0-2CBC1A9CA7A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7E2FA-4DDF-4CB8-8E28-8BC575B8F192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hart" Target="../charts/chart11.xml"/><Relationship Id="rId1" Type="http://schemas.openxmlformats.org/officeDocument/2006/relationships/chart" Target="../charts/char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hart" Target="../charts/chart4.xml"/><Relationship Id="rId1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hart" Target="../charts/chart9.xml"/><Relationship Id="rId1" Type="http://schemas.openxmlformats.org/officeDocument/2006/relationships/chart" Target="../charts/char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54826"/>
            <a:ext cx="10058400" cy="5029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0" y="4314305"/>
            <a:ext cx="4427913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Bookman Old Style" panose="02050604050505020204" pitchFamily="18" charset="0"/>
              </a:rPr>
              <a:t>Presented By:</a:t>
            </a:r>
            <a:endParaRPr lang="en-IN" dirty="0">
              <a:latin typeface="Bookman Old Style" panose="02050604050505020204" pitchFamily="18" charset="0"/>
            </a:endParaRPr>
          </a:p>
          <a:p>
            <a:r>
              <a:rPr lang="en-IN" b="1" dirty="0" err="1" smtClean="0">
                <a:latin typeface="Bookman Old Style" panose="02050604050505020204" pitchFamily="18" charset="0"/>
              </a:rPr>
              <a:t>Tanwita</a:t>
            </a:r>
            <a:r>
              <a:rPr lang="en-IN" b="1" dirty="0" smtClean="0">
                <a:latin typeface="Bookman Old Style" panose="02050604050505020204" pitchFamily="18" charset="0"/>
              </a:rPr>
              <a:t> </a:t>
            </a:r>
            <a:r>
              <a:rPr lang="en-IN" b="1" dirty="0" err="1" smtClean="0">
                <a:latin typeface="Bookman Old Style" panose="02050604050505020204" pitchFamily="18" charset="0"/>
              </a:rPr>
              <a:t>Kar</a:t>
            </a:r>
            <a:r>
              <a:rPr lang="en-IN" b="1" dirty="0" smtClean="0">
                <a:latin typeface="Bookman Old Style" panose="02050604050505020204" pitchFamily="18" charset="0"/>
              </a:rPr>
              <a:t> </a:t>
            </a:r>
            <a:endParaRPr lang="en-IN" b="1" dirty="0" smtClean="0">
              <a:latin typeface="Bookman Old Style" panose="02050604050505020204" pitchFamily="18" charset="0"/>
            </a:endParaRPr>
          </a:p>
          <a:p>
            <a:r>
              <a:rPr lang="en-IN" b="1" dirty="0" smtClean="0">
                <a:latin typeface="Bookman Old Style" panose="02050604050505020204" pitchFamily="18" charset="0"/>
              </a:rPr>
              <a:t>Ivy Professional School</a:t>
            </a:r>
            <a:endParaRPr lang="en-IN" b="1" dirty="0"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6315"/>
          </a:xfrm>
          <a:solidFill>
            <a:schemeClr val="accent2">
              <a:lumMod val="75000"/>
            </a:schemeClr>
          </a:solidFill>
        </p:spPr>
        <p:txBody>
          <a:bodyPr/>
          <a:p>
            <a:r>
              <a:rPr lang="en-IN" altLang="en-US" b="1"/>
              <a:t>Business Insights</a:t>
            </a:r>
            <a:endParaRPr lang="en-IN" altLang="en-US" b="1"/>
          </a:p>
        </p:txBody>
      </p:sp>
      <p:graphicFrame>
        <p:nvGraphicFramePr>
          <p:cNvPr id="14" name="Chart 13"/>
          <p:cNvGraphicFramePr/>
          <p:nvPr/>
        </p:nvGraphicFramePr>
        <p:xfrm>
          <a:off x="838200" y="1361440"/>
          <a:ext cx="5775960" cy="23437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7" name="Content Placeholder 6"/>
          <p:cNvGraphicFramePr/>
          <p:nvPr>
            <p:ph idx="1"/>
          </p:nvPr>
        </p:nvGraphicFramePr>
        <p:xfrm>
          <a:off x="838200" y="3715385"/>
          <a:ext cx="5775960" cy="26485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 Box 7"/>
          <p:cNvSpPr txBox="1"/>
          <p:nvPr/>
        </p:nvSpPr>
        <p:spPr>
          <a:xfrm>
            <a:off x="6628130" y="1374140"/>
            <a:ext cx="4749165" cy="49898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noAutofit/>
          </a:bodyPr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altLang="en-US"/>
              <a:t>During the peak hours on an average almost 5645 pizzas are sold </a:t>
            </a:r>
            <a:endParaRPr lang="en-IN" altLang="en-US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altLang="en-US"/>
              <a:t>The “Barbecue Chicken Pizza”, “California Chicken Pizza”, “Classic Deluxe”, “Spicy Italian Pizza” and “The Thai Chicken Pizza” are the top 5 products contributing highest sales in the business throughout the year</a:t>
            </a:r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6160"/>
          </a:xfrm>
          <a:solidFill>
            <a:schemeClr val="accent2">
              <a:lumMod val="75000"/>
            </a:schemeClr>
          </a:solidFill>
        </p:spPr>
        <p:txBody>
          <a:bodyPr/>
          <a:p>
            <a:r>
              <a:rPr lang="en-IN" altLang="en-US" b="1"/>
              <a:t>Conclusion</a:t>
            </a:r>
            <a:endParaRPr lang="en-IN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3015"/>
            <a:ext cx="10515600" cy="4914265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p>
            <a:r>
              <a:rPr lang="en-IN" altLang="en-US" sz="2000"/>
              <a:t>Throughout the analysis it is evident that the company has achieved $817.86K from pizza business in the market</a:t>
            </a:r>
            <a:endParaRPr lang="en-IN" altLang="en-US" sz="2000"/>
          </a:p>
          <a:p>
            <a:r>
              <a:rPr lang="en-IN" altLang="en-US" sz="2000"/>
              <a:t>As Global pizza industry is ever booming the company need to strategise the business based upon the past history</a:t>
            </a:r>
            <a:endParaRPr lang="en-IN" altLang="en-US" sz="2000"/>
          </a:p>
          <a:p>
            <a:r>
              <a:rPr lang="en-IN" altLang="en-US" sz="2000"/>
              <a:t>To enhance business during festive season company can provide great deals and offers in every purchase of pizzas, modifying menus with special ingredients to attract potential customers</a:t>
            </a:r>
            <a:endParaRPr lang="en-IN" altLang="en-US" sz="2000"/>
          </a:p>
          <a:p>
            <a:r>
              <a:rPr lang="en-IN" altLang="en-US" sz="2000"/>
              <a:t>As “Brie Carre Pizzas” and “XXL” size “The Greek Pizzas” have minimal contribution in developing the business, these two categories need to be removed from the menu</a:t>
            </a:r>
            <a:endParaRPr lang="en-IN" altLang="en-US" sz="2000"/>
          </a:p>
          <a:p>
            <a:r>
              <a:rPr lang="en-IN" altLang="en-US" sz="2000"/>
              <a:t>On an average 5645 pizzas are sold during peak hours. Hence company must take action regarding maintaining the workforce in pizza outlets to serve the valuable customers</a:t>
            </a:r>
            <a:endParaRPr lang="en-IN" altLang="en-US" sz="2000"/>
          </a:p>
          <a:p>
            <a:endParaRPr lang="en-IN" altLang="en-US" sz="2000"/>
          </a:p>
          <a:p>
            <a:endParaRPr lang="en-IN" altLang="en-US" sz="2000"/>
          </a:p>
          <a:p>
            <a:endParaRPr lang="en-IN" altLang="en-US" sz="2000"/>
          </a:p>
          <a:p>
            <a:endParaRPr lang="en-IN" altLang="en-US" sz="2000"/>
          </a:p>
          <a:p>
            <a:endParaRPr lang="en-IN" altLang="en-US"/>
          </a:p>
          <a:p>
            <a:endParaRPr lang="en-IN" altLang="en-US"/>
          </a:p>
          <a:p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2368"/>
            <a:ext cx="10515600" cy="1064665"/>
          </a:xfrm>
          <a:solidFill>
            <a:schemeClr val="accent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2800" b="1" u="sng" dirty="0" smtClean="0">
                <a:latin typeface="+mn-lt"/>
              </a:rPr>
              <a:t>Overview of the Project</a:t>
            </a:r>
            <a:endParaRPr lang="en-IN" sz="2800" b="1" u="sng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7033"/>
            <a:ext cx="10515600" cy="5083694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2400" dirty="0" smtClean="0"/>
              <a:t>In this competitive era, pizza industry can be recognized as the most profitable business all over the world</a:t>
            </a:r>
            <a:endParaRPr lang="en-IN" sz="2400" dirty="0" smtClean="0"/>
          </a:p>
          <a:p>
            <a:pPr>
              <a:lnSpc>
                <a:spcPct val="100000"/>
              </a:lnSpc>
            </a:pPr>
            <a:r>
              <a:rPr lang="en-IN" sz="2400" dirty="0" smtClean="0"/>
              <a:t>At this moment the global pizza industry has $160 Billion market</a:t>
            </a:r>
            <a:endParaRPr lang="en-IN" sz="2400" dirty="0" smtClean="0"/>
          </a:p>
          <a:p>
            <a:pPr>
              <a:lnSpc>
                <a:spcPct val="100000"/>
              </a:lnSpc>
            </a:pPr>
            <a:r>
              <a:rPr lang="en-IN" sz="2400" dirty="0" smtClean="0"/>
              <a:t>With extensive amount of increase in pizza sales all over the world the Global Pizza market has anticipated to rise in a significant rate within 2023-2030</a:t>
            </a:r>
            <a:endParaRPr lang="en-IN" sz="2400" dirty="0" smtClean="0"/>
          </a:p>
          <a:p>
            <a:pPr>
              <a:lnSpc>
                <a:spcPct val="100000"/>
              </a:lnSpc>
            </a:pPr>
            <a:r>
              <a:rPr lang="en-IN" sz="2400" dirty="0" smtClean="0"/>
              <a:t>The following project consists of a dataset based upon detailed results regarding annual pizza sales in the country</a:t>
            </a:r>
            <a:endParaRPr lang="en-IN" sz="2400" dirty="0" smtClean="0"/>
          </a:p>
          <a:p>
            <a:pPr>
              <a:lnSpc>
                <a:spcPct val="100000"/>
              </a:lnSpc>
            </a:pPr>
            <a:r>
              <a:rPr lang="en-IN" sz="2400" dirty="0" smtClean="0"/>
              <a:t>Based upon the given data, relevant business analysis will be conducted and crucial data will be showcased using relevant dashboards using Advanced Excel</a:t>
            </a:r>
            <a:endParaRPr lang="en-IN" sz="2400" dirty="0" smtClean="0"/>
          </a:p>
          <a:p>
            <a:endParaRPr lang="en-IN" dirty="0" smtClean="0"/>
          </a:p>
          <a:p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51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763" y="360218"/>
            <a:ext cx="10515600" cy="1034906"/>
          </a:xfrm>
          <a:solidFill>
            <a:schemeClr val="accent2"/>
          </a:solidFill>
        </p:spPr>
        <p:txBody>
          <a:bodyPr/>
          <a:lstStyle/>
          <a:p>
            <a:r>
              <a:rPr lang="en-IN" b="1" u="sng" dirty="0" smtClean="0">
                <a:latin typeface="+mn-lt"/>
              </a:rPr>
              <a:t>Contents</a:t>
            </a:r>
            <a:endParaRPr lang="en-IN" b="1" u="sng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763" y="1395124"/>
            <a:ext cx="10515600" cy="4948527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IN" sz="2000" dirty="0" smtClean="0"/>
              <a:t>To analyse the top most favourite pizzas sold by the company throughout the year</a:t>
            </a:r>
            <a:endParaRPr lang="en-IN" sz="2000" dirty="0" smtClean="0"/>
          </a:p>
          <a:p>
            <a:r>
              <a:rPr lang="en-IN" sz="2000" dirty="0" smtClean="0"/>
              <a:t>To recognise the least favourite pizzas among the customers</a:t>
            </a:r>
            <a:endParaRPr lang="en-IN" sz="2000" dirty="0" smtClean="0"/>
          </a:p>
          <a:p>
            <a:r>
              <a:rPr lang="en-IN" sz="2000" dirty="0" smtClean="0"/>
              <a:t>To analyse pizza sales based upon size of pizza and categories</a:t>
            </a:r>
            <a:endParaRPr lang="en-IN" sz="2000" dirty="0" smtClean="0"/>
          </a:p>
          <a:p>
            <a:r>
              <a:rPr lang="en-IN" sz="2000" dirty="0" smtClean="0"/>
              <a:t>To understand the most favourite category of pizza among the customers</a:t>
            </a:r>
            <a:endParaRPr lang="en-IN" sz="2000" dirty="0" smtClean="0"/>
          </a:p>
          <a:p>
            <a:r>
              <a:rPr lang="en-IN" sz="2000" dirty="0" smtClean="0"/>
              <a:t>To evaluate total sales on a monthly basis through pizza business</a:t>
            </a:r>
            <a:endParaRPr lang="en-IN" sz="2000" dirty="0" smtClean="0"/>
          </a:p>
          <a:p>
            <a:r>
              <a:rPr lang="en-IN" sz="2000" dirty="0" smtClean="0"/>
              <a:t>To recognise top 5 customers purchasing highest number of pizzas throughout the year</a:t>
            </a:r>
            <a:endParaRPr lang="en-IN" sz="2000" dirty="0" smtClean="0"/>
          </a:p>
          <a:p>
            <a:r>
              <a:rPr lang="en-IN" sz="2000" dirty="0" smtClean="0"/>
              <a:t>To get an idea regarding how many pizzas are generally in order? Is there any bestsellers ?</a:t>
            </a:r>
            <a:endParaRPr lang="en-IN" sz="2000" dirty="0" smtClean="0"/>
          </a:p>
          <a:p>
            <a:r>
              <a:rPr lang="en-IN" sz="2000" dirty="0" smtClean="0"/>
              <a:t>To recognise the peak hours in pizza outlets</a:t>
            </a:r>
            <a:endParaRPr lang="en-IN" sz="2000" dirty="0" smtClean="0"/>
          </a:p>
          <a:p>
            <a:r>
              <a:rPr lang="en-IN" sz="2000" dirty="0" smtClean="0"/>
              <a:t>To evaluate the number of customers visit the outlets each day</a:t>
            </a:r>
            <a:endParaRPr lang="en-IN" sz="2000" dirty="0" smtClean="0"/>
          </a:p>
          <a:p>
            <a:endParaRPr lang="en-IN" sz="2000" dirty="0" smtClean="0"/>
          </a:p>
          <a:p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090"/>
          </a:xfrm>
          <a:solidFill>
            <a:schemeClr val="accent2"/>
          </a:solidFill>
        </p:spPr>
        <p:txBody>
          <a:bodyPr/>
          <a:lstStyle/>
          <a:p>
            <a:r>
              <a:rPr lang="en-IN" b="1"/>
              <a:t>Business Insights I</a:t>
            </a:r>
            <a:endParaRPr lang="en-IN" b="1"/>
          </a:p>
        </p:txBody>
      </p:sp>
      <p:graphicFrame>
        <p:nvGraphicFramePr>
          <p:cNvPr id="12" name="Content Placeholder 11"/>
          <p:cNvGraphicFramePr/>
          <p:nvPr>
            <p:ph idx="1"/>
          </p:nvPr>
        </p:nvGraphicFramePr>
        <p:xfrm>
          <a:off x="5908675" y="1212215"/>
          <a:ext cx="5445760" cy="2587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838200" y="1212215"/>
            <a:ext cx="5071110" cy="48304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noAutofit/>
          </a:bodyPr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altLang="en-US"/>
              <a:t>From the bar chart it is evident that the Classic Deluxe Pizza is the highest bestselling product in the company</a:t>
            </a:r>
            <a:endParaRPr lang="en-IN" altLang="en-US"/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altLang="en-US"/>
              <a:t>It showcases that 2453 numbers of Classic Deluxe pizzas have been sold throughout the year</a:t>
            </a:r>
            <a:endParaRPr lang="en-IN" altLang="en-US"/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altLang="en-US"/>
              <a:t>At the same time Barbeque Chicken pizza, Hawaiian Pizza, Pepperoni Pizza and The Thai Chicken pizza are consecutively top 4 most sold pizzas among the customers</a:t>
            </a:r>
            <a:endParaRPr lang="en-IN" altLang="en-US"/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altLang="en-US"/>
              <a:t>As most of these pizzas belong to the Classic category the company needs to concentrate upon developing the Classic style pizzas with more effort</a:t>
            </a:r>
            <a:endParaRPr lang="en-IN" altLang="en-US"/>
          </a:p>
        </p:txBody>
      </p:sp>
      <p:graphicFrame>
        <p:nvGraphicFramePr>
          <p:cNvPr id="6" name="Chart 5"/>
          <p:cNvGraphicFramePr/>
          <p:nvPr/>
        </p:nvGraphicFramePr>
        <p:xfrm>
          <a:off x="5908675" y="3799840"/>
          <a:ext cx="5445125" cy="2270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090"/>
          </a:xfrm>
          <a:solidFill>
            <a:schemeClr val="accent2"/>
          </a:solidFill>
        </p:spPr>
        <p:txBody>
          <a:bodyPr/>
          <a:lstStyle/>
          <a:p>
            <a:r>
              <a:rPr lang="en-IN" b="1"/>
              <a:t>Business Insights II</a:t>
            </a:r>
            <a:endParaRPr lang="en-IN" b="1"/>
          </a:p>
        </p:txBody>
      </p:sp>
      <p:sp>
        <p:nvSpPr>
          <p:cNvPr id="5" name="Text Box 4"/>
          <p:cNvSpPr txBox="1"/>
          <p:nvPr/>
        </p:nvSpPr>
        <p:spPr>
          <a:xfrm>
            <a:off x="838200" y="1212215"/>
            <a:ext cx="5071110" cy="48304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noAutofit/>
          </a:bodyPr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IN" altLang="en-US"/>
              <a:t>It is evident that “Classic” and “Supreme” pizza slices are most favourite based upon the quantity of pizzas sold over the year</a:t>
            </a:r>
            <a:endParaRPr lang="en-IN" altLang="en-US"/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IN" altLang="en-US"/>
              <a:t>This second bar chart represents total amount of sales achieved through different category pizzas </a:t>
            </a:r>
            <a:endParaRPr lang="en-IN" altLang="en-US"/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IN" altLang="en-US"/>
              <a:t>It has been analysed that “Classic” pizzas have 24% and 27% more sales than “Supreme” and “Veggie” pizzas in the market</a:t>
            </a:r>
            <a:endParaRPr lang="en-IN" altLang="en-US"/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IN" altLang="en-US"/>
              <a:t>So, manufacturing more “Classic” and “Supreme” pizzas will help in increasing the brand name among the potential customers and sustaining significant amount of revenue in business</a:t>
            </a:r>
            <a:endParaRPr lang="en-IN" altLang="en-US"/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IN" altLang="en-US"/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IN" altLang="en-US"/>
          </a:p>
        </p:txBody>
      </p:sp>
      <p:graphicFrame>
        <p:nvGraphicFramePr>
          <p:cNvPr id="6" name="Chart 5"/>
          <p:cNvGraphicFramePr/>
          <p:nvPr/>
        </p:nvGraphicFramePr>
        <p:xfrm>
          <a:off x="5908675" y="3799840"/>
          <a:ext cx="5445125" cy="2270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3" name="Content Placeholder 12"/>
          <p:cNvGraphicFramePr/>
          <p:nvPr>
            <p:ph idx="1"/>
          </p:nvPr>
        </p:nvGraphicFramePr>
        <p:xfrm>
          <a:off x="5909945" y="1212215"/>
          <a:ext cx="5349875" cy="25641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5685"/>
          </a:xfrm>
          <a:solidFill>
            <a:schemeClr val="accent2">
              <a:lumMod val="75000"/>
            </a:schemeClr>
          </a:solidFill>
        </p:spPr>
        <p:txBody>
          <a:bodyPr/>
          <a:p>
            <a:r>
              <a:rPr lang="en-IN" altLang="en-US" b="1"/>
              <a:t>Business Insights III</a:t>
            </a:r>
            <a:endParaRPr lang="en-IN" altLang="en-US" b="1"/>
          </a:p>
        </p:txBody>
      </p:sp>
      <p:graphicFrame>
        <p:nvGraphicFramePr>
          <p:cNvPr id="6" name="Content Placeholder 5"/>
          <p:cNvGraphicFramePr/>
          <p:nvPr>
            <p:ph idx="1"/>
          </p:nvPr>
        </p:nvGraphicFramePr>
        <p:xfrm>
          <a:off x="838200" y="1401445"/>
          <a:ext cx="5978525" cy="3535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6817360" y="1383665"/>
            <a:ext cx="4536440" cy="4253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noAutofit/>
          </a:bodyPr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altLang="en-US"/>
              <a:t>In order to do sales trend data analysis, line graph has been obtained</a:t>
            </a:r>
            <a:endParaRPr lang="en-IN" altLang="en-US"/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altLang="en-US"/>
              <a:t>The result displays total sales achieved by the company by selling pizzas among the customers from January to December in that particular year</a:t>
            </a:r>
            <a:endParaRPr lang="en-IN" altLang="en-US"/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altLang="en-US"/>
              <a:t>The peaks and troughs of trend analysis represents tumutuous journey of the company</a:t>
            </a:r>
            <a:endParaRPr lang="en-IN" altLang="en-US"/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altLang="en-US"/>
              <a:t>However in July, May and March months company has gained highest amount of sales </a:t>
            </a:r>
            <a:endParaRPr lang="en-IN" altLang="en-US"/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altLang="en-US"/>
              <a:t>It needs to take under consideration that sales dropped significantly during the festive season after November</a:t>
            </a:r>
            <a:endParaRPr lang="en-I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7370" y="363220"/>
            <a:ext cx="11038205" cy="1132840"/>
          </a:xfrm>
          <a:solidFill>
            <a:schemeClr val="accent2">
              <a:lumMod val="75000"/>
            </a:schemeClr>
          </a:solidFill>
        </p:spPr>
        <p:txBody>
          <a:bodyPr/>
          <a:p>
            <a:r>
              <a:rPr lang="en-IN" altLang="en-US" sz="3600" b="1"/>
              <a:t>Business Insights IV</a:t>
            </a:r>
            <a:endParaRPr lang="en-IN" altLang="en-US" sz="3600" b="1"/>
          </a:p>
        </p:txBody>
      </p:sp>
      <p:graphicFrame>
        <p:nvGraphicFramePr>
          <p:cNvPr id="8" name="Content Placeholder 7"/>
          <p:cNvGraphicFramePr/>
          <p:nvPr>
            <p:ph idx="1"/>
          </p:nvPr>
        </p:nvGraphicFramePr>
        <p:xfrm>
          <a:off x="547370" y="1496060"/>
          <a:ext cx="6716395" cy="46907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9" name="Text Box 8"/>
          <p:cNvSpPr txBox="1"/>
          <p:nvPr/>
        </p:nvSpPr>
        <p:spPr>
          <a:xfrm>
            <a:off x="10340340" y="157734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7248525" y="1496060"/>
            <a:ext cx="4336415" cy="4690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noAutofit/>
          </a:bodyPr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altLang="en-US"/>
              <a:t>The following Bar chart has been designed using hourly sales dataset in different date </a:t>
            </a:r>
            <a:endParaRPr lang="en-IN" altLang="en-US"/>
          </a:p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altLang="en-US"/>
              <a:t>Chart shows most of the customers visit the pizza outlets between 12PM to 1PM. Again during 5 to 7 PM those outlets recieve significant amount of customers</a:t>
            </a:r>
            <a:endParaRPr lang="en-IN" altLang="en-US"/>
          </a:p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altLang="en-US"/>
              <a:t>It can be suggested that mostly office going people, young college kids try to taste the pizzas in their breakfast and evening meal</a:t>
            </a:r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065" y="365125"/>
            <a:ext cx="11087735" cy="716280"/>
          </a:xfrm>
          <a:solidFill>
            <a:schemeClr val="accent2"/>
          </a:solidFill>
        </p:spPr>
        <p:txBody>
          <a:bodyPr>
            <a:normAutofit fontScale="90000"/>
          </a:bodyPr>
          <a:p>
            <a:r>
              <a:rPr lang="en-IN" altLang="en-US" b="1"/>
              <a:t>Business Insights V</a:t>
            </a:r>
            <a:endParaRPr lang="en-IN" altLang="en-US" b="1"/>
          </a:p>
        </p:txBody>
      </p:sp>
      <p:graphicFrame>
        <p:nvGraphicFramePr>
          <p:cNvPr id="8" name="Content Placeholder 7"/>
          <p:cNvGraphicFramePr/>
          <p:nvPr>
            <p:ph idx="1"/>
          </p:nvPr>
        </p:nvGraphicFramePr>
        <p:xfrm>
          <a:off x="266065" y="1081405"/>
          <a:ext cx="7883525" cy="4543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9" name="Text Box 8"/>
          <p:cNvSpPr txBox="1"/>
          <p:nvPr/>
        </p:nvSpPr>
        <p:spPr>
          <a:xfrm>
            <a:off x="8149590" y="1063625"/>
            <a:ext cx="3204210" cy="45612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noAutofit/>
          </a:bodyPr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altLang="en-US"/>
              <a:t>It has been evaluated that the Brie Carre pizzas make only 1 percent of total pizza sales for the organisation</a:t>
            </a:r>
            <a:endParaRPr lang="en-IN" altLang="en-US"/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altLang="en-US"/>
              <a:t>From this horizontal bar chart it can be visualised that “S” size “Brie Carre Pizza” has very low sales </a:t>
            </a:r>
            <a:endParaRPr lang="en-IN" altLang="en-US"/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altLang="en-US"/>
              <a:t>Only 11588 Brie Carre pizzas have been sold</a:t>
            </a:r>
            <a:endParaRPr lang="en-IN" altLang="en-US"/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altLang="en-US"/>
              <a:t>Hence proper action need to be taken</a:t>
            </a:r>
            <a:endParaRPr lang="en-IN" altLang="en-US"/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I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75000"/>
            </a:schemeClr>
          </a:solidFill>
        </p:spPr>
        <p:txBody>
          <a:bodyPr/>
          <a:p>
            <a:r>
              <a:rPr lang="en-IN" altLang="en-US" b="1"/>
              <a:t>Business Insights </a:t>
            </a:r>
            <a:endParaRPr lang="en-IN" altLang="en-US" b="1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10" name="Chart 9"/>
          <p:cNvGraphicFramePr/>
          <p:nvPr/>
        </p:nvGraphicFramePr>
        <p:xfrm>
          <a:off x="838200" y="1710690"/>
          <a:ext cx="5727065" cy="21215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7" name="Chart 16"/>
          <p:cNvGraphicFramePr/>
          <p:nvPr/>
        </p:nvGraphicFramePr>
        <p:xfrm>
          <a:off x="838200" y="3832225"/>
          <a:ext cx="572643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 Box 5"/>
          <p:cNvSpPr txBox="1"/>
          <p:nvPr/>
        </p:nvSpPr>
        <p:spPr>
          <a:xfrm>
            <a:off x="6560185" y="1710055"/>
            <a:ext cx="4758690" cy="486537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It has been detected that there is only one pizza variant in “XXL” size.</a:t>
            </a:r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The Greek Pizza being the only one name in this</a:t>
            </a:r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Although it is a Classic pizza, this pizza has almost no contribution in total sales of the company</a:t>
            </a:r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Hence such incomprehensive ideas must be taken under consideration</a:t>
            </a:r>
            <a:endParaRPr lang="en-I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4916</Words>
  <Application>WPS Presentation</Application>
  <PresentationFormat>Widescreen</PresentationFormat>
  <Paragraphs>98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SimSun</vt:lpstr>
      <vt:lpstr>Wingdings</vt:lpstr>
      <vt:lpstr>Bookman Old Style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Overview of the Project</vt:lpstr>
      <vt:lpstr>Contents</vt:lpstr>
      <vt:lpstr>Business Insights I</vt:lpstr>
      <vt:lpstr>Business Insights II</vt:lpstr>
      <vt:lpstr>Business Insights III</vt:lpstr>
      <vt:lpstr>Business Insights IV</vt:lpstr>
      <vt:lpstr>Business Insights V</vt:lpstr>
      <vt:lpstr>Business Insights </vt:lpstr>
      <vt:lpstr>Business Insights</vt:lpstr>
      <vt:lpstr>Conclusion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19</cp:revision>
  <dcterms:created xsi:type="dcterms:W3CDTF">2023-11-19T20:50:00Z</dcterms:created>
  <dcterms:modified xsi:type="dcterms:W3CDTF">2023-12-17T16:30:03Z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6EBDA65FE27C42938A5FFD2713FE510F_12</vt:lpwstr>
  </property>
  <property fmtid="{D5CDD505-2E9C-101B-9397-08002B2CF9AE}" pid="3" name="KSOProductBuildVer">
    <vt:lpwstr>1033-12.2.0.13359</vt:lpwstr>
  </property>
</Properties>
</file>