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SQL_IVY%20DOCS\vgsales.csv\vgsales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SQL_IVY%20DOCS\vgsales.csv\vgsale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SQL_IVY%20DOCS\vgsales.csv\vgsale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SQL_IVY%20DOCS\vgsales.csv\vgsale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SQL_IVY%20DOCS\vgsales.csv\vgsales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SQL_IVY%20DOCS\vgsales.csv\vgsales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SQL_IVY%20DOCS\vgsales.csv\vgsale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[vgsales.csv]vgsales!PivotTable1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vgsales.csv!$N$10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vgsales.csv!$M$11:$M$16</c:f>
              <c:strCache>
                <c:ptCount val="5"/>
                <c:pt idx="0">
                  <c:v>Activision</c:v>
                </c:pt>
                <c:pt idx="1">
                  <c:v>Electronic Arts</c:v>
                </c:pt>
                <c:pt idx="2">
                  <c:v>Nintendo</c:v>
                </c:pt>
                <c:pt idx="3">
                  <c:v>Sony Computer Entertainment</c:v>
                </c:pt>
                <c:pt idx="4">
                  <c:v>Ubisoft</c:v>
                </c:pt>
              </c:strCache>
            </c:strRef>
          </c:cat>
          <c:val>
            <c:numRef>
              <c:f>vgsales.csv!$N$11:$N$16</c:f>
              <c:numCache>
                <c:formatCode>General</c:formatCode>
                <c:ptCount val="5"/>
                <c:pt idx="0">
                  <c:v>727.459999999998</c:v>
                </c:pt>
                <c:pt idx="1">
                  <c:v>1110.31999999999</c:v>
                </c:pt>
                <c:pt idx="2">
                  <c:v>1786.56</c:v>
                </c:pt>
                <c:pt idx="3">
                  <c:v>607.419999999999</c:v>
                </c:pt>
                <c:pt idx="4">
                  <c:v>474.719999999999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5696597"/>
        <c:axId val="605510263"/>
      </c:barChart>
      <c:catAx>
        <c:axId val="95569659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5510263"/>
        <c:crosses val="autoZero"/>
        <c:auto val="1"/>
        <c:lblAlgn val="ctr"/>
        <c:lblOffset val="100"/>
        <c:noMultiLvlLbl val="0"/>
      </c:catAx>
      <c:valAx>
        <c:axId val="60551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569659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[vgsales.csv]vgsales!PivotTable2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Year-wise sales of Nintendo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21655753040225"/>
          <c:y val="0.199207342511473"/>
          <c:w val="0.785126286248831"/>
          <c:h val="0.6273258239466"/>
        </c:manualLayout>
      </c:layout>
      <c:lineChart>
        <c:grouping val="standard"/>
        <c:varyColors val="0"/>
        <c:ser>
          <c:idx val="0"/>
          <c:order val="0"/>
          <c:tx>
            <c:strRef>
              <c:f>vgsales.csv!$O$24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vgsales.csv!$M$25:$N$61</c:f>
              <c:multiLvlStrCache>
                <c:ptCount val="35"/>
                <c:lvl>
                  <c:pt idx="0">
                    <c:v>1983</c:v>
                  </c:pt>
                  <c:pt idx="1">
                    <c:v>1984</c:v>
                  </c:pt>
                  <c:pt idx="2">
                    <c:v>1985</c:v>
                  </c:pt>
                  <c:pt idx="3">
                    <c:v>1986</c:v>
                  </c:pt>
                  <c:pt idx="4">
                    <c:v>1987</c:v>
                  </c:pt>
                  <c:pt idx="5">
                    <c:v>1988</c:v>
                  </c:pt>
                  <c:pt idx="6">
                    <c:v>1989</c:v>
                  </c:pt>
                  <c:pt idx="7">
                    <c:v>1990</c:v>
                  </c:pt>
                  <c:pt idx="8">
                    <c:v>1991</c:v>
                  </c:pt>
                  <c:pt idx="9">
                    <c:v>1992</c:v>
                  </c:pt>
                  <c:pt idx="10">
                    <c:v>1993</c:v>
                  </c:pt>
                  <c:pt idx="11">
                    <c:v>1994</c:v>
                  </c:pt>
                  <c:pt idx="12">
                    <c:v>1995</c:v>
                  </c:pt>
                  <c:pt idx="13">
                    <c:v>1996</c:v>
                  </c:pt>
                  <c:pt idx="14">
                    <c:v>1997</c:v>
                  </c:pt>
                  <c:pt idx="15">
                    <c:v>1998</c:v>
                  </c:pt>
                  <c:pt idx="16">
                    <c:v>1999</c:v>
                  </c:pt>
                  <c:pt idx="17">
                    <c:v>2000</c:v>
                  </c:pt>
                  <c:pt idx="18">
                    <c:v>2001</c:v>
                  </c:pt>
                  <c:pt idx="19">
                    <c:v>2002</c:v>
                  </c:pt>
                  <c:pt idx="20">
                    <c:v>2003</c:v>
                  </c:pt>
                  <c:pt idx="21">
                    <c:v>2004</c:v>
                  </c:pt>
                  <c:pt idx="22">
                    <c:v>2005</c:v>
                  </c:pt>
                  <c:pt idx="23">
                    <c:v>2006</c:v>
                  </c:pt>
                  <c:pt idx="24">
                    <c:v>2007</c:v>
                  </c:pt>
                  <c:pt idx="25">
                    <c:v>2008</c:v>
                  </c:pt>
                  <c:pt idx="26">
                    <c:v>2009</c:v>
                  </c:pt>
                  <c:pt idx="27">
                    <c:v>2010</c:v>
                  </c:pt>
                  <c:pt idx="28">
                    <c:v>2011</c:v>
                  </c:pt>
                  <c:pt idx="29">
                    <c:v>2012</c:v>
                  </c:pt>
                  <c:pt idx="30">
                    <c:v>2013</c:v>
                  </c:pt>
                  <c:pt idx="31">
                    <c:v>2014</c:v>
                  </c:pt>
                  <c:pt idx="32">
                    <c:v>2015</c:v>
                  </c:pt>
                  <c:pt idx="33">
                    <c:v>2016</c:v>
                  </c:pt>
                  <c:pt idx="34">
                    <c:v>N/A</c:v>
                  </c:pt>
                </c:lvl>
                <c:lvl>
                  <c:pt idx="0">
                    <c:v>Nintendo</c:v>
                  </c:pt>
                </c:lvl>
              </c:multiLvlStrCache>
            </c:multiLvlStrRef>
          </c:cat>
          <c:val>
            <c:numRef>
              <c:f>vgsales.csv!$O$25:$O$61</c:f>
              <c:numCache>
                <c:formatCode>General</c:formatCode>
                <c:ptCount val="35"/>
                <c:pt idx="0">
                  <c:v>10.96</c:v>
                </c:pt>
                <c:pt idx="1">
                  <c:v>45.56</c:v>
                </c:pt>
                <c:pt idx="2">
                  <c:v>49.95</c:v>
                </c:pt>
                <c:pt idx="3">
                  <c:v>16.18</c:v>
                </c:pt>
                <c:pt idx="4">
                  <c:v>11.95</c:v>
                </c:pt>
                <c:pt idx="5">
                  <c:v>36.44</c:v>
                </c:pt>
                <c:pt idx="6">
                  <c:v>63.88</c:v>
                </c:pt>
                <c:pt idx="7">
                  <c:v>35.49</c:v>
                </c:pt>
                <c:pt idx="8">
                  <c:v>15.97</c:v>
                </c:pt>
                <c:pt idx="9">
                  <c:v>38.11</c:v>
                </c:pt>
                <c:pt idx="10">
                  <c:v>20.04</c:v>
                </c:pt>
                <c:pt idx="11">
                  <c:v>24.99</c:v>
                </c:pt>
                <c:pt idx="12">
                  <c:v>16.72</c:v>
                </c:pt>
                <c:pt idx="13">
                  <c:v>73.7</c:v>
                </c:pt>
                <c:pt idx="14">
                  <c:v>25.8</c:v>
                </c:pt>
                <c:pt idx="15">
                  <c:v>48.41</c:v>
                </c:pt>
                <c:pt idx="16">
                  <c:v>65.33</c:v>
                </c:pt>
                <c:pt idx="17">
                  <c:v>34.05</c:v>
                </c:pt>
                <c:pt idx="18">
                  <c:v>45.37</c:v>
                </c:pt>
                <c:pt idx="19">
                  <c:v>48.31</c:v>
                </c:pt>
                <c:pt idx="20">
                  <c:v>38.14</c:v>
                </c:pt>
                <c:pt idx="21">
                  <c:v>60.65</c:v>
                </c:pt>
                <c:pt idx="22">
                  <c:v>127.47</c:v>
                </c:pt>
                <c:pt idx="23">
                  <c:v>205.61</c:v>
                </c:pt>
                <c:pt idx="24">
                  <c:v>104.18</c:v>
                </c:pt>
                <c:pt idx="25">
                  <c:v>91.22</c:v>
                </c:pt>
                <c:pt idx="26">
                  <c:v>128.89</c:v>
                </c:pt>
                <c:pt idx="27">
                  <c:v>61.07</c:v>
                </c:pt>
                <c:pt idx="28">
                  <c:v>51.53</c:v>
                </c:pt>
                <c:pt idx="29">
                  <c:v>56.47</c:v>
                </c:pt>
                <c:pt idx="30">
                  <c:v>52.79</c:v>
                </c:pt>
                <c:pt idx="31">
                  <c:v>48.65</c:v>
                </c:pt>
                <c:pt idx="32">
                  <c:v>27.08</c:v>
                </c:pt>
                <c:pt idx="33">
                  <c:v>3.47</c:v>
                </c:pt>
                <c:pt idx="34">
                  <c:v>2.13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0"/>
        <c:smooth val="0"/>
        <c:axId val="758405953"/>
        <c:axId val="639066265"/>
      </c:lineChart>
      <c:catAx>
        <c:axId val="7584059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9066265"/>
        <c:crosses val="autoZero"/>
        <c:auto val="1"/>
        <c:lblAlgn val="ctr"/>
        <c:lblOffset val="100"/>
        <c:noMultiLvlLbl val="0"/>
      </c:catAx>
      <c:valAx>
        <c:axId val="63906626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840595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Average sales of Video games genres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[vgsales.csv]vgsales!$M$16561:$M$16572</c:f>
              <c:strCache>
                <c:ptCount val="12"/>
                <c:pt idx="0">
                  <c:v>Sports</c:v>
                </c:pt>
                <c:pt idx="1">
                  <c:v>Platform</c:v>
                </c:pt>
                <c:pt idx="2">
                  <c:v>Racing</c:v>
                </c:pt>
                <c:pt idx="3">
                  <c:v>Role-Playing</c:v>
                </c:pt>
                <c:pt idx="4">
                  <c:v>Puzzle</c:v>
                </c:pt>
                <c:pt idx="5">
                  <c:v>Misc</c:v>
                </c:pt>
                <c:pt idx="6">
                  <c:v>Shooter</c:v>
                </c:pt>
                <c:pt idx="7">
                  <c:v>Simulation</c:v>
                </c:pt>
                <c:pt idx="8">
                  <c:v>Action</c:v>
                </c:pt>
                <c:pt idx="9">
                  <c:v>Fighting</c:v>
                </c:pt>
                <c:pt idx="10">
                  <c:v>Adventure</c:v>
                </c:pt>
                <c:pt idx="11">
                  <c:v>Strategy</c:v>
                </c:pt>
              </c:strCache>
            </c:strRef>
          </c:cat>
          <c:val>
            <c:numRef>
              <c:f>[vgsales.csv]vgsales!$N$16561:$N$16572</c:f>
              <c:numCache>
                <c:formatCode>General</c:formatCode>
                <c:ptCount val="12"/>
                <c:pt idx="0">
                  <c:v>0.568246527777772</c:v>
                </c:pt>
                <c:pt idx="1">
                  <c:v>0.946518264840179</c:v>
                </c:pt>
                <c:pt idx="2">
                  <c:v>0.592797716150077</c:v>
                </c:pt>
                <c:pt idx="3">
                  <c:v>0.628035350101967</c:v>
                </c:pt>
                <c:pt idx="4">
                  <c:v>0.424203152364274</c:v>
                </c:pt>
                <c:pt idx="5">
                  <c:v>0.46644444444444</c:v>
                </c:pt>
                <c:pt idx="6">
                  <c:v>0.800468018720745</c:v>
                </c:pt>
                <c:pt idx="7">
                  <c:v>0.458472385428904</c:v>
                </c:pt>
                <c:pt idx="8">
                  <c:v>0.529628035659382</c:v>
                </c:pt>
                <c:pt idx="9">
                  <c:v>0.531160287081339</c:v>
                </c:pt>
                <c:pt idx="10">
                  <c:v>0.184207221350079</c:v>
                </c:pt>
                <c:pt idx="11">
                  <c:v>0.258464977645306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52442438"/>
        <c:axId val="257012572"/>
      </c:barChart>
      <c:catAx>
        <c:axId val="65244243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7012572"/>
        <c:crosses val="autoZero"/>
        <c:auto val="1"/>
        <c:lblAlgn val="ctr"/>
        <c:lblOffset val="100"/>
        <c:noMultiLvlLbl val="0"/>
      </c:catAx>
      <c:valAx>
        <c:axId val="2570125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244243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Average sales of Video games genres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[vgsales.csv]vgsales!$M$16561:$M$16572</c:f>
              <c:strCache>
                <c:ptCount val="12"/>
                <c:pt idx="0">
                  <c:v>Sports</c:v>
                </c:pt>
                <c:pt idx="1">
                  <c:v>Platform</c:v>
                </c:pt>
                <c:pt idx="2">
                  <c:v>Racing</c:v>
                </c:pt>
                <c:pt idx="3">
                  <c:v>Role-Playing</c:v>
                </c:pt>
                <c:pt idx="4">
                  <c:v>Puzzle</c:v>
                </c:pt>
                <c:pt idx="5">
                  <c:v>Misc</c:v>
                </c:pt>
                <c:pt idx="6">
                  <c:v>Shooter</c:v>
                </c:pt>
                <c:pt idx="7">
                  <c:v>Simulation</c:v>
                </c:pt>
                <c:pt idx="8">
                  <c:v>Action</c:v>
                </c:pt>
                <c:pt idx="9">
                  <c:v>Fighting</c:v>
                </c:pt>
                <c:pt idx="10">
                  <c:v>Adventure</c:v>
                </c:pt>
                <c:pt idx="11">
                  <c:v>Strategy</c:v>
                </c:pt>
              </c:strCache>
            </c:strRef>
          </c:cat>
          <c:val>
            <c:numRef>
              <c:f>[vgsales.csv]vgsales!$N$16561:$N$16572</c:f>
              <c:numCache>
                <c:formatCode>General</c:formatCode>
                <c:ptCount val="12"/>
                <c:pt idx="0">
                  <c:v>0.568246527777772</c:v>
                </c:pt>
                <c:pt idx="1">
                  <c:v>0.946518264840179</c:v>
                </c:pt>
                <c:pt idx="2">
                  <c:v>0.592797716150077</c:v>
                </c:pt>
                <c:pt idx="3">
                  <c:v>0.628035350101967</c:v>
                </c:pt>
                <c:pt idx="4">
                  <c:v>0.424203152364274</c:v>
                </c:pt>
                <c:pt idx="5">
                  <c:v>0.46644444444444</c:v>
                </c:pt>
                <c:pt idx="6">
                  <c:v>0.800468018720745</c:v>
                </c:pt>
                <c:pt idx="7">
                  <c:v>0.458472385428904</c:v>
                </c:pt>
                <c:pt idx="8">
                  <c:v>0.529628035659382</c:v>
                </c:pt>
                <c:pt idx="9">
                  <c:v>0.531160287081339</c:v>
                </c:pt>
                <c:pt idx="10">
                  <c:v>0.184207221350079</c:v>
                </c:pt>
                <c:pt idx="11">
                  <c:v>0.258464977645306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52442438"/>
        <c:axId val="257012572"/>
      </c:barChart>
      <c:catAx>
        <c:axId val="65244243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7012572"/>
        <c:crosses val="autoZero"/>
        <c:auto val="1"/>
        <c:lblAlgn val="ctr"/>
        <c:lblOffset val="100"/>
        <c:noMultiLvlLbl val="0"/>
      </c:catAx>
      <c:valAx>
        <c:axId val="2570125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244243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Average sales of Video games genres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[vgsales.csv]vgsales!$M$16561:$M$16572</c:f>
              <c:strCache>
                <c:ptCount val="12"/>
                <c:pt idx="0">
                  <c:v>Sports</c:v>
                </c:pt>
                <c:pt idx="1">
                  <c:v>Platform</c:v>
                </c:pt>
                <c:pt idx="2">
                  <c:v>Racing</c:v>
                </c:pt>
                <c:pt idx="3">
                  <c:v>Role-Playing</c:v>
                </c:pt>
                <c:pt idx="4">
                  <c:v>Puzzle</c:v>
                </c:pt>
                <c:pt idx="5">
                  <c:v>Misc</c:v>
                </c:pt>
                <c:pt idx="6">
                  <c:v>Shooter</c:v>
                </c:pt>
                <c:pt idx="7">
                  <c:v>Simulation</c:v>
                </c:pt>
                <c:pt idx="8">
                  <c:v>Action</c:v>
                </c:pt>
                <c:pt idx="9">
                  <c:v>Fighting</c:v>
                </c:pt>
                <c:pt idx="10">
                  <c:v>Adventure</c:v>
                </c:pt>
                <c:pt idx="11">
                  <c:v>Strategy</c:v>
                </c:pt>
              </c:strCache>
            </c:strRef>
          </c:cat>
          <c:val>
            <c:numRef>
              <c:f>[vgsales.csv]vgsales!$N$16561:$N$16572</c:f>
              <c:numCache>
                <c:formatCode>General</c:formatCode>
                <c:ptCount val="12"/>
                <c:pt idx="0">
                  <c:v>0.568246527777772</c:v>
                </c:pt>
                <c:pt idx="1">
                  <c:v>0.946518264840179</c:v>
                </c:pt>
                <c:pt idx="2">
                  <c:v>0.592797716150077</c:v>
                </c:pt>
                <c:pt idx="3">
                  <c:v>0.628035350101967</c:v>
                </c:pt>
                <c:pt idx="4">
                  <c:v>0.424203152364274</c:v>
                </c:pt>
                <c:pt idx="5">
                  <c:v>0.46644444444444</c:v>
                </c:pt>
                <c:pt idx="6">
                  <c:v>0.800468018720745</c:v>
                </c:pt>
                <c:pt idx="7">
                  <c:v>0.458472385428904</c:v>
                </c:pt>
                <c:pt idx="8">
                  <c:v>0.529628035659382</c:v>
                </c:pt>
                <c:pt idx="9">
                  <c:v>0.531160287081339</c:v>
                </c:pt>
                <c:pt idx="10">
                  <c:v>0.184207221350079</c:v>
                </c:pt>
                <c:pt idx="11">
                  <c:v>0.258464977645306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52442438"/>
        <c:axId val="257012572"/>
      </c:barChart>
      <c:catAx>
        <c:axId val="65244243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7012572"/>
        <c:crosses val="autoZero"/>
        <c:auto val="1"/>
        <c:lblAlgn val="ctr"/>
        <c:lblOffset val="100"/>
        <c:noMultiLvlLbl val="0"/>
      </c:catAx>
      <c:valAx>
        <c:axId val="2570125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244243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Top 10 highest sold video games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[vgsales.csv]vgsales!$O$79:$O$88</c:f>
              <c:strCache>
                <c:ptCount val="10"/>
                <c:pt idx="0">
                  <c:v>Wii Sports</c:v>
                </c:pt>
                <c:pt idx="1">
                  <c:v>Super Mario Bros.</c:v>
                </c:pt>
                <c:pt idx="2">
                  <c:v>Mario Kart Wii</c:v>
                </c:pt>
                <c:pt idx="3">
                  <c:v>Wii Sports Resort</c:v>
                </c:pt>
                <c:pt idx="4">
                  <c:v>Pokemon Red/Pokemon Blue</c:v>
                </c:pt>
                <c:pt idx="5">
                  <c:v>Tetris</c:v>
                </c:pt>
                <c:pt idx="6">
                  <c:v>New Super Mario Bros.</c:v>
                </c:pt>
                <c:pt idx="7">
                  <c:v>Wii Play</c:v>
                </c:pt>
                <c:pt idx="8">
                  <c:v>New Super Mario Bros. Wii</c:v>
                </c:pt>
                <c:pt idx="9">
                  <c:v>Duck Hunt</c:v>
                </c:pt>
              </c:strCache>
            </c:strRef>
          </c:cat>
          <c:val>
            <c:numRef>
              <c:f>[vgsales.csv]vgsales!$P$79:$P$88</c:f>
              <c:numCache>
                <c:formatCode>General</c:formatCode>
                <c:ptCount val="10"/>
                <c:pt idx="0">
                  <c:v>82.74</c:v>
                </c:pt>
                <c:pt idx="1">
                  <c:v>40.24</c:v>
                </c:pt>
                <c:pt idx="2">
                  <c:v>35.82</c:v>
                </c:pt>
                <c:pt idx="3">
                  <c:v>33</c:v>
                </c:pt>
                <c:pt idx="4">
                  <c:v>31.37</c:v>
                </c:pt>
                <c:pt idx="5">
                  <c:v>30.26</c:v>
                </c:pt>
                <c:pt idx="6">
                  <c:v>30.01</c:v>
                </c:pt>
                <c:pt idx="7">
                  <c:v>29.02</c:v>
                </c:pt>
                <c:pt idx="8">
                  <c:v>28.62</c:v>
                </c:pt>
                <c:pt idx="9">
                  <c:v>28.31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783125"/>
        <c:axId val="176809475"/>
      </c:barChart>
      <c:catAx>
        <c:axId val="10278312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6809475"/>
        <c:crosses val="autoZero"/>
        <c:auto val="1"/>
        <c:lblAlgn val="ctr"/>
        <c:lblOffset val="100"/>
        <c:noMultiLvlLbl val="0"/>
      </c:catAx>
      <c:valAx>
        <c:axId val="1768094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78312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[vgsales.csv]vgsales!PivotTable3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Total game sales in each decade since 1981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[vgsales.csv]vgsales!$S$109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[vgsales.csv]vgsales!$R$110:$R$114</c:f>
              <c:strCache>
                <c:ptCount val="4"/>
                <c:pt idx="0">
                  <c:v>1981-1990</c:v>
                </c:pt>
                <c:pt idx="1">
                  <c:v>1991-2000</c:v>
                </c:pt>
                <c:pt idx="2">
                  <c:v>2001-2010</c:v>
                </c:pt>
                <c:pt idx="3">
                  <c:v>2011-2020</c:v>
                </c:pt>
              </c:strCache>
            </c:strRef>
          </c:cat>
          <c:val>
            <c:numRef>
              <c:f>[vgsales.csv]vgsales!$S$110:$S$114</c:f>
              <c:numCache>
                <c:formatCode>General</c:formatCode>
                <c:ptCount val="4"/>
                <c:pt idx="0">
                  <c:v>414.59</c:v>
                </c:pt>
                <c:pt idx="1">
                  <c:v>1431.08</c:v>
                </c:pt>
                <c:pt idx="2">
                  <c:v>5042.78999999996</c:v>
                </c:pt>
                <c:pt idx="3">
                  <c:v>1920.39999999999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519202021"/>
        <c:axId val="107342224"/>
      </c:barChart>
      <c:catAx>
        <c:axId val="5192020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7342224"/>
        <c:crosses val="autoZero"/>
        <c:auto val="1"/>
        <c:lblAlgn val="ctr"/>
        <c:lblOffset val="100"/>
        <c:noMultiLvlLbl val="0"/>
      </c:catAx>
      <c:valAx>
        <c:axId val="1073422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92020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8C3B-11D3-4793-99D7-4A1C6B00AA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3387-ED8F-41B1-8754-4AAD1540B38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jpe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6075" y="2134870"/>
            <a:ext cx="9144000" cy="1365885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 fontScale="90000"/>
          </a:bodyPr>
          <a:lstStyle/>
          <a:p>
            <a:r>
              <a:rPr lang="en-IN" sz="3555" b="1" dirty="0" smtClean="0"/>
              <a:t>VIDEO GAMES SALES ANALYSIS USING SQL</a:t>
            </a:r>
            <a:r>
              <a:rPr lang="en-US" altLang="en-IN" sz="3555" b="1" dirty="0" smtClean="0"/>
              <a:t> AND ADVANCED EXCEL</a:t>
            </a:r>
            <a:br>
              <a:rPr lang="en-IN" sz="4000" b="1" dirty="0" smtClean="0"/>
            </a:br>
            <a:r>
              <a:rPr lang="en-IN" sz="2665" dirty="0" smtClean="0"/>
              <a:t>Presented By: </a:t>
            </a:r>
            <a:r>
              <a:rPr lang="en-IN" sz="2665" dirty="0" err="1" smtClean="0"/>
              <a:t>Tanwita</a:t>
            </a:r>
            <a:r>
              <a:rPr lang="en-IN" sz="2665" dirty="0" smtClean="0"/>
              <a:t> </a:t>
            </a:r>
            <a:r>
              <a:rPr lang="en-IN" sz="2665" dirty="0" err="1" smtClean="0"/>
              <a:t>Kar</a:t>
            </a:r>
            <a:endParaRPr lang="en-IN" sz="266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777240"/>
          </a:xfrm>
        </p:spPr>
        <p:txBody>
          <a:bodyPr/>
          <a:p>
            <a:r>
              <a:rPr lang="en-IN" altLang="en-US" b="1"/>
              <a:t>Year-wise sales analysis</a:t>
            </a:r>
            <a:endParaRPr lang="en-IN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5292725"/>
          </a:xfrm>
        </p:spPr>
        <p:txBody>
          <a:bodyPr/>
          <a:p>
            <a:r>
              <a:rPr lang="en-IN" altLang="en-US" sz="2000"/>
              <a:t>Analysed data shows 2001-2010 has been the most booming era in the history of video games</a:t>
            </a:r>
            <a:endParaRPr lang="en-IN" altLang="en-US" sz="2000"/>
          </a:p>
          <a:p>
            <a:endParaRPr lang="en-IN" altLang="en-US" sz="2400"/>
          </a:p>
          <a:p>
            <a:endParaRPr lang="en-IN" altLang="en-US" sz="1600"/>
          </a:p>
          <a:p>
            <a:endParaRPr lang="en-IN" altLang="en-US" sz="1600"/>
          </a:p>
          <a:p>
            <a:r>
              <a:rPr lang="en-IN" altLang="en-US" sz="1800"/>
              <a:t>The Wii Sports, Mario Kart Wii, Wii Sports Resort can be 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identified as </a:t>
            </a:r>
            <a:r>
              <a:rPr lang="en-US" altLang="en-IN" sz="1800"/>
              <a:t>one of </a:t>
            </a:r>
            <a:r>
              <a:rPr lang="en-IN" altLang="en-US" sz="1800"/>
              <a:t>the most significant</a:t>
            </a:r>
            <a:r>
              <a:rPr lang="en-US" altLang="en-IN" sz="1800"/>
              <a:t>ly</a:t>
            </a:r>
            <a:r>
              <a:rPr lang="en-IN" altLang="en-US" sz="1800"/>
              <a:t> highest selling </a:t>
            </a:r>
            <a:endParaRPr lang="en-IN" altLang="en-US" sz="1800"/>
          </a:p>
          <a:p>
            <a:pPr marL="0" indent="0">
              <a:buNone/>
            </a:pPr>
            <a:r>
              <a:rPr lang="en-IN" altLang="en-US" sz="1800"/>
              <a:t>games</a:t>
            </a:r>
            <a:endParaRPr lang="en-IN" altLang="en-US" sz="1800"/>
          </a:p>
          <a:p>
            <a:pPr marL="0" indent="0">
              <a:lnSpc>
                <a:spcPct val="80000"/>
              </a:lnSpc>
              <a:buNone/>
            </a:pPr>
            <a:endParaRPr lang="en-IN" altLang="en-US" sz="1400"/>
          </a:p>
          <a:p>
            <a:pPr>
              <a:lnSpc>
                <a:spcPct val="80000"/>
              </a:lnSpc>
            </a:pPr>
            <a:endParaRPr lang="en-IN" altLang="en-US" sz="1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   </a:t>
            </a:r>
            <a:endParaRPr lang="en-IN" altLang="en-US" sz="2400"/>
          </a:p>
          <a:p>
            <a:endParaRPr lang="en-IN" altLang="en-US" sz="2400"/>
          </a:p>
        </p:txBody>
      </p:sp>
      <p:graphicFrame>
        <p:nvGraphicFramePr>
          <p:cNvPr id="10" name="Chart 9"/>
          <p:cNvGraphicFramePr/>
          <p:nvPr/>
        </p:nvGraphicFramePr>
        <p:xfrm>
          <a:off x="6676390" y="1879600"/>
          <a:ext cx="4677410" cy="26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05" y="1879600"/>
            <a:ext cx="2428875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55" y="4241800"/>
            <a:ext cx="46291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Findings</a:t>
            </a:r>
            <a:endParaRPr lang="en-IN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430" y="1370330"/>
            <a:ext cx="8290560" cy="3617595"/>
          </a:xfrm>
          <a:solidFill>
            <a:schemeClr val="bg1"/>
          </a:solidFill>
        </p:spPr>
        <p:txBody>
          <a:bodyPr>
            <a:normAutofit fontScale="40000"/>
          </a:bodyPr>
          <a:p>
            <a:pPr>
              <a:lnSpc>
                <a:spcPct val="150000"/>
              </a:lnSpc>
            </a:pPr>
            <a:r>
              <a:rPr lang="en-IN" altLang="en-US" sz="4000"/>
              <a:t>Nintendo games has been one of the highest selling video games publisher</a:t>
            </a:r>
            <a:endParaRPr lang="en-IN" altLang="en-US" sz="4000"/>
          </a:p>
          <a:p>
            <a:pPr>
              <a:lnSpc>
                <a:spcPct val="150000"/>
              </a:lnSpc>
            </a:pPr>
            <a:r>
              <a:rPr lang="en-IN" altLang="en-US" sz="4000"/>
              <a:t>‘Action’ genre is the most favourite in the worldwide basis in gaming industry</a:t>
            </a:r>
            <a:endParaRPr lang="en-IN" altLang="en-US" sz="4000"/>
          </a:p>
          <a:p>
            <a:pPr>
              <a:lnSpc>
                <a:spcPct val="150000"/>
              </a:lnSpc>
            </a:pPr>
            <a:r>
              <a:rPr lang="en-IN" altLang="en-US" sz="4000"/>
              <a:t>However, Platform, shooter and role playing games are equally enjoyed by customers according to the average Global sales report</a:t>
            </a:r>
            <a:endParaRPr lang="en-IN" altLang="en-US" sz="4000"/>
          </a:p>
          <a:p>
            <a:pPr>
              <a:lnSpc>
                <a:spcPct val="150000"/>
              </a:lnSpc>
            </a:pPr>
            <a:r>
              <a:rPr lang="en-IN" altLang="en-US" sz="4000"/>
              <a:t>Wii Sports, Mario Kart are the most popular series having highest number of global sales in the worldwide basis</a:t>
            </a:r>
            <a:endParaRPr lang="en-IN" altLang="en-US" sz="4000"/>
          </a:p>
          <a:p>
            <a:pPr>
              <a:lnSpc>
                <a:spcPct val="150000"/>
              </a:lnSpc>
            </a:pPr>
            <a:r>
              <a:rPr lang="en-IN" altLang="en-US" sz="4000"/>
              <a:t>In between 2001-2010 video games sales had increased because of huge number of Action games release that time</a:t>
            </a:r>
            <a:endParaRPr lang="en-IN" altLang="en-US" sz="20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7" y="143454"/>
            <a:ext cx="10515600" cy="1038888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7" y="1728238"/>
            <a:ext cx="10624127" cy="409170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054271" y="1757802"/>
            <a:ext cx="3657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Over </a:t>
            </a:r>
            <a:r>
              <a:rPr lang="en-IN" b="1" dirty="0" smtClean="0"/>
              <a:t>831000</a:t>
            </a:r>
            <a:r>
              <a:rPr lang="en-IN" dirty="0" smtClean="0"/>
              <a:t> video games are available on Steam, GOG, Xbox, Nintendo, </a:t>
            </a:r>
            <a:r>
              <a:rPr lang="en-IN" dirty="0" err="1" smtClean="0"/>
              <a:t>Ubisoft</a:t>
            </a:r>
            <a:r>
              <a:rPr lang="en-IN" dirty="0" smtClean="0"/>
              <a:t> etc.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32162" y="1738291"/>
            <a:ext cx="30202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b="1" dirty="0" smtClean="0"/>
              <a:t>1948</a:t>
            </a:r>
            <a:r>
              <a:rPr lang="en-IN" dirty="0" smtClean="0"/>
              <a:t> </a:t>
            </a:r>
            <a:r>
              <a:rPr lang="en-US" b="1" dirty="0" smtClean="0"/>
              <a:t>Alan Turing and David Champernowne </a:t>
            </a:r>
            <a:r>
              <a:rPr lang="en-US" dirty="0" smtClean="0"/>
              <a:t>had developed </a:t>
            </a:r>
            <a:r>
              <a:rPr lang="en-IN" dirty="0" smtClean="0"/>
              <a:t>the first video game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55653" y="3039479"/>
            <a:ext cx="29856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 2023, video games industry has reached the revenue </a:t>
            </a:r>
            <a:r>
              <a:rPr lang="en-IN" dirty="0"/>
              <a:t>of </a:t>
            </a:r>
            <a:r>
              <a:rPr lang="en-IN" b="1" dirty="0"/>
              <a:t>US$249.60bn.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36513" y="4221082"/>
            <a:ext cx="29487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r>
              <a:rPr lang="en-US" dirty="0" smtClean="0"/>
              <a:t>t </a:t>
            </a:r>
            <a:r>
              <a:rPr lang="en-US" dirty="0"/>
              <a:t>is expected to grow at an annual rate of </a:t>
            </a:r>
            <a:r>
              <a:rPr lang="en-US" b="1" dirty="0"/>
              <a:t>9.32% between 2023 and 2028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72394" y="4350328"/>
            <a:ext cx="32650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Projected </a:t>
            </a:r>
            <a:r>
              <a:rPr lang="en-US" dirty="0"/>
              <a:t>market volume of </a:t>
            </a:r>
            <a:r>
              <a:rPr lang="en-US" b="1" dirty="0"/>
              <a:t>US$389.70bn by 2028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IN" b="1" dirty="0" smtClean="0"/>
              <a:t>Case Study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6" y="1228437"/>
            <a:ext cx="11351490" cy="5172364"/>
          </a:xfrm>
        </p:spPr>
        <p:txBody>
          <a:bodyPr/>
          <a:lstStyle/>
          <a:p>
            <a:r>
              <a:rPr lang="en-IN" sz="2400" dirty="0" smtClean="0"/>
              <a:t>The dataset comprises of 16599 rows and 11 columns</a:t>
            </a:r>
            <a:endParaRPr lang="en-IN" sz="2400" dirty="0" smtClean="0"/>
          </a:p>
          <a:p>
            <a:r>
              <a:rPr lang="en-IN" sz="2400" dirty="0" smtClean="0"/>
              <a:t>Rank wise video games are available </a:t>
            </a:r>
            <a:endParaRPr lang="en-IN" sz="2400" dirty="0" smtClean="0"/>
          </a:p>
          <a:p>
            <a:r>
              <a:rPr lang="en-IN" sz="2400" dirty="0" smtClean="0"/>
              <a:t>Name of the video games, their released year, individual genres are mentioned</a:t>
            </a:r>
            <a:endParaRPr lang="en-IN" sz="2400" dirty="0" smtClean="0"/>
          </a:p>
          <a:p>
            <a:r>
              <a:rPr lang="en-IN" sz="2400" dirty="0" smtClean="0"/>
              <a:t>Game publishers are mentioned</a:t>
            </a:r>
            <a:endParaRPr lang="en-IN" sz="2400" dirty="0" smtClean="0"/>
          </a:p>
          <a:p>
            <a:r>
              <a:rPr lang="en-IN" sz="2400" dirty="0" smtClean="0"/>
              <a:t>Video game sales in the most prominent countries, North America, Japan, European countries and other countries are mentioned</a:t>
            </a:r>
            <a:endParaRPr lang="en-IN" sz="2400" dirty="0" smtClean="0"/>
          </a:p>
          <a:p>
            <a:r>
              <a:rPr lang="en-IN" sz="2400" dirty="0" smtClean="0"/>
              <a:t>Global total sales available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41" y="3592945"/>
            <a:ext cx="4962237" cy="2835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algn="ctr"/>
            <a:r>
              <a:rPr lang="en-IN" b="1" dirty="0" smtClean="0"/>
              <a:t>Major Objectives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11275"/>
            <a:ext cx="4020820" cy="20504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IN" b="1" dirty="0" smtClean="0"/>
              <a:t>Genre-wise Analysis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 find the total global sales of each genre of video game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 find the average global sales of each individual genre of video game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 count the number of games released on “Action” genre year wise analysis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02400" y="1311564"/>
            <a:ext cx="4851400" cy="1876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/>
              <a:t>Platform wise analysis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Number of games released in each platform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Identify the top 5 platforms having highest average global sales 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To retrieve the games and genres published by Nintendo</a:t>
            </a:r>
            <a:endParaRPr lang="en-I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396510"/>
            <a:ext cx="4084782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Country wise games analysis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Top 10 highest sold video games in worldwide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Average global sales of each year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To analyse “Wii Sports” selling price in different countries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95490" y="4839855"/>
            <a:ext cx="2854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In-detail analysis of Nintendo games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470"/>
          </a:xfrm>
        </p:spPr>
        <p:txBody>
          <a:bodyPr/>
          <a:lstStyle/>
          <a:p>
            <a:r>
              <a:rPr lang="en-US" altLang="en-IN" dirty="0"/>
              <a:t>Data Analysis</a:t>
            </a:r>
            <a:endParaRPr lang="en-US" altLang="en-IN" dirty="0"/>
          </a:p>
        </p:txBody>
      </p:sp>
      <p:pic>
        <p:nvPicPr>
          <p:cNvPr id="4" name="Content Placeholder 3" descr="HYA4i99zBVoF7iMaiyxu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290" y="1651635"/>
            <a:ext cx="3935095" cy="1990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16525" y="1651635"/>
            <a:ext cx="5907405" cy="2310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Approximately $82.47 million of maximum revenue has been achieved through </a:t>
            </a:r>
            <a:r>
              <a:rPr lang="en-US" b="1"/>
              <a:t>Sports </a:t>
            </a:r>
            <a:r>
              <a:rPr lang="en-US"/>
              <a:t>genre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Along with this </a:t>
            </a:r>
            <a:r>
              <a:rPr lang="en-US" b="1"/>
              <a:t>Platfrom, Racing and Role-Playing games</a:t>
            </a:r>
            <a:r>
              <a:rPr lang="en-US"/>
              <a:t> hold </a:t>
            </a:r>
            <a:r>
              <a:rPr lang="en-US" b="1"/>
              <a:t>top 4</a:t>
            </a:r>
            <a:r>
              <a:rPr lang="en-US"/>
              <a:t> positions in total global sales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Strategy </a:t>
            </a:r>
            <a:r>
              <a:rPr lang="en-US"/>
              <a:t>games are the lowest sold category of video games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shows ‘Pokemon Stadium’ had significant sales over the world being Strategy games.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3961765"/>
            <a:ext cx="181927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725" y="3961765"/>
            <a:ext cx="1743075" cy="1343025"/>
          </a:xfrm>
          <a:prstGeom prst="rect">
            <a:avLst/>
          </a:prstGeom>
        </p:spPr>
      </p:pic>
      <p:pic>
        <p:nvPicPr>
          <p:cNvPr id="9" name="Picture 8" descr="pokemon-stadium-dqqp686gjn57ka0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315" y="4037965"/>
            <a:ext cx="4539615" cy="2091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7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  <a:solidFill>
            <a:schemeClr val="bg1"/>
          </a:solidFill>
        </p:spPr>
        <p:txBody>
          <a:bodyPr/>
          <a:p>
            <a:r>
              <a:rPr lang="en-US" b="1"/>
              <a:t>List the top 5 publishers </a:t>
            </a:r>
            <a:endParaRPr 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85265"/>
            <a:ext cx="10515600" cy="4692015"/>
          </a:xfrm>
        </p:spPr>
        <p:txBody>
          <a:bodyPr/>
          <a:p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45" y="1485265"/>
            <a:ext cx="2916555" cy="12420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30910" y="1485265"/>
            <a:ext cx="448119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Nintendo has the maximum number of games with maximum total global sales in the World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Electronic Arts, Activision, Sony Computer Entertainment, Ubisoft are the top 4 game publishers having highest sales 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6582410" y="3846195"/>
          <a:ext cx="4919980" cy="256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930910" y="3608705"/>
          <a:ext cx="5430520" cy="304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81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r>
              <a:rPr lang="en-US" sz="4000" b="1"/>
              <a:t>Number of games published in each platform</a:t>
            </a:r>
            <a:endParaRPr lang="en-US" sz="4000" b="1"/>
          </a:p>
        </p:txBody>
      </p:sp>
      <p:sp>
        <p:nvSpPr>
          <p:cNvPr id="6" name="Text Box 5"/>
          <p:cNvSpPr txBox="1"/>
          <p:nvPr/>
        </p:nvSpPr>
        <p:spPr>
          <a:xfrm>
            <a:off x="838835" y="1381760"/>
            <a:ext cx="2979420" cy="12776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DS, PS2, PS3, Wii and X360 are the top 5 game publishing platforms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20" y="1692910"/>
            <a:ext cx="2082800" cy="1868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45" y="3886200"/>
            <a:ext cx="3235960" cy="22656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57885" y="3655695"/>
            <a:ext cx="2991485" cy="922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New Super Mario Bros. is the highest sold game published in DS platform</a:t>
            </a:r>
            <a:endParaRPr lang="en-I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105" y="2659380"/>
            <a:ext cx="3258185" cy="2131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0305"/>
          </a:xfrm>
        </p:spPr>
        <p:txBody>
          <a:bodyPr/>
          <a:p>
            <a:r>
              <a:rPr lang="en-IN" altLang="en-US" sz="4000" b="1"/>
              <a:t>Average sales of different video games genres</a:t>
            </a:r>
            <a:endParaRPr lang="en-IN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30"/>
            <a:ext cx="4728845" cy="158877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p>
            <a:r>
              <a:rPr lang="en-IN" altLang="en-US" sz="2400"/>
              <a:t>Platform, shooter and role playing game categories are the most highest average sold games in the Worldwide basis</a:t>
            </a:r>
            <a:endParaRPr lang="en-IN" altLang="en-US" sz="2400"/>
          </a:p>
          <a:p>
            <a:endParaRPr lang="en-IN" altLang="en-US" sz="2400"/>
          </a:p>
          <a:p>
            <a:endParaRPr lang="en-IN" altLang="en-US" sz="2400"/>
          </a:p>
          <a:p>
            <a:endParaRPr lang="en-IN" altLang="en-US" sz="2400"/>
          </a:p>
          <a:p>
            <a:endParaRPr lang="en-IN" altLang="en-US" sz="2400"/>
          </a:p>
          <a:p>
            <a:endParaRPr lang="en-IN" altLang="en-US" sz="2400"/>
          </a:p>
        </p:txBody>
      </p:sp>
      <p:graphicFrame>
        <p:nvGraphicFramePr>
          <p:cNvPr id="5" name="Chart 4"/>
          <p:cNvGraphicFramePr/>
          <p:nvPr/>
        </p:nvGraphicFramePr>
        <p:xfrm>
          <a:off x="3664268" y="2147483647"/>
          <a:ext cx="486346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3791268" y="2147483647"/>
          <a:ext cx="486346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918268" y="2147483647"/>
          <a:ext cx="4863465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220" y="1535430"/>
            <a:ext cx="479679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5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265"/>
          </a:xfrm>
        </p:spPr>
        <p:txBody>
          <a:bodyPr>
            <a:normAutofit fontScale="90000"/>
          </a:bodyPr>
          <a:p>
            <a:r>
              <a:rPr lang="en-IN" altLang="en-US" b="1"/>
              <a:t>List of Top 10 games with the highest global sales</a:t>
            </a:r>
            <a:endParaRPr lang="en-IN" altLang="en-US" b="1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65250"/>
            <a:ext cx="2159000" cy="21202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180205" y="1410335"/>
            <a:ext cx="3778250" cy="1740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Wii Sports is the highest sold video game in the worldwide basis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IN" altLang="en-US"/>
              <a:t>Following that Super Mario Bros., Mario Kart Wii have second and third highest sales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IN" alt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838200" y="3573145"/>
          <a:ext cx="4563110" cy="3098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3264</Words>
  <Application>WPS Presentation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Calibri Light</vt:lpstr>
      <vt:lpstr>Microsoft YaHei</vt:lpstr>
      <vt:lpstr>Arial Unicode MS</vt:lpstr>
      <vt:lpstr>Calibri</vt:lpstr>
      <vt:lpstr>Office Theme</vt:lpstr>
      <vt:lpstr>VIDEO GAMES SALES ANALYSIS USING SQL Presented By: Tanwita Kar</vt:lpstr>
      <vt:lpstr>Introduction</vt:lpstr>
      <vt:lpstr>Case Study</vt:lpstr>
      <vt:lpstr>Major Objectives</vt:lpstr>
      <vt:lpstr>Data Analysis</vt:lpstr>
      <vt:lpstr>List the top 5 publishers </vt:lpstr>
      <vt:lpstr>Number of games published in each platform</vt:lpstr>
      <vt:lpstr>Average sales of different video games genres</vt:lpstr>
      <vt:lpstr>List of Top 10 games with the highest global sales</vt:lpstr>
      <vt:lpstr>Year-wise sales analysis</vt:lpstr>
      <vt:lpstr>Findings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SALES ANALYSIS USING SQL Presented By: TANWITA KAR</dc:title>
  <dc:creator>User</dc:creator>
  <cp:lastModifiedBy>User</cp:lastModifiedBy>
  <cp:revision>22</cp:revision>
  <dcterms:created xsi:type="dcterms:W3CDTF">2023-12-22T13:33:00Z</dcterms:created>
  <dcterms:modified xsi:type="dcterms:W3CDTF">2023-12-26T06:45:09Z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CDC287E2C4E84DE28C62E1D9256D49CC_12</vt:lpwstr>
  </property>
  <property fmtid="{D5CDD505-2E9C-101B-9397-08002B2CF9AE}" pid="3" name="KSOProductBuildVer">
    <vt:lpwstr>1033-12.2.0.13359</vt:lpwstr>
  </property>
</Properties>
</file>