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800">
                <a:solidFill>
                  <a:schemeClr val="dk1"/>
                </a:solidFill>
              </a:rPr>
              <a:t>Background</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GB" sz="1800">
                <a:solidFill>
                  <a:srgbClr val="595959"/>
                </a:solidFill>
              </a:rPr>
              <a:t>I live in Saxony which is and has historically been the most right-wing region of Germany. It is also home to many climate change deniers.</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GB" sz="1800">
                <a:solidFill>
                  <a:srgbClr val="595959"/>
                </a:solidFill>
              </a:rPr>
              <a:t>Saxony has suffered from severe droughts every year since 2018</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GB" sz="1800">
                <a:solidFill>
                  <a:srgbClr val="595959"/>
                </a:solidFill>
              </a:rPr>
              <a:t>This year there have already been two incidents of wildfires in nearby regions which affected the air quality in Dresden, the capital of Saxony</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GB" sz="1800">
                <a:solidFill>
                  <a:srgbClr val="595959"/>
                </a:solidFill>
              </a:rPr>
              <a:t>I can actually smell the scent of wildfire while I am giving this presentation</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GB" sz="1800">
                <a:solidFill>
                  <a:srgbClr val="595959"/>
                </a:solidFill>
              </a:rPr>
              <a:t>The experience of living in Saxony for 9 years has led me to the following research question: Is there a connection between an increase in droughts and the way people vote? Can we build a hypothesis by visualising historic data on droughts and election results?</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GB" sz="1800">
                <a:solidFill>
                  <a:srgbClr val="595959"/>
                </a:solidFill>
              </a:rPr>
              <a:t>For the purposes of this project I will take a closer look at available data from Germany (1952- 2022) and the United States (2000-2016). </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GB" sz="1800">
                <a:solidFill>
                  <a:srgbClr val="595959"/>
                </a:solidFill>
              </a:rPr>
              <a:t>Since data from the United states is more readily available in processable formats there is a possibility that this analysis will only apply for the United States. The biggest challenge of this project is to match available data on drought to national voting districts. And to plot this on a filled map.</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ee9f8ae92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ee9f8ae92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ee9f8ae9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ee9f8ae9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3ee9f8ae9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3ee9f8ae9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3ee9f8ae9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3ee9f8ae9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3ee9f8ae9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3ee9f8ae9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3ee9f8ae9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3ee9f8ae9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3ee9f92d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3ee9f92d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ee9f8ae9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ee9f8ae9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ee9f8ae9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3ee9f8ae9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Droughts vs Election Results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 </a:t>
            </a:r>
            <a:r>
              <a:rPr lang="en-GB"/>
              <a:t>visual</a:t>
            </a:r>
            <a:r>
              <a:rPr lang="en-GB"/>
              <a:t> exploration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Further Elaborations</a:t>
            </a:r>
            <a:endParaRPr/>
          </a:p>
        </p:txBody>
      </p:sp>
      <p:sp>
        <p:nvSpPr>
          <p:cNvPr id="104" name="Google Shape;10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Search for further available data to add to the maps of Germany and the USA (wildfires, extend time periods of observation, etc.)</a:t>
            </a:r>
            <a:endParaRPr/>
          </a:p>
          <a:p>
            <a:pPr indent="-342900" lvl="0" marL="457200" rtl="0" algn="l">
              <a:spcBef>
                <a:spcPts val="0"/>
              </a:spcBef>
              <a:spcAft>
                <a:spcPts val="0"/>
              </a:spcAft>
              <a:buSzPts val="1800"/>
              <a:buChar char="-"/>
            </a:pPr>
            <a:r>
              <a:rPr lang="en-GB"/>
              <a:t>Plot project in different working environments (tableau, PowerBI, python)</a:t>
            </a:r>
            <a:endParaRPr/>
          </a:p>
          <a:p>
            <a:pPr indent="-342900" lvl="0" marL="457200" rtl="0" algn="l">
              <a:spcBef>
                <a:spcPts val="0"/>
              </a:spcBef>
              <a:spcAft>
                <a:spcPts val="0"/>
              </a:spcAft>
              <a:buSzPts val="1800"/>
              <a:buChar char="-"/>
            </a:pPr>
            <a:r>
              <a:rPr lang="en-GB"/>
              <a:t>Deploy project to Streamlit if possible</a:t>
            </a:r>
            <a:endParaRPr/>
          </a:p>
          <a:p>
            <a:pPr indent="-342900" lvl="0" marL="457200" rtl="0" algn="l">
              <a:spcBef>
                <a:spcPts val="0"/>
              </a:spcBef>
              <a:spcAft>
                <a:spcPts val="0"/>
              </a:spcAft>
              <a:buSzPts val="1800"/>
              <a:buChar char="-"/>
            </a:pPr>
            <a:r>
              <a:rPr lang="en-GB"/>
              <a:t>Conclude if visual exploration gives hints for the formulation of a hypothesis (Correlation between droughts and changes in voting patterns) or for further exploration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152400" y="152400"/>
            <a:ext cx="6124575" cy="4619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152400" y="512925"/>
            <a:ext cx="6454701" cy="4478175"/>
          </a:xfrm>
          <a:prstGeom prst="rect">
            <a:avLst/>
          </a:prstGeom>
          <a:noFill/>
          <a:ln>
            <a:noFill/>
          </a:ln>
        </p:spPr>
      </p:pic>
      <p:pic>
        <p:nvPicPr>
          <p:cNvPr id="66" name="Google Shape;66;p15"/>
          <p:cNvPicPr preferRelativeResize="0"/>
          <p:nvPr/>
        </p:nvPicPr>
        <p:blipFill>
          <a:blip r:embed="rId4">
            <a:alphaModFix/>
          </a:blip>
          <a:stretch>
            <a:fillRect/>
          </a:stretch>
        </p:blipFill>
        <p:spPr>
          <a:xfrm>
            <a:off x="1392250" y="0"/>
            <a:ext cx="3686175" cy="990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152400" y="152400"/>
            <a:ext cx="4232158"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7"/>
          <p:cNvPicPr preferRelativeResize="0"/>
          <p:nvPr/>
        </p:nvPicPr>
        <p:blipFill>
          <a:blip r:embed="rId3">
            <a:alphaModFix/>
          </a:blip>
          <a:stretch>
            <a:fillRect/>
          </a:stretch>
        </p:blipFill>
        <p:spPr>
          <a:xfrm>
            <a:off x="152400" y="152400"/>
            <a:ext cx="6841579" cy="4838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8"/>
          <p:cNvPicPr preferRelativeResize="0"/>
          <p:nvPr/>
        </p:nvPicPr>
        <p:blipFill>
          <a:blip r:embed="rId3">
            <a:alphaModFix/>
          </a:blip>
          <a:stretch>
            <a:fillRect/>
          </a:stretch>
        </p:blipFill>
        <p:spPr>
          <a:xfrm>
            <a:off x="152400" y="152400"/>
            <a:ext cx="8839202" cy="45424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9"/>
          <p:cNvSpPr txBox="1"/>
          <p:nvPr>
            <p:ph type="title"/>
          </p:nvPr>
        </p:nvSpPr>
        <p:spPr>
          <a:xfrm>
            <a:off x="311700" y="4321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Status Quo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20"/>
          <p:cNvPicPr preferRelativeResize="0"/>
          <p:nvPr/>
        </p:nvPicPr>
        <p:blipFill>
          <a:blip r:embed="rId3">
            <a:alphaModFix/>
          </a:blip>
          <a:stretch>
            <a:fillRect/>
          </a:stretch>
        </p:blipFill>
        <p:spPr>
          <a:xfrm>
            <a:off x="152400" y="152400"/>
            <a:ext cx="8448823"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7" name="Google Shape;9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21"/>
          <p:cNvPicPr preferRelativeResize="0"/>
          <p:nvPr/>
        </p:nvPicPr>
        <p:blipFill>
          <a:blip r:embed="rId3">
            <a:alphaModFix/>
          </a:blip>
          <a:stretch>
            <a:fillRect/>
          </a:stretch>
        </p:blipFill>
        <p:spPr>
          <a:xfrm>
            <a:off x="280918" y="0"/>
            <a:ext cx="8582165"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