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3"/>
  </p:handoutMasterIdLst>
  <p:sldIdLst>
    <p:sldId id="256" r:id="rId2"/>
  </p:sldIdLst>
  <p:sldSz cx="43891200" cy="329184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6"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87"/>
    <a:srgbClr val="A50021"/>
    <a:srgbClr val="FFFFE1"/>
    <a:srgbClr val="FFF3F3"/>
    <a:srgbClr val="800040"/>
    <a:srgbClr val="FFFF00"/>
    <a:srgbClr val="3333FF"/>
    <a:srgbClr val="990000"/>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04" autoAdjust="0"/>
    <p:restoredTop sz="90929"/>
  </p:normalViewPr>
  <p:slideViewPr>
    <p:cSldViewPr snapToGrid="0">
      <p:cViewPr>
        <p:scale>
          <a:sx n="70" d="100"/>
          <a:sy n="70" d="100"/>
        </p:scale>
        <p:origin x="-8658" y="-3042"/>
      </p:cViewPr>
      <p:guideLst>
        <p:guide orient="horz" pos="717"/>
        <p:guide orient="horz" pos="19632"/>
        <p:guide orient="horz" pos="3729"/>
        <p:guide orient="horz" pos="2129"/>
        <p:guide pos="6376"/>
        <p:guide pos="7210"/>
        <p:guide pos="13124"/>
        <p:guide pos="21030"/>
        <p:guide pos="986"/>
        <p:guide pos="13997"/>
        <p:guide pos="20197"/>
        <p:guide pos="264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9CF92DA8-77CE-44A8-A1E3-F1859ABD616E}"/>
              </a:ext>
            </a:extLst>
          </p:cNvPr>
          <p:cNvSpPr>
            <a:spLocks noGrp="1" noChangeArrowheads="1"/>
          </p:cNvSpPr>
          <p:nvPr>
            <p:ph type="hdr" sz="quarter"/>
          </p:nvPr>
        </p:nvSpPr>
        <p:spPr bwMode="auto">
          <a:xfrm>
            <a:off x="0" y="0"/>
            <a:ext cx="296862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56" tIns="8778" rIns="17556" bIns="8778" numCol="1" anchor="t" anchorCtr="0" compatLnSpc="1">
            <a:prstTxWarp prst="textNoShape">
              <a:avLst/>
            </a:prstTxWarp>
          </a:bodyPr>
          <a:lstStyle>
            <a:lvl1pPr algn="l" defTabSz="176213">
              <a:defRPr sz="200"/>
            </a:lvl1pPr>
          </a:lstStyle>
          <a:p>
            <a:endParaRPr lang="en-US" altLang="en-US"/>
          </a:p>
        </p:txBody>
      </p:sp>
      <p:sp>
        <p:nvSpPr>
          <p:cNvPr id="5123" name="Rectangle 1027">
            <a:extLst>
              <a:ext uri="{FF2B5EF4-FFF2-40B4-BE49-F238E27FC236}">
                <a16:creationId xmlns:a16="http://schemas.microsoft.com/office/drawing/2014/main" id="{70294007-2773-4AFE-BADC-5AC17D41576D}"/>
              </a:ext>
            </a:extLst>
          </p:cNvPr>
          <p:cNvSpPr>
            <a:spLocks noGrp="1" noChangeArrowheads="1"/>
          </p:cNvSpPr>
          <p:nvPr>
            <p:ph type="dt" sz="quarter" idx="1"/>
          </p:nvPr>
        </p:nvSpPr>
        <p:spPr bwMode="auto">
          <a:xfrm>
            <a:off x="3889375" y="0"/>
            <a:ext cx="296862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56" tIns="8778" rIns="17556" bIns="8778" numCol="1" anchor="t" anchorCtr="0" compatLnSpc="1">
            <a:prstTxWarp prst="textNoShape">
              <a:avLst/>
            </a:prstTxWarp>
          </a:bodyPr>
          <a:lstStyle>
            <a:lvl1pPr algn="r" defTabSz="176213">
              <a:defRPr sz="200"/>
            </a:lvl1pPr>
          </a:lstStyle>
          <a:p>
            <a:endParaRPr lang="en-US" altLang="en-US"/>
          </a:p>
        </p:txBody>
      </p:sp>
      <p:sp>
        <p:nvSpPr>
          <p:cNvPr id="5124" name="Rectangle 1028">
            <a:extLst>
              <a:ext uri="{FF2B5EF4-FFF2-40B4-BE49-F238E27FC236}">
                <a16:creationId xmlns:a16="http://schemas.microsoft.com/office/drawing/2014/main" id="{8B3E689C-9E98-4C3A-8D7B-AFA118EBF896}"/>
              </a:ext>
            </a:extLst>
          </p:cNvPr>
          <p:cNvSpPr>
            <a:spLocks noGrp="1" noChangeArrowheads="1"/>
          </p:cNvSpPr>
          <p:nvPr>
            <p:ph type="ftr" sz="quarter" idx="2"/>
          </p:nvPr>
        </p:nvSpPr>
        <p:spPr bwMode="auto">
          <a:xfrm>
            <a:off x="0" y="8826500"/>
            <a:ext cx="296862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56" tIns="8778" rIns="17556" bIns="8778" numCol="1" anchor="b" anchorCtr="0" compatLnSpc="1">
            <a:prstTxWarp prst="textNoShape">
              <a:avLst/>
            </a:prstTxWarp>
          </a:bodyPr>
          <a:lstStyle>
            <a:lvl1pPr algn="l" defTabSz="176213">
              <a:defRPr sz="200"/>
            </a:lvl1pPr>
          </a:lstStyle>
          <a:p>
            <a:endParaRPr lang="en-US" altLang="en-US"/>
          </a:p>
        </p:txBody>
      </p:sp>
      <p:sp>
        <p:nvSpPr>
          <p:cNvPr id="5125" name="Rectangle 1029">
            <a:extLst>
              <a:ext uri="{FF2B5EF4-FFF2-40B4-BE49-F238E27FC236}">
                <a16:creationId xmlns:a16="http://schemas.microsoft.com/office/drawing/2014/main" id="{639D329D-30D6-4F46-9351-F72DF247F16F}"/>
              </a:ext>
            </a:extLst>
          </p:cNvPr>
          <p:cNvSpPr>
            <a:spLocks noGrp="1" noChangeArrowheads="1"/>
          </p:cNvSpPr>
          <p:nvPr>
            <p:ph type="sldNum" sz="quarter" idx="3"/>
          </p:nvPr>
        </p:nvSpPr>
        <p:spPr bwMode="auto">
          <a:xfrm>
            <a:off x="3889375" y="8826500"/>
            <a:ext cx="296862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56" tIns="8778" rIns="17556" bIns="8778" numCol="1" anchor="b" anchorCtr="0" compatLnSpc="1">
            <a:prstTxWarp prst="textNoShape">
              <a:avLst/>
            </a:prstTxWarp>
          </a:bodyPr>
          <a:lstStyle>
            <a:lvl1pPr algn="r" defTabSz="176213">
              <a:defRPr sz="200"/>
            </a:lvl1pPr>
          </a:lstStyle>
          <a:p>
            <a:fld id="{2318DAFA-95F6-4E61-89C6-B1EC4D97958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7021815-458F-4312-B16C-2C6B94B18E5D}" type="slidenum">
              <a:rPr lang="en-US" altLang="en-US" smtClean="0"/>
              <a:pPr/>
              <a:t>‹#›</a:t>
            </a:fld>
            <a:endParaRPr lang="en-US" altLang="en-US"/>
          </a:p>
        </p:txBody>
      </p:sp>
    </p:spTree>
    <p:extLst>
      <p:ext uri="{BB962C8B-B14F-4D97-AF65-F5344CB8AC3E}">
        <p14:creationId xmlns:p14="http://schemas.microsoft.com/office/powerpoint/2010/main" val="249824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0CFB3F58-8E7F-40A2-B359-E60CBBB3CC44}" type="slidenum">
              <a:rPr lang="en-US" altLang="en-US" smtClean="0"/>
              <a:pPr/>
              <a:t>‹#›</a:t>
            </a:fld>
            <a:endParaRPr lang="en-US" altLang="en-US"/>
          </a:p>
        </p:txBody>
      </p:sp>
    </p:spTree>
    <p:extLst>
      <p:ext uri="{BB962C8B-B14F-4D97-AF65-F5344CB8AC3E}">
        <p14:creationId xmlns:p14="http://schemas.microsoft.com/office/powerpoint/2010/main" val="215506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3A3CC03-2ED7-4E83-BD04-0151D3D0217B}" type="slidenum">
              <a:rPr lang="en-US" altLang="en-US" smtClean="0"/>
              <a:pPr/>
              <a:t>‹#›</a:t>
            </a:fld>
            <a:endParaRPr lang="en-US" altLang="en-US"/>
          </a:p>
        </p:txBody>
      </p:sp>
    </p:spTree>
    <p:extLst>
      <p:ext uri="{BB962C8B-B14F-4D97-AF65-F5344CB8AC3E}">
        <p14:creationId xmlns:p14="http://schemas.microsoft.com/office/powerpoint/2010/main" val="63665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081ECDE-EAA1-4751-9FD6-5F035D97E63A}" type="slidenum">
              <a:rPr lang="en-US" altLang="en-US" smtClean="0"/>
              <a:pPr/>
              <a:t>‹#›</a:t>
            </a:fld>
            <a:endParaRPr lang="en-US" altLang="en-US"/>
          </a:p>
        </p:txBody>
      </p:sp>
    </p:spTree>
    <p:extLst>
      <p:ext uri="{BB962C8B-B14F-4D97-AF65-F5344CB8AC3E}">
        <p14:creationId xmlns:p14="http://schemas.microsoft.com/office/powerpoint/2010/main" val="127044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E165CB5-3FF0-4E51-91A8-565161A8AC67}" type="slidenum">
              <a:rPr lang="en-US" altLang="en-US" smtClean="0"/>
              <a:pPr/>
              <a:t>‹#›</a:t>
            </a:fld>
            <a:endParaRPr lang="en-US" altLang="en-US"/>
          </a:p>
        </p:txBody>
      </p:sp>
    </p:spTree>
    <p:extLst>
      <p:ext uri="{BB962C8B-B14F-4D97-AF65-F5344CB8AC3E}">
        <p14:creationId xmlns:p14="http://schemas.microsoft.com/office/powerpoint/2010/main" val="258611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65996855-3AEC-479A-9B19-7D80C1FA0122}" type="slidenum">
              <a:rPr lang="en-US" altLang="en-US" smtClean="0"/>
              <a:pPr/>
              <a:t>‹#›</a:t>
            </a:fld>
            <a:endParaRPr lang="en-US" altLang="en-US"/>
          </a:p>
        </p:txBody>
      </p:sp>
    </p:spTree>
    <p:extLst>
      <p:ext uri="{BB962C8B-B14F-4D97-AF65-F5344CB8AC3E}">
        <p14:creationId xmlns:p14="http://schemas.microsoft.com/office/powerpoint/2010/main" val="64318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CA57327D-79BC-4616-AF5C-F74408DC501C}" type="slidenum">
              <a:rPr lang="en-US" altLang="en-US" smtClean="0"/>
              <a:pPr/>
              <a:t>‹#›</a:t>
            </a:fld>
            <a:endParaRPr lang="en-US" altLang="en-US"/>
          </a:p>
        </p:txBody>
      </p:sp>
    </p:spTree>
    <p:extLst>
      <p:ext uri="{BB962C8B-B14F-4D97-AF65-F5344CB8AC3E}">
        <p14:creationId xmlns:p14="http://schemas.microsoft.com/office/powerpoint/2010/main" val="84066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CC2C7B63-6D13-4804-821E-B5F78C5B6162}" type="slidenum">
              <a:rPr lang="en-US" altLang="en-US" smtClean="0"/>
              <a:pPr/>
              <a:t>‹#›</a:t>
            </a:fld>
            <a:endParaRPr lang="en-US" altLang="en-US"/>
          </a:p>
        </p:txBody>
      </p:sp>
    </p:spTree>
    <p:extLst>
      <p:ext uri="{BB962C8B-B14F-4D97-AF65-F5344CB8AC3E}">
        <p14:creationId xmlns:p14="http://schemas.microsoft.com/office/powerpoint/2010/main" val="61156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D24CBC68-F2BF-4C8B-A67E-413BA8C9D3A3}" type="slidenum">
              <a:rPr lang="en-US" altLang="en-US" smtClean="0"/>
              <a:pPr/>
              <a:t>‹#›</a:t>
            </a:fld>
            <a:endParaRPr lang="en-US" altLang="en-US"/>
          </a:p>
        </p:txBody>
      </p:sp>
    </p:spTree>
    <p:extLst>
      <p:ext uri="{BB962C8B-B14F-4D97-AF65-F5344CB8AC3E}">
        <p14:creationId xmlns:p14="http://schemas.microsoft.com/office/powerpoint/2010/main" val="159037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BB4FE7E-8EF5-4C14-9E7B-A58F7445B655}" type="slidenum">
              <a:rPr lang="en-US" altLang="en-US" smtClean="0"/>
              <a:pPr/>
              <a:t>‹#›</a:t>
            </a:fld>
            <a:endParaRPr lang="en-US" altLang="en-US"/>
          </a:p>
        </p:txBody>
      </p:sp>
    </p:spTree>
    <p:extLst>
      <p:ext uri="{BB962C8B-B14F-4D97-AF65-F5344CB8AC3E}">
        <p14:creationId xmlns:p14="http://schemas.microsoft.com/office/powerpoint/2010/main" val="241696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AC1B1752-6D2A-4ACA-AFD5-6F71C9F5784B}" type="slidenum">
              <a:rPr lang="en-US" altLang="en-US" smtClean="0"/>
              <a:pPr/>
              <a:t>‹#›</a:t>
            </a:fld>
            <a:endParaRPr lang="en-US" altLang="en-US"/>
          </a:p>
        </p:txBody>
      </p:sp>
    </p:spTree>
    <p:extLst>
      <p:ext uri="{BB962C8B-B14F-4D97-AF65-F5344CB8AC3E}">
        <p14:creationId xmlns:p14="http://schemas.microsoft.com/office/powerpoint/2010/main" val="332397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C8A489E5-0A51-460F-B61A-3AE70A1463C5}" type="slidenum">
              <a:rPr lang="en-US" altLang="en-US" smtClean="0"/>
              <a:pPr/>
              <a:t>‹#›</a:t>
            </a:fld>
            <a:endParaRPr lang="en-US" altLang="en-US"/>
          </a:p>
        </p:txBody>
      </p:sp>
    </p:spTree>
    <p:extLst>
      <p:ext uri="{BB962C8B-B14F-4D97-AF65-F5344CB8AC3E}">
        <p14:creationId xmlns:p14="http://schemas.microsoft.com/office/powerpoint/2010/main" val="22562324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540C6E5C-93B7-4E88-A0E6-B5608B18C65B}"/>
              </a:ext>
            </a:extLst>
          </p:cNvPr>
          <p:cNvPicPr>
            <a:picLocks noChangeAspect="1"/>
          </p:cNvPicPr>
          <p:nvPr/>
        </p:nvPicPr>
        <p:blipFill>
          <a:blip r:embed="rId2"/>
          <a:stretch>
            <a:fillRect/>
          </a:stretch>
        </p:blipFill>
        <p:spPr>
          <a:xfrm>
            <a:off x="20769964" y="24667604"/>
            <a:ext cx="9638327" cy="5694837"/>
          </a:xfrm>
          <a:prstGeom prst="rect">
            <a:avLst/>
          </a:prstGeom>
        </p:spPr>
      </p:pic>
      <p:sp>
        <p:nvSpPr>
          <p:cNvPr id="2062" name="Text Box 14">
            <a:extLst>
              <a:ext uri="{FF2B5EF4-FFF2-40B4-BE49-F238E27FC236}">
                <a16:creationId xmlns:a16="http://schemas.microsoft.com/office/drawing/2014/main" id="{DEB976BE-A832-465F-9A74-27909CDC2223}"/>
              </a:ext>
            </a:extLst>
          </p:cNvPr>
          <p:cNvSpPr txBox="1">
            <a:spLocks noChangeArrowheads="1"/>
          </p:cNvSpPr>
          <p:nvPr/>
        </p:nvSpPr>
        <p:spPr bwMode="auto">
          <a:xfrm>
            <a:off x="3225801" y="1646059"/>
            <a:ext cx="37479514" cy="8706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1846" bIns="71846">
            <a:spAutoFit/>
          </a:bodyPr>
          <a:lstStyle/>
          <a:p>
            <a:pPr algn="ctr">
              <a:spcBef>
                <a:spcPct val="50000"/>
              </a:spcBef>
            </a:pPr>
            <a:endParaRPr lang="en-US" altLang="en-US" sz="4715" b="1" dirty="0">
              <a:latin typeface="Arial" panose="020B0604020202020204" pitchFamily="34" charset="0"/>
            </a:endParaRPr>
          </a:p>
        </p:txBody>
      </p:sp>
      <p:sp>
        <p:nvSpPr>
          <p:cNvPr id="2" name="Rectangle 1">
            <a:extLst>
              <a:ext uri="{FF2B5EF4-FFF2-40B4-BE49-F238E27FC236}">
                <a16:creationId xmlns:a16="http://schemas.microsoft.com/office/drawing/2014/main" id="{5563F807-AD2F-478E-8358-9776851DDE02}"/>
              </a:ext>
            </a:extLst>
          </p:cNvPr>
          <p:cNvSpPr/>
          <p:nvPr/>
        </p:nvSpPr>
        <p:spPr>
          <a:xfrm>
            <a:off x="8282753" y="-66465"/>
            <a:ext cx="25284824" cy="5078313"/>
          </a:xfrm>
          <a:prstGeom prst="rect">
            <a:avLst/>
          </a:prstGeom>
        </p:spPr>
        <p:txBody>
          <a:bodyPr wrap="square">
            <a:spAutoFit/>
          </a:bodyPr>
          <a:lstStyle/>
          <a:p>
            <a:pPr algn="ctr"/>
            <a:endParaRPr lang="en-US" sz="6000" b="1" dirty="0">
              <a:latin typeface="Arial" panose="020B0604020202020204" pitchFamily="34" charset="0"/>
              <a:cs typeface="Arial" panose="020B0604020202020204" pitchFamily="34" charset="0"/>
            </a:endParaRPr>
          </a:p>
          <a:p>
            <a:pPr algn="ctr"/>
            <a:r>
              <a:rPr lang="en-US" sz="6000" b="1" dirty="0">
                <a:latin typeface="Arial" panose="020B0604020202020204" pitchFamily="34" charset="0"/>
                <a:cs typeface="Arial" panose="020B0604020202020204" pitchFamily="34" charset="0"/>
              </a:rPr>
              <a:t>Characterization of Space Radiation Environment of the International Space Station (ISS) during Recent Solar Storms</a:t>
            </a:r>
          </a:p>
          <a:p>
            <a:pPr algn="ctr"/>
            <a:endParaRPr lang="en-US" sz="6000" dirty="0">
              <a:latin typeface="Arial" panose="020B0604020202020204" pitchFamily="34" charset="0"/>
              <a:cs typeface="Arial" panose="020B0604020202020204" pitchFamily="34" charset="0"/>
            </a:endParaRPr>
          </a:p>
          <a:p>
            <a:pPr algn="ctr"/>
            <a:r>
              <a:rPr lang="en-US" sz="3600" dirty="0" err="1">
                <a:latin typeface="Arial" panose="020B0604020202020204" pitchFamily="34" charset="0"/>
                <a:cs typeface="Arial" panose="020B0604020202020204" pitchFamily="34" charset="0"/>
              </a:rPr>
              <a:t>Tiancheng</a:t>
            </a:r>
            <a:r>
              <a:rPr lang="en-US" sz="3600" dirty="0">
                <a:latin typeface="Arial" panose="020B0604020202020204" pitchFamily="34" charset="0"/>
                <a:cs typeface="Arial" panose="020B0604020202020204" pitchFamily="34" charset="0"/>
              </a:rPr>
              <a:t> S. Shao</a:t>
            </a:r>
            <a:r>
              <a:rPr lang="en-US" sz="3600" baseline="30000" dirty="0">
                <a:latin typeface="Arial" panose="020B0604020202020204" pitchFamily="34" charset="0"/>
                <a:cs typeface="Arial" panose="020B0604020202020204" pitchFamily="34" charset="0"/>
              </a:rPr>
              <a:t>1</a:t>
            </a:r>
            <a:r>
              <a:rPr lang="en-US" sz="3600" dirty="0">
                <a:latin typeface="Arial" panose="020B0604020202020204" pitchFamily="34" charset="0"/>
                <a:cs typeface="Arial" panose="020B0604020202020204" pitchFamily="34" charset="0"/>
              </a:rPr>
              <a:t>, Mei-Ching Fok</a:t>
            </a:r>
            <a:r>
              <a:rPr lang="en-US" sz="3600" baseline="30000" dirty="0">
                <a:latin typeface="Arial" panose="020B0604020202020204" pitchFamily="34" charset="0"/>
                <a:cs typeface="Arial" panose="020B0604020202020204" pitchFamily="34" charset="0"/>
              </a:rPr>
              <a:t>2</a:t>
            </a:r>
            <a:r>
              <a:rPr lang="en-US" sz="3600" dirty="0">
                <a:latin typeface="Arial" panose="020B0604020202020204" pitchFamily="34" charset="0"/>
                <a:cs typeface="Arial" panose="020B0604020202020204" pitchFamily="34" charset="0"/>
              </a:rPr>
              <a:t>, Cristian Ferradas</a:t>
            </a:r>
            <a:r>
              <a:rPr lang="en-US" sz="3600" baseline="30000" dirty="0">
                <a:latin typeface="Arial" panose="020B0604020202020204" pitchFamily="34" charset="0"/>
                <a:cs typeface="Arial" panose="020B0604020202020204" pitchFamily="34" charset="0"/>
              </a:rPr>
              <a:t>3</a:t>
            </a:r>
            <a:endParaRPr lang="en-US" sz="3600" dirty="0">
              <a:latin typeface="Arial" panose="020B0604020202020204" pitchFamily="34" charset="0"/>
              <a:cs typeface="Arial" panose="020B0604020202020204" pitchFamily="34" charset="0"/>
            </a:endParaRPr>
          </a:p>
          <a:p>
            <a:pPr algn="ctr"/>
            <a:endParaRPr lang="en-US" sz="2400" dirty="0">
              <a:latin typeface="Arial" panose="020B0604020202020204" pitchFamily="34" charset="0"/>
              <a:cs typeface="Arial" panose="020B0604020202020204" pitchFamily="34" charset="0"/>
            </a:endParaRPr>
          </a:p>
          <a:p>
            <a:pPr algn="ctr"/>
            <a:r>
              <a:rPr lang="en-GB" sz="2400" dirty="0">
                <a:latin typeface="Arial" panose="020B0604020202020204" pitchFamily="34" charset="0"/>
                <a:cs typeface="Arial" panose="020B0604020202020204" pitchFamily="34" charset="0"/>
              </a:rPr>
              <a:t>1. Montgomery Blair High School, Silver spring, MD, USA; 2. </a:t>
            </a:r>
            <a:r>
              <a:rPr lang="en-US" sz="2400" dirty="0">
                <a:latin typeface="Arial" panose="020B0604020202020204" pitchFamily="34" charset="0"/>
                <a:cs typeface="Arial" panose="020B0604020202020204" pitchFamily="34" charset="0"/>
              </a:rPr>
              <a:t>NASA Goddard Space Flight Center, USA; 3. Catholic University of America, USA</a:t>
            </a:r>
          </a:p>
        </p:txBody>
      </p:sp>
      <p:pic>
        <p:nvPicPr>
          <p:cNvPr id="2529" name="Picture 481" descr="https://www.mtfchallenge.org/wp-content/uploads/2023/03/Finalist-Logos-1024x576.png">
            <a:extLst>
              <a:ext uri="{FF2B5EF4-FFF2-40B4-BE49-F238E27FC236}">
                <a16:creationId xmlns:a16="http://schemas.microsoft.com/office/drawing/2014/main" id="{B9336309-65D2-41F7-BFAF-56F84BD38C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20" t="46275" r="64406" b="33097"/>
          <a:stretch/>
        </p:blipFill>
        <p:spPr bwMode="auto">
          <a:xfrm>
            <a:off x="0" y="1404454"/>
            <a:ext cx="7822360" cy="267147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ymbols of NASA - NASA">
            <a:extLst>
              <a:ext uri="{FF2B5EF4-FFF2-40B4-BE49-F238E27FC236}">
                <a16:creationId xmlns:a16="http://schemas.microsoft.com/office/drawing/2014/main" id="{8CF68677-8FF4-424A-8C76-1BF519C2A0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67577" y="691024"/>
            <a:ext cx="5002525" cy="40080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dentity Standards | Washington, D.C. | Catholic University ...">
            <a:extLst>
              <a:ext uri="{FF2B5EF4-FFF2-40B4-BE49-F238E27FC236}">
                <a16:creationId xmlns:a16="http://schemas.microsoft.com/office/drawing/2014/main" id="{BD2826A8-7A04-4024-97A5-8658414DE7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280" t="17009" r="19019" b="18123"/>
          <a:stretch/>
        </p:blipFill>
        <p:spPr bwMode="auto">
          <a:xfrm>
            <a:off x="38330374" y="1111710"/>
            <a:ext cx="5002525" cy="3370862"/>
          </a:xfrm>
          <a:prstGeom prst="rect">
            <a:avLst/>
          </a:prstGeom>
          <a:noFill/>
          <a:extLst>
            <a:ext uri="{909E8E84-426E-40DD-AFC4-6F175D3DCCD1}">
              <a14:hiddenFill xmlns:a14="http://schemas.microsoft.com/office/drawing/2010/main">
                <a:solidFill>
                  <a:srgbClr val="FFFFFF"/>
                </a:solidFill>
              </a14:hiddenFill>
            </a:ext>
          </a:extLst>
        </p:spPr>
      </p:pic>
      <p:sp>
        <p:nvSpPr>
          <p:cNvPr id="47" name="Text Box 349">
            <a:extLst>
              <a:ext uri="{FF2B5EF4-FFF2-40B4-BE49-F238E27FC236}">
                <a16:creationId xmlns:a16="http://schemas.microsoft.com/office/drawing/2014/main" id="{1DB721CD-04ED-4100-B8ED-A583580A4D8E}"/>
              </a:ext>
            </a:extLst>
          </p:cNvPr>
          <p:cNvSpPr txBox="1">
            <a:spLocks noChangeArrowheads="1"/>
          </p:cNvSpPr>
          <p:nvPr/>
        </p:nvSpPr>
        <p:spPr bwMode="auto">
          <a:xfrm>
            <a:off x="15372997" y="5668230"/>
            <a:ext cx="28042860" cy="512050"/>
          </a:xfrm>
          <a:prstGeom prst="rect">
            <a:avLst/>
          </a:prstGeom>
          <a:solidFill>
            <a:srgbClr val="A50021"/>
          </a:solidFill>
          <a:ln w="9525">
            <a:solidFill>
              <a:srgbClr val="A50021"/>
            </a:solidFill>
            <a:miter lim="800000"/>
            <a:headEnd/>
            <a:tailEnd/>
          </a:ln>
        </p:spPr>
        <p:txBody>
          <a:bodyPr wrap="square" lIns="80392" tIns="40189" rIns="80392" bIns="40189">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pPr algn="ctr" defTabSz="808253" eaLnBrk="0" hangingPunct="0">
              <a:spcBef>
                <a:spcPct val="50000"/>
              </a:spcBef>
              <a:defRPr/>
            </a:pPr>
            <a:r>
              <a:rPr lang="en-US" sz="2800" b="1" dirty="0">
                <a:solidFill>
                  <a:schemeClr val="bg1"/>
                </a:solidFill>
                <a:latin typeface="Arial" panose="020B0604020202020204" pitchFamily="34" charset="0"/>
                <a:cs typeface="Arial" panose="020B0604020202020204" pitchFamily="34" charset="0"/>
              </a:rPr>
              <a:t>Analysis of SEDA-SDOM Proton Flux Variation During the 2015 Mar. 17 St. Patrick Day Storm Event</a:t>
            </a:r>
          </a:p>
        </p:txBody>
      </p:sp>
      <p:sp>
        <p:nvSpPr>
          <p:cNvPr id="121" name="Text Box 349">
            <a:extLst>
              <a:ext uri="{FF2B5EF4-FFF2-40B4-BE49-F238E27FC236}">
                <a16:creationId xmlns:a16="http://schemas.microsoft.com/office/drawing/2014/main" id="{DFE276FA-8082-45F7-9BEB-6470B500F2FE}"/>
              </a:ext>
            </a:extLst>
          </p:cNvPr>
          <p:cNvSpPr txBox="1">
            <a:spLocks noChangeArrowheads="1"/>
          </p:cNvSpPr>
          <p:nvPr/>
        </p:nvSpPr>
        <p:spPr bwMode="auto">
          <a:xfrm>
            <a:off x="457200" y="5667021"/>
            <a:ext cx="14739400" cy="758271"/>
          </a:xfrm>
          <a:prstGeom prst="rect">
            <a:avLst/>
          </a:prstGeom>
          <a:solidFill>
            <a:srgbClr val="A50021"/>
          </a:solidFill>
          <a:ln w="9525">
            <a:solidFill>
              <a:srgbClr val="A50021"/>
            </a:solidFill>
            <a:miter lim="800000"/>
            <a:headEnd/>
            <a:tailEnd/>
          </a:ln>
        </p:spPr>
        <p:txBody>
          <a:bodyPr wrap="square" lIns="80392" tIns="40189" rIns="80392" bIns="40189">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pPr algn="ctr" defTabSz="808253" eaLnBrk="0" hangingPunct="0">
              <a:spcBef>
                <a:spcPct val="50000"/>
              </a:spcBef>
              <a:defRPr/>
            </a:pPr>
            <a:r>
              <a:rPr lang="en-US" sz="4400" b="1" dirty="0">
                <a:solidFill>
                  <a:srgbClr val="F8F8F8"/>
                </a:solidFill>
                <a:latin typeface="Arial" panose="020B0604020202020204" pitchFamily="34" charset="0"/>
                <a:cs typeface="Arial" panose="020B0604020202020204" pitchFamily="34" charset="0"/>
              </a:rPr>
              <a:t>Introduction</a:t>
            </a:r>
          </a:p>
        </p:txBody>
      </p:sp>
      <p:sp>
        <p:nvSpPr>
          <p:cNvPr id="61" name="Google Shape;23;p1">
            <a:extLst>
              <a:ext uri="{FF2B5EF4-FFF2-40B4-BE49-F238E27FC236}">
                <a16:creationId xmlns:a16="http://schemas.microsoft.com/office/drawing/2014/main" id="{2F160A40-5718-B4F6-8D87-7AB211820E52}"/>
              </a:ext>
            </a:extLst>
          </p:cNvPr>
          <p:cNvSpPr/>
          <p:nvPr/>
        </p:nvSpPr>
        <p:spPr>
          <a:xfrm>
            <a:off x="462772" y="6428320"/>
            <a:ext cx="14760360" cy="8920344"/>
          </a:xfrm>
          <a:prstGeom prst="rect">
            <a:avLst/>
          </a:prstGeom>
          <a:solidFill>
            <a:srgbClr val="0085CA">
              <a:alpha val="10204"/>
            </a:srgbClr>
          </a:solidFill>
          <a:ln>
            <a:noFill/>
          </a:ln>
        </p:spPr>
        <p:txBody>
          <a:bodyPr spcFirstLastPara="1" wrap="square" lIns="83806" tIns="41892" rIns="83806" bIns="41892"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800"/>
            </a:pPr>
            <a:endParaRPr sz="1650">
              <a:solidFill>
                <a:schemeClr val="lt1"/>
              </a:solidFill>
              <a:latin typeface="Calibri"/>
              <a:ea typeface="Calibri"/>
              <a:cs typeface="Calibri"/>
              <a:sym typeface="Calibri"/>
            </a:endParaRPr>
          </a:p>
        </p:txBody>
      </p:sp>
      <p:sp>
        <p:nvSpPr>
          <p:cNvPr id="62" name="Google Shape;29;p1">
            <a:extLst>
              <a:ext uri="{FF2B5EF4-FFF2-40B4-BE49-F238E27FC236}">
                <a16:creationId xmlns:a16="http://schemas.microsoft.com/office/drawing/2014/main" id="{24BB7064-F839-3934-A378-FFE16F97F81B}"/>
              </a:ext>
            </a:extLst>
          </p:cNvPr>
          <p:cNvSpPr txBox="1"/>
          <p:nvPr/>
        </p:nvSpPr>
        <p:spPr>
          <a:xfrm>
            <a:off x="710874" y="6592972"/>
            <a:ext cx="14232052" cy="8579235"/>
          </a:xfrm>
          <a:prstGeom prst="rect">
            <a:avLst/>
          </a:prstGeom>
          <a:noFill/>
          <a:ln>
            <a:noFill/>
          </a:ln>
        </p:spPr>
        <p:txBody>
          <a:bodyPr spcFirstLastPara="1" wrap="square" lIns="83806" tIns="41892" rIns="83806" bIns="41892"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61947" indent="-261947">
              <a:buFont typeface="Arial" panose="020B0604020202020204" pitchFamily="34" charset="0"/>
              <a:buChar char="•"/>
            </a:pPr>
            <a:r>
              <a:rPr lang="en-US" sz="2400" dirty="0"/>
              <a:t>Solar storms can lead to an increase in energetic particles, which can penetrate the International Space Station (ISS), potentially causing harm to the astronauts and damaging onboard electronics. </a:t>
            </a:r>
          </a:p>
          <a:p>
            <a:pPr marL="261947" indent="-261947">
              <a:buFont typeface="Arial" panose="020B0604020202020204" pitchFamily="34" charset="0"/>
              <a:buChar char="•"/>
            </a:pPr>
            <a:r>
              <a:rPr lang="en-US" sz="2400" dirty="0"/>
              <a:t>Understanding and characterizing the variations of energetic particles on ISS during solar storms are crucial for developing protective measures and ensuring the safety of astronauts on ISS during such events. </a:t>
            </a:r>
          </a:p>
          <a:p>
            <a:pPr marL="261947" indent="-261947">
              <a:buFont typeface="Arial" panose="020B0604020202020204" pitchFamily="34" charset="0"/>
              <a:buChar char="•"/>
            </a:pPr>
            <a:r>
              <a:rPr lang="en-US" sz="2400" dirty="0"/>
              <a:t>In this study, the spatial and temporal variations of energetic proton and electron fluxes observed on ISS during recent solar storms are analyzed. </a:t>
            </a:r>
          </a:p>
          <a:p>
            <a:pPr marL="261947" indent="-261947">
              <a:buFont typeface="Arial" panose="020B0604020202020204" pitchFamily="34" charset="0"/>
              <a:buChar char="•"/>
            </a:pPr>
            <a:r>
              <a:rPr lang="en-US" sz="2400" dirty="0"/>
              <a:t>Two severe to extreme geomagnetic storms with a Disturbance Storm-Time (</a:t>
            </a:r>
            <a:r>
              <a:rPr lang="en-US" sz="2400" dirty="0" err="1"/>
              <a:t>Dst</a:t>
            </a:r>
            <a:r>
              <a:rPr lang="en-US" sz="2400" dirty="0"/>
              <a:t>) index minimum of less than -200 </a:t>
            </a:r>
            <a:r>
              <a:rPr lang="en-US" sz="2400" dirty="0" err="1"/>
              <a:t>nT</a:t>
            </a:r>
            <a:r>
              <a:rPr lang="en-US" sz="2400" dirty="0"/>
              <a:t> during the 24th and 25th solar cycles are selected: 2015 St. Patrick's Day Storm and the recent 2024 May 10-16 extreme storm (</a:t>
            </a:r>
            <a:r>
              <a:rPr lang="en-US" sz="2400" dirty="0" err="1"/>
              <a:t>Kp</a:t>
            </a:r>
            <a:r>
              <a:rPr lang="en-US" sz="2400" dirty="0"/>
              <a:t> = 9). </a:t>
            </a:r>
          </a:p>
          <a:p>
            <a:pPr marL="261947" indent="-261947">
              <a:buFont typeface="Arial" panose="020B0604020202020204" pitchFamily="34" charset="0"/>
              <a:buChar char="•"/>
            </a:pPr>
            <a:r>
              <a:rPr lang="en-US" sz="2400" dirty="0"/>
              <a:t>The proton flux measurements by the Standard Dose Monitor (SDOM) of the Space Environment Data Acquisition Equipment (SEDA) on the ISS are available until 2018 and are used to study the St. Patrick's Day Storm event. </a:t>
            </a:r>
          </a:p>
          <a:p>
            <a:pPr marL="261947" indent="-261947">
              <a:buFont typeface="Arial" panose="020B0604020202020204" pitchFamily="34" charset="0"/>
              <a:buChar char="•"/>
            </a:pPr>
            <a:r>
              <a:rPr lang="en-US" sz="2400" dirty="0"/>
              <a:t>The energetic electron flux data observed by CALET/CHD for the May 2024 storm were analyzed. </a:t>
            </a:r>
          </a:p>
          <a:p>
            <a:pPr marL="261947" indent="-261947">
              <a:buFont typeface="Arial" panose="020B0604020202020204" pitchFamily="34" charset="0"/>
              <a:buChar char="•"/>
            </a:pPr>
            <a:r>
              <a:rPr lang="en-US" sz="2400" dirty="0"/>
              <a:t>The penetration of energetic particles into the L shell during the two storm events observed at the ISS are characterized. </a:t>
            </a:r>
          </a:p>
          <a:p>
            <a:pPr marL="261947" indent="-261947">
              <a:buFont typeface="Arial" panose="020B0604020202020204" pitchFamily="34" charset="0"/>
              <a:buChar char="•"/>
            </a:pPr>
            <a:r>
              <a:rPr lang="en-US" sz="2400" dirty="0"/>
              <a:t>The correlations between energetic proton and electron flux variations at the ISS and upstream solar wind drivers and geomagnetic indices are studied. </a:t>
            </a:r>
          </a:p>
          <a:p>
            <a:pPr marL="261947" indent="-261947">
              <a:buFont typeface="Arial" panose="020B0604020202020204" pitchFamily="34" charset="0"/>
              <a:buChar char="•"/>
            </a:pPr>
            <a:r>
              <a:rPr lang="en-US" sz="2400" dirty="0"/>
              <a:t>For the recent May 10-16 storm event, the growth of the ring current, monitored by the </a:t>
            </a:r>
            <a:r>
              <a:rPr lang="en-US" sz="2400" dirty="0" err="1"/>
              <a:t>Dst</a:t>
            </a:r>
            <a:r>
              <a:rPr lang="en-US" sz="2400" dirty="0"/>
              <a:t> index, was compared with simulated </a:t>
            </a:r>
            <a:r>
              <a:rPr lang="en-US" sz="2400" dirty="0" err="1"/>
              <a:t>Dst</a:t>
            </a:r>
            <a:r>
              <a:rPr lang="en-US" sz="2400" dirty="0"/>
              <a:t> from ring current model simulations to understand the physical processes during the sudden commencement, main, and recovery phases of the storm. </a:t>
            </a:r>
          </a:p>
          <a:p>
            <a:pPr marL="261947" indent="-261947">
              <a:buFont typeface="Arial" panose="020B0604020202020204" pitchFamily="34" charset="0"/>
              <a:buChar char="•"/>
            </a:pPr>
            <a:r>
              <a:rPr lang="en-US" sz="2400" dirty="0"/>
              <a:t>Characterizing energetic particle variations on the ISS aids in mission planning, risk mitigation, and the implementation of protective measures.</a:t>
            </a:r>
            <a:endParaRPr sz="24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34F90F4-B971-477C-BA4B-95B9BC887CBD}"/>
              </a:ext>
            </a:extLst>
          </p:cNvPr>
          <p:cNvSpPr/>
          <p:nvPr/>
        </p:nvSpPr>
        <p:spPr>
          <a:xfrm>
            <a:off x="457201" y="5291446"/>
            <a:ext cx="42976799" cy="35701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820" tIns="41910" rIns="83820" bIns="41910" numCol="1" spcCol="0" rtlCol="0" fromWordArt="0" anchor="ctr" anchorCtr="0" forceAA="0" compatLnSpc="1">
            <a:prstTxWarp prst="textNoShape">
              <a:avLst/>
            </a:prstTxWarp>
            <a:noAutofit/>
          </a:bodyPr>
          <a:lstStyle/>
          <a:p>
            <a:pPr algn="ctr"/>
            <a:endParaRPr lang="en-US" sz="1571"/>
          </a:p>
        </p:txBody>
      </p:sp>
      <p:sp>
        <p:nvSpPr>
          <p:cNvPr id="64" name="Rectangle 63">
            <a:extLst>
              <a:ext uri="{FF2B5EF4-FFF2-40B4-BE49-F238E27FC236}">
                <a16:creationId xmlns:a16="http://schemas.microsoft.com/office/drawing/2014/main" id="{995B0838-DB17-4502-8390-B4D63CEE90FB}"/>
              </a:ext>
            </a:extLst>
          </p:cNvPr>
          <p:cNvSpPr/>
          <p:nvPr/>
        </p:nvSpPr>
        <p:spPr>
          <a:xfrm>
            <a:off x="0" y="31640881"/>
            <a:ext cx="43891200" cy="11595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820" tIns="41910" rIns="83820" bIns="41910" numCol="1" spcCol="0" rtlCol="0" fromWordArt="0" anchor="ctr" anchorCtr="0" forceAA="0" compatLnSpc="1">
            <a:prstTxWarp prst="textNoShape">
              <a:avLst/>
            </a:prstTxWarp>
            <a:noAutofit/>
          </a:bodyPr>
          <a:lstStyle/>
          <a:p>
            <a:pPr algn="ctr"/>
            <a:endParaRPr lang="en-US" sz="1571" dirty="0"/>
          </a:p>
        </p:txBody>
      </p:sp>
      <p:sp>
        <p:nvSpPr>
          <p:cNvPr id="63" name="Google Shape;23;p1">
            <a:extLst>
              <a:ext uri="{FF2B5EF4-FFF2-40B4-BE49-F238E27FC236}">
                <a16:creationId xmlns:a16="http://schemas.microsoft.com/office/drawing/2014/main" id="{E49B5868-1AE2-4CBD-BA37-5BA6174C0691}"/>
              </a:ext>
            </a:extLst>
          </p:cNvPr>
          <p:cNvSpPr/>
          <p:nvPr/>
        </p:nvSpPr>
        <p:spPr>
          <a:xfrm>
            <a:off x="19958" y="14831"/>
            <a:ext cx="43891200" cy="5449841"/>
          </a:xfrm>
          <a:prstGeom prst="rect">
            <a:avLst/>
          </a:prstGeom>
          <a:solidFill>
            <a:srgbClr val="0085CA">
              <a:alpha val="10204"/>
            </a:srgbClr>
          </a:solidFill>
          <a:ln>
            <a:noFill/>
          </a:ln>
        </p:spPr>
        <p:txBody>
          <a:bodyPr spcFirstLastPara="1" wrap="square" lIns="83806" tIns="41892" rIns="83806" bIns="41892"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800"/>
            </a:pPr>
            <a:endParaRPr sz="1650">
              <a:solidFill>
                <a:schemeClr val="lt1"/>
              </a:solidFill>
              <a:latin typeface="Calibri"/>
              <a:ea typeface="Calibri"/>
              <a:cs typeface="Calibri"/>
              <a:sym typeface="Calibri"/>
            </a:endParaRPr>
          </a:p>
        </p:txBody>
      </p:sp>
      <p:sp>
        <p:nvSpPr>
          <p:cNvPr id="80" name="Text Box 349">
            <a:extLst>
              <a:ext uri="{FF2B5EF4-FFF2-40B4-BE49-F238E27FC236}">
                <a16:creationId xmlns:a16="http://schemas.microsoft.com/office/drawing/2014/main" id="{E6E9CF0F-0907-4A85-909D-C7BD7D4B2C6C}"/>
              </a:ext>
            </a:extLst>
          </p:cNvPr>
          <p:cNvSpPr txBox="1">
            <a:spLocks noChangeArrowheads="1"/>
          </p:cNvSpPr>
          <p:nvPr/>
        </p:nvSpPr>
        <p:spPr bwMode="auto">
          <a:xfrm>
            <a:off x="15414305" y="18067363"/>
            <a:ext cx="28019695" cy="512050"/>
          </a:xfrm>
          <a:prstGeom prst="rect">
            <a:avLst/>
          </a:prstGeom>
          <a:solidFill>
            <a:srgbClr val="A50021"/>
          </a:solidFill>
          <a:ln w="9525">
            <a:solidFill>
              <a:srgbClr val="A50021"/>
            </a:solidFill>
            <a:miter lim="800000"/>
            <a:headEnd/>
            <a:tailEnd/>
          </a:ln>
        </p:spPr>
        <p:txBody>
          <a:bodyPr wrap="square" lIns="80392" tIns="40189" rIns="80392" bIns="40189">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pPr algn="ctr" defTabSz="808253" eaLnBrk="0" hangingPunct="0">
              <a:spcBef>
                <a:spcPct val="50000"/>
              </a:spcBef>
              <a:defRPr/>
            </a:pPr>
            <a:r>
              <a:rPr lang="en-US" sz="2800" b="1" dirty="0">
                <a:solidFill>
                  <a:schemeClr val="bg1"/>
                </a:solidFill>
                <a:latin typeface="Arial" panose="020B0604020202020204" pitchFamily="34" charset="0"/>
                <a:cs typeface="Arial" panose="020B0604020202020204" pitchFamily="34" charset="0"/>
              </a:rPr>
              <a:t>Analysis of ISS CALET/CHD Electron (&gt; 1.5 MeV) Flux Variation during the May 10-12, 2024 Extreme Strom Event </a:t>
            </a:r>
          </a:p>
        </p:txBody>
      </p:sp>
      <p:sp>
        <p:nvSpPr>
          <p:cNvPr id="107" name="Text Box 349">
            <a:extLst>
              <a:ext uri="{FF2B5EF4-FFF2-40B4-BE49-F238E27FC236}">
                <a16:creationId xmlns:a16="http://schemas.microsoft.com/office/drawing/2014/main" id="{08ABE32A-E8A5-48EB-9EE9-E11F9251FE2B}"/>
              </a:ext>
            </a:extLst>
          </p:cNvPr>
          <p:cNvSpPr txBox="1">
            <a:spLocks noChangeArrowheads="1"/>
          </p:cNvSpPr>
          <p:nvPr/>
        </p:nvSpPr>
        <p:spPr bwMode="auto">
          <a:xfrm>
            <a:off x="450627" y="15587853"/>
            <a:ext cx="14745973" cy="512050"/>
          </a:xfrm>
          <a:prstGeom prst="rect">
            <a:avLst/>
          </a:prstGeom>
          <a:solidFill>
            <a:srgbClr val="A50021"/>
          </a:solidFill>
          <a:ln w="9525">
            <a:solidFill>
              <a:srgbClr val="A50021"/>
            </a:solidFill>
            <a:miter lim="800000"/>
            <a:headEnd/>
            <a:tailEnd/>
          </a:ln>
        </p:spPr>
        <p:txBody>
          <a:bodyPr wrap="square" lIns="80392" tIns="40189" rIns="80392" bIns="40189">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pPr algn="ctr" defTabSz="808253" eaLnBrk="0" hangingPunct="0">
              <a:spcBef>
                <a:spcPts val="550"/>
              </a:spcBef>
              <a:defRPr/>
            </a:pPr>
            <a:r>
              <a:rPr lang="en-US" sz="2800" b="1" dirty="0">
                <a:solidFill>
                  <a:schemeClr val="bg1"/>
                </a:solidFill>
                <a:latin typeface="Arial" panose="020B0604020202020204" pitchFamily="34" charset="0"/>
                <a:cs typeface="Arial" panose="020B0604020202020204" pitchFamily="34" charset="0"/>
              </a:rPr>
              <a:t>ISS and Onboard Particle Instruments</a:t>
            </a:r>
          </a:p>
        </p:txBody>
      </p:sp>
      <p:pic>
        <p:nvPicPr>
          <p:cNvPr id="1032" name="Picture 8" descr="International Space Station - NASA">
            <a:extLst>
              <a:ext uri="{FF2B5EF4-FFF2-40B4-BE49-F238E27FC236}">
                <a16:creationId xmlns:a16="http://schemas.microsoft.com/office/drawing/2014/main" id="{720130FD-011A-470C-AE4F-634F785A60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713" y="16621448"/>
            <a:ext cx="6217596" cy="41450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29ED327-05E1-4809-9778-7F2FE001AF04}"/>
              </a:ext>
            </a:extLst>
          </p:cNvPr>
          <p:cNvSpPr/>
          <p:nvPr/>
        </p:nvSpPr>
        <p:spPr>
          <a:xfrm>
            <a:off x="321890" y="28096396"/>
            <a:ext cx="14405864" cy="2862322"/>
          </a:xfrm>
          <a:prstGeom prst="rect">
            <a:avLst/>
          </a:prstGeom>
        </p:spPr>
        <p:txBody>
          <a:bodyPr wrap="square">
            <a:spAutoFit/>
          </a:bodyPr>
          <a:lstStyle/>
          <a:p>
            <a:pPr marL="285750" indent="-285750">
              <a:buClr>
                <a:schemeClr val="dk1"/>
              </a:buClr>
              <a:buSzPts val="1100"/>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Both SEDA SDOM and CALET CHD instruments onboard ISS were intended to support space weather monitoring. </a:t>
            </a:r>
          </a:p>
          <a:p>
            <a:pPr marL="285750" indent="-285750">
              <a:buClr>
                <a:schemeClr val="dk1"/>
              </a:buClr>
              <a:buSzPts val="1100"/>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The CHD data was recorded every second, whereas the SDOM data was recorded either every 10, 20, 30 or 40 seconds.</a:t>
            </a:r>
          </a:p>
          <a:p>
            <a:pPr marL="285750" indent="-285750">
              <a:buClr>
                <a:schemeClr val="dk1"/>
              </a:buClr>
              <a:buSzPts val="1100"/>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From 2009 to 2018, the JAXA SEDA/SDOM instrument observed and recorded proton and electron flux data. The SEDA instrument was deorbited in 2018.</a:t>
            </a:r>
          </a:p>
          <a:p>
            <a:pPr marL="285750" indent="-285750">
              <a:buClr>
                <a:schemeClr val="dk1"/>
              </a:buClr>
              <a:buSzPts val="1100"/>
              <a:buFont typeface="Arial" panose="020B0604020202020204" pitchFamily="34" charset="0"/>
              <a:buChar char="•"/>
            </a:pPr>
            <a:r>
              <a:rPr lang="en-US" sz="2000" dirty="0">
                <a:latin typeface="Arial" panose="020B0604020202020204" pitchFamily="34" charset="0"/>
                <a:cs typeface="Arial" panose="020B0604020202020204" pitchFamily="34" charset="0"/>
              </a:rPr>
              <a:t>The proton flux measurements by the SEDA /SDOM on the ISS are used to study the 2015 St. Patrick's Day Storm event. </a:t>
            </a:r>
          </a:p>
          <a:p>
            <a:pPr marL="285750" indent="-285750">
              <a:buClr>
                <a:schemeClr val="dk1"/>
              </a:buClr>
              <a:buSzPts val="1100"/>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The recent 2024 May 10th storm was analyzed using the CALET CHD data. Due to the limited availability of proton flux data, only electron data was analyzed for the this storm event.  </a:t>
            </a:r>
          </a:p>
          <a:p>
            <a:pPr marL="285750" indent="-285750">
              <a:buClr>
                <a:schemeClr val="dk1"/>
              </a:buClr>
              <a:buSzPts val="1100"/>
              <a:buFont typeface="Arial" panose="020B0604020202020204" pitchFamily="34" charset="0"/>
              <a:buChar char="•"/>
            </a:pPr>
            <a:r>
              <a:rPr lang="en-US" sz="2000" dirty="0">
                <a:latin typeface="Arial" panose="020B0604020202020204" pitchFamily="34" charset="0"/>
                <a:cs typeface="Arial" panose="020B0604020202020204" pitchFamily="34" charset="0"/>
              </a:rPr>
              <a:t>The particle instruments on the ISS, with altitudes ranging between 370 and 450 km, is suitable for studying the penetration of energetic particles into the lower L shell during the storms. </a:t>
            </a:r>
            <a:endParaRPr lang="en-US" sz="2000" dirty="0">
              <a:solidFill>
                <a:schemeClr val="dk1"/>
              </a:solidFill>
              <a:latin typeface="Arial" panose="020B0604020202020204" pitchFamily="34" charset="0"/>
              <a:cs typeface="Arial" panose="020B0604020202020204" pitchFamily="34" charset="0"/>
            </a:endParaRPr>
          </a:p>
        </p:txBody>
      </p:sp>
      <p:pic>
        <p:nvPicPr>
          <p:cNvPr id="65" name="Google Shape;81;p17">
            <a:extLst>
              <a:ext uri="{FF2B5EF4-FFF2-40B4-BE49-F238E27FC236}">
                <a16:creationId xmlns:a16="http://schemas.microsoft.com/office/drawing/2014/main" id="{360F7E9E-CC9B-4041-9F05-1F5AF2F78B94}"/>
              </a:ext>
            </a:extLst>
          </p:cNvPr>
          <p:cNvPicPr preferRelativeResize="0"/>
          <p:nvPr/>
        </p:nvPicPr>
        <p:blipFill rotWithShape="1">
          <a:blip r:embed="rId7">
            <a:alphaModFix/>
          </a:blip>
          <a:srcRect t="4244"/>
          <a:stretch/>
        </p:blipFill>
        <p:spPr>
          <a:xfrm>
            <a:off x="23860831" y="6783653"/>
            <a:ext cx="10273602" cy="5746884"/>
          </a:xfrm>
          <a:prstGeom prst="rect">
            <a:avLst/>
          </a:prstGeom>
          <a:noFill/>
          <a:ln>
            <a:noFill/>
          </a:ln>
        </p:spPr>
      </p:pic>
      <p:pic>
        <p:nvPicPr>
          <p:cNvPr id="66" name="Google Shape;88;p18">
            <a:extLst>
              <a:ext uri="{FF2B5EF4-FFF2-40B4-BE49-F238E27FC236}">
                <a16:creationId xmlns:a16="http://schemas.microsoft.com/office/drawing/2014/main" id="{679C42A6-8878-497B-8785-FD6FA18E7D97}"/>
              </a:ext>
            </a:extLst>
          </p:cNvPr>
          <p:cNvPicPr preferRelativeResize="0"/>
          <p:nvPr/>
        </p:nvPicPr>
        <p:blipFill>
          <a:blip r:embed="rId8">
            <a:alphaModFix/>
          </a:blip>
          <a:stretch>
            <a:fillRect/>
          </a:stretch>
        </p:blipFill>
        <p:spPr>
          <a:xfrm>
            <a:off x="16146497" y="6544360"/>
            <a:ext cx="7192696" cy="5574463"/>
          </a:xfrm>
          <a:prstGeom prst="rect">
            <a:avLst/>
          </a:prstGeom>
          <a:noFill/>
          <a:ln>
            <a:noFill/>
          </a:ln>
        </p:spPr>
      </p:pic>
      <p:pic>
        <p:nvPicPr>
          <p:cNvPr id="68" name="Google Shape;116;p22">
            <a:extLst>
              <a:ext uri="{FF2B5EF4-FFF2-40B4-BE49-F238E27FC236}">
                <a16:creationId xmlns:a16="http://schemas.microsoft.com/office/drawing/2014/main" id="{DD9A65E1-30AF-46D5-BAE3-81A8BDFB332C}"/>
              </a:ext>
            </a:extLst>
          </p:cNvPr>
          <p:cNvPicPr preferRelativeResize="0"/>
          <p:nvPr/>
        </p:nvPicPr>
        <p:blipFill>
          <a:blip r:embed="rId9">
            <a:alphaModFix/>
          </a:blip>
          <a:stretch>
            <a:fillRect/>
          </a:stretch>
        </p:blipFill>
        <p:spPr>
          <a:xfrm>
            <a:off x="34545030" y="6652747"/>
            <a:ext cx="8870827" cy="4739235"/>
          </a:xfrm>
          <a:prstGeom prst="rect">
            <a:avLst/>
          </a:prstGeom>
          <a:noFill/>
          <a:ln>
            <a:noFill/>
          </a:ln>
        </p:spPr>
      </p:pic>
      <p:pic>
        <p:nvPicPr>
          <p:cNvPr id="13" name="Picture 12">
            <a:extLst>
              <a:ext uri="{FF2B5EF4-FFF2-40B4-BE49-F238E27FC236}">
                <a16:creationId xmlns:a16="http://schemas.microsoft.com/office/drawing/2014/main" id="{9DE49B5C-A241-4389-8AE7-A9C3BD9AEC2C}"/>
              </a:ext>
            </a:extLst>
          </p:cNvPr>
          <p:cNvPicPr>
            <a:picLocks noChangeAspect="1"/>
          </p:cNvPicPr>
          <p:nvPr/>
        </p:nvPicPr>
        <p:blipFill>
          <a:blip r:embed="rId10"/>
          <a:stretch>
            <a:fillRect/>
          </a:stretch>
        </p:blipFill>
        <p:spPr>
          <a:xfrm>
            <a:off x="15771035" y="19258485"/>
            <a:ext cx="7458893" cy="4098018"/>
          </a:xfrm>
          <a:prstGeom prst="rect">
            <a:avLst/>
          </a:prstGeom>
        </p:spPr>
      </p:pic>
      <p:pic>
        <p:nvPicPr>
          <p:cNvPr id="71" name="Google Shape;159;p28">
            <a:extLst>
              <a:ext uri="{FF2B5EF4-FFF2-40B4-BE49-F238E27FC236}">
                <a16:creationId xmlns:a16="http://schemas.microsoft.com/office/drawing/2014/main" id="{D9B0484F-29D0-43D4-90BF-F191390CDDCF}"/>
              </a:ext>
            </a:extLst>
          </p:cNvPr>
          <p:cNvPicPr preferRelativeResize="0"/>
          <p:nvPr/>
        </p:nvPicPr>
        <p:blipFill rotWithShape="1">
          <a:blip r:embed="rId11">
            <a:alphaModFix/>
          </a:blip>
          <a:srcRect t="2390" r="7390" b="2380"/>
          <a:stretch/>
        </p:blipFill>
        <p:spPr>
          <a:xfrm>
            <a:off x="34693686" y="19171376"/>
            <a:ext cx="8639213" cy="5126847"/>
          </a:xfrm>
          <a:prstGeom prst="rect">
            <a:avLst/>
          </a:prstGeom>
          <a:noFill/>
          <a:ln>
            <a:noFill/>
          </a:ln>
        </p:spPr>
      </p:pic>
      <p:pic>
        <p:nvPicPr>
          <p:cNvPr id="72" name="Google Shape;150;p27">
            <a:extLst>
              <a:ext uri="{FF2B5EF4-FFF2-40B4-BE49-F238E27FC236}">
                <a16:creationId xmlns:a16="http://schemas.microsoft.com/office/drawing/2014/main" id="{2BD18373-8BF6-4BC0-B427-C3F04A4D5DA4}"/>
              </a:ext>
            </a:extLst>
          </p:cNvPr>
          <p:cNvPicPr preferRelativeResize="0"/>
          <p:nvPr/>
        </p:nvPicPr>
        <p:blipFill>
          <a:blip r:embed="rId12">
            <a:alphaModFix/>
          </a:blip>
          <a:stretch>
            <a:fillRect/>
          </a:stretch>
        </p:blipFill>
        <p:spPr>
          <a:xfrm>
            <a:off x="15596630" y="27700788"/>
            <a:ext cx="5064912" cy="2951663"/>
          </a:xfrm>
          <a:prstGeom prst="rect">
            <a:avLst/>
          </a:prstGeom>
          <a:noFill/>
          <a:ln>
            <a:noFill/>
          </a:ln>
        </p:spPr>
      </p:pic>
      <p:pic>
        <p:nvPicPr>
          <p:cNvPr id="73" name="Google Shape;149;p27">
            <a:extLst>
              <a:ext uri="{FF2B5EF4-FFF2-40B4-BE49-F238E27FC236}">
                <a16:creationId xmlns:a16="http://schemas.microsoft.com/office/drawing/2014/main" id="{C5D6C0EB-19E4-48A4-936D-A015039FB2A2}"/>
              </a:ext>
            </a:extLst>
          </p:cNvPr>
          <p:cNvPicPr preferRelativeResize="0"/>
          <p:nvPr/>
        </p:nvPicPr>
        <p:blipFill>
          <a:blip r:embed="rId13">
            <a:alphaModFix/>
          </a:blip>
          <a:stretch>
            <a:fillRect/>
          </a:stretch>
        </p:blipFill>
        <p:spPr>
          <a:xfrm>
            <a:off x="15757979" y="24476751"/>
            <a:ext cx="4919247" cy="3263741"/>
          </a:xfrm>
          <a:prstGeom prst="rect">
            <a:avLst/>
          </a:prstGeom>
          <a:noFill/>
          <a:ln>
            <a:noFill/>
          </a:ln>
        </p:spPr>
      </p:pic>
      <p:pic>
        <p:nvPicPr>
          <p:cNvPr id="74" name="Google Shape;134;p26">
            <a:extLst>
              <a:ext uri="{FF2B5EF4-FFF2-40B4-BE49-F238E27FC236}">
                <a16:creationId xmlns:a16="http://schemas.microsoft.com/office/drawing/2014/main" id="{D4D1A8D4-C97B-445B-A110-99C2C5B48F18}"/>
              </a:ext>
            </a:extLst>
          </p:cNvPr>
          <p:cNvPicPr preferRelativeResize="0"/>
          <p:nvPr/>
        </p:nvPicPr>
        <p:blipFill>
          <a:blip r:embed="rId14">
            <a:alphaModFix/>
          </a:blip>
          <a:stretch>
            <a:fillRect/>
          </a:stretch>
        </p:blipFill>
        <p:spPr>
          <a:xfrm>
            <a:off x="27263276" y="12944220"/>
            <a:ext cx="4572000" cy="2743200"/>
          </a:xfrm>
          <a:prstGeom prst="rect">
            <a:avLst/>
          </a:prstGeom>
          <a:noFill/>
          <a:ln>
            <a:noFill/>
          </a:ln>
        </p:spPr>
      </p:pic>
      <p:pic>
        <p:nvPicPr>
          <p:cNvPr id="75" name="Google Shape;136;p26">
            <a:extLst>
              <a:ext uri="{FF2B5EF4-FFF2-40B4-BE49-F238E27FC236}">
                <a16:creationId xmlns:a16="http://schemas.microsoft.com/office/drawing/2014/main" id="{1805C579-4836-4316-8F96-AD8087849A9C}"/>
              </a:ext>
            </a:extLst>
          </p:cNvPr>
          <p:cNvPicPr preferRelativeResize="0"/>
          <p:nvPr/>
        </p:nvPicPr>
        <p:blipFill>
          <a:blip r:embed="rId15">
            <a:alphaModFix/>
          </a:blip>
          <a:stretch>
            <a:fillRect/>
          </a:stretch>
        </p:blipFill>
        <p:spPr>
          <a:xfrm>
            <a:off x="31875156" y="12924246"/>
            <a:ext cx="4572000" cy="2743200"/>
          </a:xfrm>
          <a:prstGeom prst="rect">
            <a:avLst/>
          </a:prstGeom>
          <a:noFill/>
          <a:ln>
            <a:noFill/>
          </a:ln>
        </p:spPr>
      </p:pic>
      <p:pic>
        <p:nvPicPr>
          <p:cNvPr id="76" name="Google Shape;128;p25">
            <a:extLst>
              <a:ext uri="{FF2B5EF4-FFF2-40B4-BE49-F238E27FC236}">
                <a16:creationId xmlns:a16="http://schemas.microsoft.com/office/drawing/2014/main" id="{08DADD4F-51A7-4D57-9514-68E328B10A6E}"/>
              </a:ext>
            </a:extLst>
          </p:cNvPr>
          <p:cNvPicPr preferRelativeResize="0"/>
          <p:nvPr/>
        </p:nvPicPr>
        <p:blipFill>
          <a:blip r:embed="rId16">
            <a:alphaModFix/>
          </a:blip>
          <a:stretch>
            <a:fillRect/>
          </a:stretch>
        </p:blipFill>
        <p:spPr>
          <a:xfrm>
            <a:off x="16280145" y="12722960"/>
            <a:ext cx="6292175" cy="5106435"/>
          </a:xfrm>
          <a:prstGeom prst="rect">
            <a:avLst/>
          </a:prstGeom>
          <a:noFill/>
          <a:ln>
            <a:noFill/>
          </a:ln>
        </p:spPr>
      </p:pic>
      <p:sp>
        <p:nvSpPr>
          <p:cNvPr id="28" name="TextBox 27">
            <a:extLst>
              <a:ext uri="{FF2B5EF4-FFF2-40B4-BE49-F238E27FC236}">
                <a16:creationId xmlns:a16="http://schemas.microsoft.com/office/drawing/2014/main" id="{036CC74C-3E62-4B04-8B4F-5348A6D2CAE3}"/>
              </a:ext>
            </a:extLst>
          </p:cNvPr>
          <p:cNvSpPr txBox="1"/>
          <p:nvPr/>
        </p:nvSpPr>
        <p:spPr>
          <a:xfrm>
            <a:off x="38157544" y="24513275"/>
            <a:ext cx="5175355"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CHD Electron flux on L-Time map reveals  </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Initial inward penetration energetic electrons from L = 8 to L =3 on May 11.</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formation new electron belt near L = 2-3 after the May 10-12 storm</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energetic electron flux increase has relatively high correction with solar wind velocity and AE index.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Ring current model simulation reproduces </a:t>
            </a:r>
            <a:r>
              <a:rPr lang="en-US" sz="2000" dirty="0" err="1">
                <a:latin typeface="Arial" panose="020B0604020202020204" pitchFamily="34" charset="0"/>
                <a:cs typeface="Arial" panose="020B0604020202020204" pitchFamily="34" charset="0"/>
              </a:rPr>
              <a:t>Dst</a:t>
            </a:r>
            <a:r>
              <a:rPr lang="en-US" sz="2000" dirty="0">
                <a:latin typeface="Arial" panose="020B0604020202020204" pitchFamily="34" charset="0"/>
                <a:cs typeface="Arial" panose="020B0604020202020204" pitchFamily="34" charset="0"/>
              </a:rPr>
              <a:t> sudden commencement, main, and recovery phases of the storm well.</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Characterizing variations in energetic particles on the ISS supports mission planning and risk mitigation.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Future work will focus on analyzing the CHD electron flux variation over longer period after May and studying  more recent October storm event to monitor the new electron belt evolution.</a:t>
            </a:r>
          </a:p>
        </p:txBody>
      </p:sp>
      <p:pic>
        <p:nvPicPr>
          <p:cNvPr id="30" name="Picture 29">
            <a:extLst>
              <a:ext uri="{FF2B5EF4-FFF2-40B4-BE49-F238E27FC236}">
                <a16:creationId xmlns:a16="http://schemas.microsoft.com/office/drawing/2014/main" id="{BADAA9A9-8ADC-4535-B303-D22EAC2F579A}"/>
              </a:ext>
            </a:extLst>
          </p:cNvPr>
          <p:cNvPicPr>
            <a:picLocks noChangeAspect="1"/>
          </p:cNvPicPr>
          <p:nvPr/>
        </p:nvPicPr>
        <p:blipFill>
          <a:blip r:embed="rId17"/>
          <a:stretch>
            <a:fillRect/>
          </a:stretch>
        </p:blipFill>
        <p:spPr>
          <a:xfrm>
            <a:off x="7679841" y="24677808"/>
            <a:ext cx="2545930" cy="2077479"/>
          </a:xfrm>
          <a:prstGeom prst="rect">
            <a:avLst/>
          </a:prstGeom>
        </p:spPr>
      </p:pic>
      <p:pic>
        <p:nvPicPr>
          <p:cNvPr id="31" name="Picture 30">
            <a:extLst>
              <a:ext uri="{FF2B5EF4-FFF2-40B4-BE49-F238E27FC236}">
                <a16:creationId xmlns:a16="http://schemas.microsoft.com/office/drawing/2014/main" id="{E5A5E8B4-C01B-4CC2-AD52-421F5A8EE737}"/>
              </a:ext>
            </a:extLst>
          </p:cNvPr>
          <p:cNvPicPr>
            <a:picLocks noChangeAspect="1"/>
          </p:cNvPicPr>
          <p:nvPr/>
        </p:nvPicPr>
        <p:blipFill>
          <a:blip r:embed="rId18"/>
          <a:stretch>
            <a:fillRect/>
          </a:stretch>
        </p:blipFill>
        <p:spPr>
          <a:xfrm>
            <a:off x="10701359" y="24179944"/>
            <a:ext cx="4118246" cy="2586583"/>
          </a:xfrm>
          <a:prstGeom prst="rect">
            <a:avLst/>
          </a:prstGeom>
        </p:spPr>
      </p:pic>
      <p:cxnSp>
        <p:nvCxnSpPr>
          <p:cNvPr id="33" name="Straight Arrow Connector 32">
            <a:extLst>
              <a:ext uri="{FF2B5EF4-FFF2-40B4-BE49-F238E27FC236}">
                <a16:creationId xmlns:a16="http://schemas.microsoft.com/office/drawing/2014/main" id="{4697D3F4-FE0B-46D3-9A5B-73D8F24A1D3F}"/>
              </a:ext>
            </a:extLst>
          </p:cNvPr>
          <p:cNvCxnSpPr/>
          <p:nvPr/>
        </p:nvCxnSpPr>
        <p:spPr>
          <a:xfrm>
            <a:off x="9515255" y="25492250"/>
            <a:ext cx="196809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FEBC20F-E58A-408C-A192-E54B3EF853FF}"/>
              </a:ext>
            </a:extLst>
          </p:cNvPr>
          <p:cNvSpPr/>
          <p:nvPr/>
        </p:nvSpPr>
        <p:spPr>
          <a:xfrm>
            <a:off x="7925507" y="23250279"/>
            <a:ext cx="6802247"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Calorimetric Electron Telescope (CALET) on ISS</a:t>
            </a:r>
          </a:p>
        </p:txBody>
      </p:sp>
      <p:sp>
        <p:nvSpPr>
          <p:cNvPr id="37" name="Rectangle 36">
            <a:extLst>
              <a:ext uri="{FF2B5EF4-FFF2-40B4-BE49-F238E27FC236}">
                <a16:creationId xmlns:a16="http://schemas.microsoft.com/office/drawing/2014/main" id="{AF803BEA-2A43-4FA9-8B6B-76614242721C}"/>
              </a:ext>
            </a:extLst>
          </p:cNvPr>
          <p:cNvSpPr/>
          <p:nvPr/>
        </p:nvSpPr>
        <p:spPr>
          <a:xfrm>
            <a:off x="379117" y="26932540"/>
            <a:ext cx="7213342" cy="923330"/>
          </a:xfrm>
          <a:prstGeom prst="rect">
            <a:avLst/>
          </a:prstGeom>
        </p:spPr>
        <p:txBody>
          <a:bodyPr wrap="square">
            <a:spAutoFit/>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Obara</a:t>
            </a:r>
            <a:r>
              <a:rPr lang="en-US" dirty="0">
                <a:latin typeface="Arial" panose="020B0604020202020204" pitchFamily="34" charset="0"/>
                <a:cs typeface="Arial" panose="020B0604020202020204" pitchFamily="34" charset="0"/>
              </a:rPr>
              <a:t>, Takahiro, et al. "Space environment data acquisition with the </a:t>
            </a:r>
            <a:r>
              <a:rPr lang="en-US" dirty="0" err="1">
                <a:latin typeface="Arial" panose="020B0604020202020204" pitchFamily="34" charset="0"/>
                <a:cs typeface="Arial" panose="020B0604020202020204" pitchFamily="34" charset="0"/>
              </a:rPr>
              <a:t>kibo</a:t>
            </a:r>
            <a:r>
              <a:rPr lang="en-US" dirty="0">
                <a:latin typeface="Arial" panose="020B0604020202020204" pitchFamily="34" charset="0"/>
                <a:cs typeface="Arial" panose="020B0604020202020204" pitchFamily="34" charset="0"/>
              </a:rPr>
              <a:t> exposed facility on the international space station (ISS)." </a:t>
            </a:r>
            <a:r>
              <a:rPr lang="en-US" i="1" dirty="0">
                <a:latin typeface="Arial" panose="020B0604020202020204" pitchFamily="34" charset="0"/>
                <a:cs typeface="Arial" panose="020B0604020202020204" pitchFamily="34" charset="0"/>
              </a:rPr>
              <a:t>Data Science Journal</a:t>
            </a:r>
            <a:r>
              <a:rPr lang="en-US" dirty="0">
                <a:latin typeface="Arial" panose="020B0604020202020204" pitchFamily="34" charset="0"/>
                <a:cs typeface="Arial" panose="020B0604020202020204" pitchFamily="34" charset="0"/>
              </a:rPr>
              <a:t> 8 (2010): IGY76-IGY84.</a:t>
            </a:r>
          </a:p>
        </p:txBody>
      </p:sp>
      <p:sp>
        <p:nvSpPr>
          <p:cNvPr id="38" name="Rectangle 37">
            <a:extLst>
              <a:ext uri="{FF2B5EF4-FFF2-40B4-BE49-F238E27FC236}">
                <a16:creationId xmlns:a16="http://schemas.microsoft.com/office/drawing/2014/main" id="{614E8D8B-E3CF-444C-BD21-10C6BFF00D54}"/>
              </a:ext>
            </a:extLst>
          </p:cNvPr>
          <p:cNvSpPr/>
          <p:nvPr/>
        </p:nvSpPr>
        <p:spPr>
          <a:xfrm>
            <a:off x="7514356" y="23833545"/>
            <a:ext cx="2768917" cy="646331"/>
          </a:xfrm>
          <a:prstGeom prst="rect">
            <a:avLst/>
          </a:prstGeom>
        </p:spPr>
        <p:txBody>
          <a:bodyPr wrap="square">
            <a:spAutoFit/>
          </a:bodyPr>
          <a:lstStyle/>
          <a:p>
            <a:pPr algn="ctr"/>
            <a:r>
              <a:rPr lang="en-US" dirty="0"/>
              <a:t>Charge Detector (CHD) Imaging Calorimeter (IMC)</a:t>
            </a:r>
          </a:p>
        </p:txBody>
      </p:sp>
      <p:pic>
        <p:nvPicPr>
          <p:cNvPr id="91" name="Google Shape;62;p14">
            <a:extLst>
              <a:ext uri="{FF2B5EF4-FFF2-40B4-BE49-F238E27FC236}">
                <a16:creationId xmlns:a16="http://schemas.microsoft.com/office/drawing/2014/main" id="{5993F0ED-81FD-4B9F-A213-044BDE32517E}"/>
              </a:ext>
            </a:extLst>
          </p:cNvPr>
          <p:cNvPicPr preferRelativeResize="0"/>
          <p:nvPr/>
        </p:nvPicPr>
        <p:blipFill rotWithShape="1">
          <a:blip r:embed="rId19">
            <a:alphaModFix/>
          </a:blip>
          <a:srcRect b="8734"/>
          <a:stretch/>
        </p:blipFill>
        <p:spPr>
          <a:xfrm>
            <a:off x="509731" y="24279865"/>
            <a:ext cx="3374921" cy="2613758"/>
          </a:xfrm>
          <a:prstGeom prst="rect">
            <a:avLst/>
          </a:prstGeom>
          <a:noFill/>
          <a:ln>
            <a:noFill/>
          </a:ln>
        </p:spPr>
      </p:pic>
      <p:sp>
        <p:nvSpPr>
          <p:cNvPr id="39" name="Rectangle 38">
            <a:extLst>
              <a:ext uri="{FF2B5EF4-FFF2-40B4-BE49-F238E27FC236}">
                <a16:creationId xmlns:a16="http://schemas.microsoft.com/office/drawing/2014/main" id="{734EE4BE-FB65-45F8-AC10-2F850A3EC049}"/>
              </a:ext>
            </a:extLst>
          </p:cNvPr>
          <p:cNvSpPr/>
          <p:nvPr/>
        </p:nvSpPr>
        <p:spPr>
          <a:xfrm>
            <a:off x="411175" y="23221696"/>
            <a:ext cx="7459734"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Space Environment Data Acquisition (SEDA) System</a:t>
            </a:r>
            <a:r>
              <a:rPr lang="en-US" b="1" dirty="0">
                <a:solidFill>
                  <a:srgbClr val="003366"/>
                </a:solidFill>
                <a:latin typeface="繝偵Λ繧ｮ繝手ｧ偵ざ Pro W3"/>
              </a:rPr>
              <a:t> </a:t>
            </a:r>
            <a:endParaRPr lang="en-US" b="1" i="0" dirty="0">
              <a:solidFill>
                <a:srgbClr val="003366"/>
              </a:solidFill>
              <a:effectLst/>
              <a:latin typeface="繝偵Λ繧ｮ繝手ｧ偵ざ Pro W3"/>
            </a:endParaRPr>
          </a:p>
        </p:txBody>
      </p:sp>
      <p:pic>
        <p:nvPicPr>
          <p:cNvPr id="40" name="Picture 39">
            <a:extLst>
              <a:ext uri="{FF2B5EF4-FFF2-40B4-BE49-F238E27FC236}">
                <a16:creationId xmlns:a16="http://schemas.microsoft.com/office/drawing/2014/main" id="{846AFD49-9A72-4ED1-942A-441768BB206D}"/>
              </a:ext>
            </a:extLst>
          </p:cNvPr>
          <p:cNvPicPr>
            <a:picLocks noChangeAspect="1"/>
          </p:cNvPicPr>
          <p:nvPr/>
        </p:nvPicPr>
        <p:blipFill>
          <a:blip r:embed="rId20"/>
          <a:stretch>
            <a:fillRect/>
          </a:stretch>
        </p:blipFill>
        <p:spPr>
          <a:xfrm>
            <a:off x="4241936" y="24366627"/>
            <a:ext cx="2963463" cy="2351338"/>
          </a:xfrm>
          <a:prstGeom prst="rect">
            <a:avLst/>
          </a:prstGeom>
        </p:spPr>
      </p:pic>
      <p:pic>
        <p:nvPicPr>
          <p:cNvPr id="92" name="Google Shape;69;p15">
            <a:extLst>
              <a:ext uri="{FF2B5EF4-FFF2-40B4-BE49-F238E27FC236}">
                <a16:creationId xmlns:a16="http://schemas.microsoft.com/office/drawing/2014/main" id="{C87946A7-0CE3-4CFC-BA2D-2B53F14AC2CA}"/>
              </a:ext>
            </a:extLst>
          </p:cNvPr>
          <p:cNvPicPr preferRelativeResize="0"/>
          <p:nvPr/>
        </p:nvPicPr>
        <p:blipFill>
          <a:blip r:embed="rId21">
            <a:alphaModFix/>
          </a:blip>
          <a:stretch>
            <a:fillRect/>
          </a:stretch>
        </p:blipFill>
        <p:spPr>
          <a:xfrm>
            <a:off x="23860831" y="18766327"/>
            <a:ext cx="10799314" cy="5556782"/>
          </a:xfrm>
          <a:prstGeom prst="rect">
            <a:avLst/>
          </a:prstGeom>
          <a:noFill/>
          <a:ln>
            <a:noFill/>
          </a:ln>
        </p:spPr>
      </p:pic>
      <p:sp>
        <p:nvSpPr>
          <p:cNvPr id="94" name="TextBox 93">
            <a:extLst>
              <a:ext uri="{FF2B5EF4-FFF2-40B4-BE49-F238E27FC236}">
                <a16:creationId xmlns:a16="http://schemas.microsoft.com/office/drawing/2014/main" id="{4FD11BF0-C970-4286-8E3C-27D5FCACDC4B}"/>
              </a:ext>
            </a:extLst>
          </p:cNvPr>
          <p:cNvSpPr txBox="1"/>
          <p:nvPr/>
        </p:nvSpPr>
        <p:spPr>
          <a:xfrm>
            <a:off x="37181255" y="11717740"/>
            <a:ext cx="5662663" cy="6001643"/>
          </a:xfrm>
          <a:prstGeom prst="rect">
            <a:avLst/>
          </a:prstGeom>
          <a:noFill/>
        </p:spPr>
        <p:txBody>
          <a:bodyPr wrap="square" rtlCol="0">
            <a:spAutoFit/>
          </a:bodyPr>
          <a:lstStyle/>
          <a:p>
            <a:pPr marL="342900" indent="-342900">
              <a:lnSpc>
                <a:spcPct val="100000"/>
              </a:lnSpc>
              <a:spcBef>
                <a:spcPts val="0"/>
              </a:spcBef>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St. Patrick Day storm event is one of</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the</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trongest G4 sever storm in Solar Cycle #24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Maximum magnetic field (IMF </a:t>
            </a:r>
            <a:r>
              <a:rPr lang="en-US" sz="2400" dirty="0" err="1">
                <a:latin typeface="Arial" panose="020B0604020202020204" pitchFamily="34" charset="0"/>
                <a:cs typeface="Arial" panose="020B0604020202020204" pitchFamily="34" charset="0"/>
              </a:rPr>
              <a:t>Bz</a:t>
            </a:r>
            <a:r>
              <a:rPr lang="en-US" sz="2400" dirty="0">
                <a:latin typeface="Arial" panose="020B0604020202020204" pitchFamily="34" charset="0"/>
                <a:cs typeface="Arial" panose="020B0604020202020204" pitchFamily="34" charset="0"/>
              </a:rPr>
              <a:t>): -30 </a:t>
            </a:r>
            <a:r>
              <a:rPr lang="en-US" sz="2400" dirty="0" err="1">
                <a:latin typeface="Arial" panose="020B0604020202020204" pitchFamily="34" charset="0"/>
                <a:cs typeface="Arial" panose="020B0604020202020204" pitchFamily="34" charset="0"/>
              </a:rPr>
              <a:t>nT</a:t>
            </a:r>
            <a:r>
              <a:rPr lang="en-US" sz="2400" dirty="0">
                <a:latin typeface="Arial" panose="020B0604020202020204" pitchFamily="34" charset="0"/>
                <a:cs typeface="Arial" panose="020B0604020202020204" pitchFamily="34" charset="0"/>
              </a:rPr>
              <a:t> (-20 </a:t>
            </a:r>
            <a:r>
              <a:rPr lang="en-US" sz="2400" dirty="0" err="1">
                <a:latin typeface="Arial" panose="020B0604020202020204" pitchFamily="34" charset="0"/>
                <a:cs typeface="Arial" panose="020B0604020202020204" pitchFamily="34" charset="0"/>
              </a:rPr>
              <a:t>nT</a:t>
            </a:r>
            <a:r>
              <a:rPr lang="en-US" sz="2400" dirty="0">
                <a:latin typeface="Arial" panose="020B0604020202020204" pitchFamily="34" charset="0"/>
                <a:cs typeface="Arial" panose="020B0604020202020204" pitchFamily="34" charset="0"/>
              </a:rPr>
              <a:t> sustained); Solar </a:t>
            </a:r>
            <a:r>
              <a:rPr lang="en-US" sz="2400" dirty="0" err="1">
                <a:latin typeface="Arial" panose="020B0604020202020204" pitchFamily="34" charset="0"/>
                <a:cs typeface="Arial" panose="020B0604020202020204" pitchFamily="34" charset="0"/>
              </a:rPr>
              <a:t>winr</a:t>
            </a:r>
            <a:r>
              <a:rPr lang="en-US" sz="2400" dirty="0">
                <a:latin typeface="Arial" panose="020B0604020202020204" pitchFamily="34" charset="0"/>
                <a:cs typeface="Arial" panose="020B0604020202020204" pitchFamily="34" charset="0"/>
              </a:rPr>
              <a:t> speed </a:t>
            </a:r>
            <a:r>
              <a:rPr lang="en-US" sz="2400" dirty="0" err="1">
                <a:latin typeface="Arial" panose="020B0604020202020204" pitchFamily="34" charset="0"/>
                <a:cs typeface="Arial" panose="020B0604020202020204" pitchFamily="34" charset="0"/>
              </a:rPr>
              <a:t>Vsw</a:t>
            </a:r>
            <a:r>
              <a:rPr lang="en-US" sz="2400" dirty="0">
                <a:latin typeface="Arial" panose="020B0604020202020204" pitchFamily="34" charset="0"/>
                <a:cs typeface="Arial" panose="020B0604020202020204" pitchFamily="34" charset="0"/>
              </a:rPr>
              <a:t> &gt; 600 km/s</a:t>
            </a:r>
          </a:p>
          <a:p>
            <a:pPr marL="342900" indent="-342900">
              <a:lnSpc>
                <a:spcPct val="100000"/>
              </a:lnSpc>
              <a:spcBef>
                <a:spcPts val="0"/>
              </a:spcBef>
              <a:buFont typeface="Arial" panose="020B0604020202020204" pitchFamily="34" charset="0"/>
              <a:buChar char="•"/>
            </a:pPr>
            <a:r>
              <a:rPr lang="en-US" sz="2400" dirty="0">
                <a:latin typeface="Arial" panose="020B0604020202020204" pitchFamily="34" charset="0"/>
                <a:cs typeface="Arial" panose="020B0604020202020204" pitchFamily="34" charset="0"/>
              </a:rPr>
              <a:t>Duration: ~18 hours (G3/G4 conditions sustained for 12 hours) </a:t>
            </a:r>
          </a:p>
          <a:p>
            <a:pPr marL="342900" indent="-342900">
              <a:lnSpc>
                <a:spcPct val="100000"/>
              </a:lnSpc>
              <a:spcBef>
                <a:spcPts val="0"/>
              </a:spcBef>
              <a:buFont typeface="Arial" panose="020B0604020202020204" pitchFamily="34" charset="0"/>
              <a:buChar char="•"/>
            </a:pPr>
            <a:r>
              <a:rPr lang="en-US" sz="2400" dirty="0">
                <a:latin typeface="Arial" panose="020B0604020202020204" pitchFamily="34" charset="0"/>
                <a:cs typeface="Arial" panose="020B0604020202020204" pitchFamily="34" charset="0"/>
              </a:rPr>
              <a:t>Max. </a:t>
            </a:r>
            <a:r>
              <a:rPr lang="en-US" sz="2400" dirty="0" err="1">
                <a:latin typeface="Arial" panose="020B0604020202020204" pitchFamily="34" charset="0"/>
                <a:cs typeface="Arial" panose="020B0604020202020204" pitchFamily="34" charset="0"/>
              </a:rPr>
              <a:t>Kp</a:t>
            </a:r>
            <a:r>
              <a:rPr lang="en-US" sz="2400" dirty="0">
                <a:latin typeface="Arial" panose="020B0604020202020204" pitchFamily="34" charset="0"/>
                <a:cs typeface="Arial" panose="020B0604020202020204" pitchFamily="34" charset="0"/>
              </a:rPr>
              <a:t> = 8+; Min. </a:t>
            </a:r>
            <a:r>
              <a:rPr lang="en-US" sz="2400" dirty="0" err="1">
                <a:latin typeface="Arial" panose="020B0604020202020204" pitchFamily="34" charset="0"/>
                <a:cs typeface="Arial" panose="020B0604020202020204" pitchFamily="34" charset="0"/>
              </a:rPr>
              <a:t>Dst</a:t>
            </a:r>
            <a:r>
              <a:rPr lang="en-US" sz="2400" dirty="0">
                <a:latin typeface="Arial" panose="020B0604020202020204" pitchFamily="34" charset="0"/>
                <a:cs typeface="Arial" panose="020B0604020202020204" pitchFamily="34" charset="0"/>
              </a:rPr>
              <a:t> = -237 </a:t>
            </a:r>
            <a:r>
              <a:rPr lang="en-US" sz="2400" dirty="0" err="1">
                <a:latin typeface="Arial" panose="020B0604020202020204" pitchFamily="34" charset="0"/>
                <a:cs typeface="Arial" panose="020B0604020202020204" pitchFamily="34" charset="0"/>
              </a:rPr>
              <a:t>nT</a:t>
            </a:r>
            <a:endParaRPr lang="en-US" sz="2400" dirty="0">
              <a:latin typeface="Arial" panose="020B0604020202020204" pitchFamily="34" charset="0"/>
              <a:cs typeface="Arial" panose="020B0604020202020204" pitchFamily="34" charset="0"/>
            </a:endParaRPr>
          </a:p>
          <a:p>
            <a:pPr marL="342900" indent="-342900">
              <a:lnSpc>
                <a:spcPct val="100000"/>
              </a:lnSpc>
              <a:spcBef>
                <a:spcPts val="0"/>
              </a:spcBef>
              <a:buFont typeface="Arial" panose="020B0604020202020204" pitchFamily="34" charset="0"/>
              <a:buChar char="•"/>
            </a:pPr>
            <a:r>
              <a:rPr lang="en-US" sz="2400" dirty="0">
                <a:latin typeface="Arial" panose="020B0604020202020204" pitchFamily="34" charset="0"/>
                <a:cs typeface="Arial" panose="020B0604020202020204" pitchFamily="34" charset="0"/>
              </a:rPr>
              <a:t>Reconstruction of proton flux variation in the L Shell-Time map shows   </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 Enhanced energetic proton flux over L = 2 to 6 on Mar. 17  </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Increased proton flux  at L &lt; 2 after Mar. 20, possibly due to the diffusion of proton across L shell</a:t>
            </a:r>
          </a:p>
        </p:txBody>
      </p:sp>
      <p:sp>
        <p:nvSpPr>
          <p:cNvPr id="42" name="TextBox 41">
            <a:extLst>
              <a:ext uri="{FF2B5EF4-FFF2-40B4-BE49-F238E27FC236}">
                <a16:creationId xmlns:a16="http://schemas.microsoft.com/office/drawing/2014/main" id="{F53BF281-6354-424C-ADBF-05B7ECFBD4C4}"/>
              </a:ext>
            </a:extLst>
          </p:cNvPr>
          <p:cNvSpPr txBox="1"/>
          <p:nvPr/>
        </p:nvSpPr>
        <p:spPr>
          <a:xfrm>
            <a:off x="27607230" y="21186762"/>
            <a:ext cx="835423"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SAA</a:t>
            </a:r>
          </a:p>
        </p:txBody>
      </p:sp>
      <p:cxnSp>
        <p:nvCxnSpPr>
          <p:cNvPr id="44" name="Straight Arrow Connector 43">
            <a:extLst>
              <a:ext uri="{FF2B5EF4-FFF2-40B4-BE49-F238E27FC236}">
                <a16:creationId xmlns:a16="http://schemas.microsoft.com/office/drawing/2014/main" id="{B6E8D712-F66D-41B5-99DD-4D2FEA2DA008}"/>
              </a:ext>
            </a:extLst>
          </p:cNvPr>
          <p:cNvCxnSpPr/>
          <p:nvPr/>
        </p:nvCxnSpPr>
        <p:spPr>
          <a:xfrm flipH="1">
            <a:off x="27175326" y="21539739"/>
            <a:ext cx="593558" cy="59069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FE23A7B-F75F-4F44-A513-6BBF1806FEA9}"/>
              </a:ext>
            </a:extLst>
          </p:cNvPr>
          <p:cNvSpPr txBox="1"/>
          <p:nvPr/>
        </p:nvSpPr>
        <p:spPr>
          <a:xfrm>
            <a:off x="27797788" y="28735691"/>
            <a:ext cx="1502334"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Inner Belt</a:t>
            </a:r>
          </a:p>
        </p:txBody>
      </p:sp>
      <p:sp>
        <p:nvSpPr>
          <p:cNvPr id="49" name="TextBox 48">
            <a:extLst>
              <a:ext uri="{FF2B5EF4-FFF2-40B4-BE49-F238E27FC236}">
                <a16:creationId xmlns:a16="http://schemas.microsoft.com/office/drawing/2014/main" id="{5A260B8F-3D47-438D-AD49-13877D8D9538}"/>
              </a:ext>
            </a:extLst>
          </p:cNvPr>
          <p:cNvSpPr txBox="1"/>
          <p:nvPr/>
        </p:nvSpPr>
        <p:spPr>
          <a:xfrm rot="16200000">
            <a:off x="15029153" y="25797436"/>
            <a:ext cx="1531188" cy="369332"/>
          </a:xfrm>
          <a:prstGeom prst="rect">
            <a:avLst/>
          </a:prstGeom>
          <a:solidFill>
            <a:schemeClr val="bg1"/>
          </a:solidFill>
        </p:spPr>
        <p:txBody>
          <a:bodyPr wrap="none" rtlCol="0">
            <a:spAutoFit/>
          </a:bodyPr>
          <a:lstStyle/>
          <a:p>
            <a:r>
              <a:rPr lang="en-US" dirty="0">
                <a:latin typeface="Arial" panose="020B0604020202020204" pitchFamily="34" charset="0"/>
                <a:cs typeface="Arial" panose="020B0604020202020204" pitchFamily="34" charset="0"/>
              </a:rPr>
              <a:t>Electron Flux</a:t>
            </a:r>
          </a:p>
        </p:txBody>
      </p:sp>
      <p:cxnSp>
        <p:nvCxnSpPr>
          <p:cNvPr id="51" name="Straight Arrow Connector 50">
            <a:extLst>
              <a:ext uri="{FF2B5EF4-FFF2-40B4-BE49-F238E27FC236}">
                <a16:creationId xmlns:a16="http://schemas.microsoft.com/office/drawing/2014/main" id="{169BFF5D-9524-4D56-958C-636F68351AAB}"/>
              </a:ext>
            </a:extLst>
          </p:cNvPr>
          <p:cNvCxnSpPr>
            <a:cxnSpLocks/>
          </p:cNvCxnSpPr>
          <p:nvPr/>
        </p:nvCxnSpPr>
        <p:spPr>
          <a:xfrm flipH="1">
            <a:off x="27394151" y="27492324"/>
            <a:ext cx="442512" cy="845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96ED29A-C16C-4EB1-8C9E-5EC614126C10}"/>
              </a:ext>
            </a:extLst>
          </p:cNvPr>
          <p:cNvSpPr txBox="1"/>
          <p:nvPr/>
        </p:nvSpPr>
        <p:spPr>
          <a:xfrm>
            <a:off x="26755930" y="25923955"/>
            <a:ext cx="2532090"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Possible New Trapped Electron Belt Formation (at L 2-3)</a:t>
            </a:r>
          </a:p>
        </p:txBody>
      </p:sp>
      <p:sp>
        <p:nvSpPr>
          <p:cNvPr id="56" name="TextBox 55">
            <a:extLst>
              <a:ext uri="{FF2B5EF4-FFF2-40B4-BE49-F238E27FC236}">
                <a16:creationId xmlns:a16="http://schemas.microsoft.com/office/drawing/2014/main" id="{161DA5C4-0870-4081-BE0B-243EE112C850}"/>
              </a:ext>
            </a:extLst>
          </p:cNvPr>
          <p:cNvSpPr txBox="1"/>
          <p:nvPr/>
        </p:nvSpPr>
        <p:spPr>
          <a:xfrm>
            <a:off x="21693532" y="24394237"/>
            <a:ext cx="7453322"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Time Variation of CHD (&gt; 1.5 MeV) Electron Flux vs. L Shell  </a:t>
            </a:r>
          </a:p>
        </p:txBody>
      </p:sp>
      <p:sp>
        <p:nvSpPr>
          <p:cNvPr id="57" name="TextBox 56">
            <a:extLst>
              <a:ext uri="{FF2B5EF4-FFF2-40B4-BE49-F238E27FC236}">
                <a16:creationId xmlns:a16="http://schemas.microsoft.com/office/drawing/2014/main" id="{31D17707-70F1-4D7F-9997-695BF54C84FB}"/>
              </a:ext>
            </a:extLst>
          </p:cNvPr>
          <p:cNvSpPr txBox="1"/>
          <p:nvPr/>
        </p:nvSpPr>
        <p:spPr>
          <a:xfrm>
            <a:off x="16146497" y="18741566"/>
            <a:ext cx="757880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Solar Wind, AE, </a:t>
            </a:r>
            <a:r>
              <a:rPr lang="en-US" sz="2000" b="1" dirty="0" err="1">
                <a:latin typeface="Arial" panose="020B0604020202020204" pitchFamily="34" charset="0"/>
                <a:cs typeface="Arial" panose="020B0604020202020204" pitchFamily="34" charset="0"/>
              </a:rPr>
              <a:t>Dst</a:t>
            </a:r>
            <a:r>
              <a:rPr lang="en-US" sz="2000" b="1" dirty="0">
                <a:latin typeface="Arial" panose="020B0604020202020204" pitchFamily="34" charset="0"/>
                <a:cs typeface="Arial" panose="020B0604020202020204" pitchFamily="34" charset="0"/>
              </a:rPr>
              <a:t> and CHD Electron Flux During the Storm</a:t>
            </a:r>
          </a:p>
        </p:txBody>
      </p:sp>
      <p:cxnSp>
        <p:nvCxnSpPr>
          <p:cNvPr id="60" name="Straight Arrow Connector 59">
            <a:extLst>
              <a:ext uri="{FF2B5EF4-FFF2-40B4-BE49-F238E27FC236}">
                <a16:creationId xmlns:a16="http://schemas.microsoft.com/office/drawing/2014/main" id="{871DE735-0987-4821-8076-7E829FCCD4EC}"/>
              </a:ext>
            </a:extLst>
          </p:cNvPr>
          <p:cNvCxnSpPr/>
          <p:nvPr/>
        </p:nvCxnSpPr>
        <p:spPr>
          <a:xfrm flipH="1">
            <a:off x="29031173" y="21645775"/>
            <a:ext cx="920251" cy="8369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F43555BB-EA2C-4455-A1E4-C7489C7871DC}"/>
              </a:ext>
            </a:extLst>
          </p:cNvPr>
          <p:cNvSpPr txBox="1"/>
          <p:nvPr/>
        </p:nvSpPr>
        <p:spPr>
          <a:xfrm>
            <a:off x="29940307" y="20746587"/>
            <a:ext cx="2116778" cy="1569660"/>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Penetration of Energetic Electron to Low L</a:t>
            </a:r>
          </a:p>
        </p:txBody>
      </p:sp>
      <p:sp>
        <p:nvSpPr>
          <p:cNvPr id="108" name="TextBox 107">
            <a:extLst>
              <a:ext uri="{FF2B5EF4-FFF2-40B4-BE49-F238E27FC236}">
                <a16:creationId xmlns:a16="http://schemas.microsoft.com/office/drawing/2014/main" id="{A45C784B-2703-4DCC-B388-B0A2FA450670}"/>
              </a:ext>
            </a:extLst>
          </p:cNvPr>
          <p:cNvSpPr txBox="1"/>
          <p:nvPr/>
        </p:nvSpPr>
        <p:spPr>
          <a:xfrm>
            <a:off x="26576181" y="12473148"/>
            <a:ext cx="6728252"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Correlation between Proton Flux and SW </a:t>
            </a:r>
            <a:r>
              <a:rPr lang="en-US" sz="2000" b="1" dirty="0" err="1">
                <a:latin typeface="Arial" panose="020B0604020202020204" pitchFamily="34" charset="0"/>
                <a:cs typeface="Arial" panose="020B0604020202020204" pitchFamily="34" charset="0"/>
              </a:rPr>
              <a:t>Bz</a:t>
            </a:r>
            <a:r>
              <a:rPr lang="en-US" sz="2000" b="1" dirty="0">
                <a:latin typeface="Arial" panose="020B0604020202020204" pitchFamily="34" charset="0"/>
                <a:cs typeface="Arial" panose="020B0604020202020204" pitchFamily="34" charset="0"/>
              </a:rPr>
              <a:t>/V and AE</a:t>
            </a:r>
          </a:p>
        </p:txBody>
      </p:sp>
      <p:sp>
        <p:nvSpPr>
          <p:cNvPr id="109" name="TextBox 108">
            <a:extLst>
              <a:ext uri="{FF2B5EF4-FFF2-40B4-BE49-F238E27FC236}">
                <a16:creationId xmlns:a16="http://schemas.microsoft.com/office/drawing/2014/main" id="{45F23FB4-68CF-40BD-AADC-9FCFBD67DA8F}"/>
              </a:ext>
            </a:extLst>
          </p:cNvPr>
          <p:cNvSpPr txBox="1"/>
          <p:nvPr/>
        </p:nvSpPr>
        <p:spPr>
          <a:xfrm rot="16200000">
            <a:off x="14907281" y="28971902"/>
            <a:ext cx="1531188" cy="369332"/>
          </a:xfrm>
          <a:prstGeom prst="rect">
            <a:avLst/>
          </a:prstGeom>
          <a:solidFill>
            <a:schemeClr val="bg1"/>
          </a:solidFill>
        </p:spPr>
        <p:txBody>
          <a:bodyPr wrap="none" rtlCol="0">
            <a:spAutoFit/>
          </a:bodyPr>
          <a:lstStyle/>
          <a:p>
            <a:r>
              <a:rPr lang="en-US" dirty="0">
                <a:latin typeface="Arial" panose="020B0604020202020204" pitchFamily="34" charset="0"/>
                <a:cs typeface="Arial" panose="020B0604020202020204" pitchFamily="34" charset="0"/>
              </a:rPr>
              <a:t>Electron Flux</a:t>
            </a:r>
          </a:p>
        </p:txBody>
      </p:sp>
      <p:sp>
        <p:nvSpPr>
          <p:cNvPr id="78" name="TextBox 77">
            <a:extLst>
              <a:ext uri="{FF2B5EF4-FFF2-40B4-BE49-F238E27FC236}">
                <a16:creationId xmlns:a16="http://schemas.microsoft.com/office/drawing/2014/main" id="{0DDBF2D2-480F-48A5-945E-FF76312D80E1}"/>
              </a:ext>
            </a:extLst>
          </p:cNvPr>
          <p:cNvSpPr txBox="1"/>
          <p:nvPr/>
        </p:nvSpPr>
        <p:spPr>
          <a:xfrm>
            <a:off x="15494467" y="23522551"/>
            <a:ext cx="6372257"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Extreme storm event; Max. </a:t>
            </a:r>
            <a:r>
              <a:rPr lang="en-US" sz="2000" dirty="0" err="1">
                <a:latin typeface="Arial" panose="020B0604020202020204" pitchFamily="34" charset="0"/>
                <a:cs typeface="Arial" panose="020B0604020202020204" pitchFamily="34" charset="0"/>
              </a:rPr>
              <a:t>Kp</a:t>
            </a:r>
            <a:r>
              <a:rPr lang="en-US" sz="2000" dirty="0">
                <a:latin typeface="Arial" panose="020B0604020202020204" pitchFamily="34" charset="0"/>
                <a:cs typeface="Arial" panose="020B0604020202020204" pitchFamily="34" charset="0"/>
              </a:rPr>
              <a:t> = 9; Min. </a:t>
            </a:r>
            <a:r>
              <a:rPr lang="en-US" sz="2000" dirty="0" err="1">
                <a:latin typeface="Arial" panose="020B0604020202020204" pitchFamily="34" charset="0"/>
                <a:cs typeface="Arial" panose="020B0604020202020204" pitchFamily="34" charset="0"/>
              </a:rPr>
              <a:t>Dst</a:t>
            </a:r>
            <a:r>
              <a:rPr lang="en-US" sz="2000" dirty="0">
                <a:latin typeface="Arial" panose="020B0604020202020204" pitchFamily="34" charset="0"/>
                <a:cs typeface="Arial" panose="020B0604020202020204" pitchFamily="34" charset="0"/>
              </a:rPr>
              <a:t> = -412. </a:t>
            </a:r>
          </a:p>
        </p:txBody>
      </p:sp>
      <p:sp>
        <p:nvSpPr>
          <p:cNvPr id="79" name="TextBox 78">
            <a:extLst>
              <a:ext uri="{FF2B5EF4-FFF2-40B4-BE49-F238E27FC236}">
                <a16:creationId xmlns:a16="http://schemas.microsoft.com/office/drawing/2014/main" id="{9D805930-40FA-457B-A392-99F87FB49638}"/>
              </a:ext>
            </a:extLst>
          </p:cNvPr>
          <p:cNvSpPr txBox="1"/>
          <p:nvPr/>
        </p:nvSpPr>
        <p:spPr>
          <a:xfrm>
            <a:off x="26829016" y="24965315"/>
            <a:ext cx="2201244" cy="461665"/>
          </a:xfrm>
          <a:prstGeom prst="rect">
            <a:avLst/>
          </a:prstGeom>
          <a:noFill/>
        </p:spPr>
        <p:txBody>
          <a:bodyPr wrap="none" rtlCol="0">
            <a:spAutoFit/>
          </a:bodyPr>
          <a:lstStyle/>
          <a:p>
            <a:r>
              <a:rPr lang="en-US" sz="2400" b="1" dirty="0">
                <a:solidFill>
                  <a:srgbClr val="00B050"/>
                </a:solidFill>
                <a:latin typeface="Arial" panose="020B0604020202020204" pitchFamily="34" charset="0"/>
                <a:cs typeface="Arial" panose="020B0604020202020204" pitchFamily="34" charset="0"/>
              </a:rPr>
              <a:t>After Filtering</a:t>
            </a:r>
          </a:p>
        </p:txBody>
      </p:sp>
      <p:sp>
        <p:nvSpPr>
          <p:cNvPr id="112" name="TextBox 111">
            <a:extLst>
              <a:ext uri="{FF2B5EF4-FFF2-40B4-BE49-F238E27FC236}">
                <a16:creationId xmlns:a16="http://schemas.microsoft.com/office/drawing/2014/main" id="{77443AF0-4F29-43B4-B402-F313FC3E530D}"/>
              </a:ext>
            </a:extLst>
          </p:cNvPr>
          <p:cNvSpPr txBox="1"/>
          <p:nvPr/>
        </p:nvSpPr>
        <p:spPr>
          <a:xfrm>
            <a:off x="23022387" y="25323791"/>
            <a:ext cx="2613273"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Initial Penetration of Energetic Electron to Low L</a:t>
            </a:r>
          </a:p>
        </p:txBody>
      </p:sp>
      <p:cxnSp>
        <p:nvCxnSpPr>
          <p:cNvPr id="113" name="Straight Arrow Connector 112">
            <a:extLst>
              <a:ext uri="{FF2B5EF4-FFF2-40B4-BE49-F238E27FC236}">
                <a16:creationId xmlns:a16="http://schemas.microsoft.com/office/drawing/2014/main" id="{34217046-E9A5-48F1-B914-A2E74D61209B}"/>
              </a:ext>
            </a:extLst>
          </p:cNvPr>
          <p:cNvCxnSpPr>
            <a:cxnSpLocks/>
          </p:cNvCxnSpPr>
          <p:nvPr/>
        </p:nvCxnSpPr>
        <p:spPr>
          <a:xfrm flipH="1">
            <a:off x="22853811" y="26375762"/>
            <a:ext cx="417095" cy="7507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D1E42D11-882A-4946-8523-685884E87EDD}"/>
              </a:ext>
            </a:extLst>
          </p:cNvPr>
          <p:cNvSpPr txBox="1"/>
          <p:nvPr/>
        </p:nvSpPr>
        <p:spPr>
          <a:xfrm>
            <a:off x="23984541" y="18690840"/>
            <a:ext cx="9244838"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Accumulated CHD (&gt; 1.5 MeV) Electron Flux Map from May 10 to 16, 2024  </a:t>
            </a:r>
          </a:p>
        </p:txBody>
      </p:sp>
      <p:sp>
        <p:nvSpPr>
          <p:cNvPr id="115" name="TextBox 114">
            <a:extLst>
              <a:ext uri="{FF2B5EF4-FFF2-40B4-BE49-F238E27FC236}">
                <a16:creationId xmlns:a16="http://schemas.microsoft.com/office/drawing/2014/main" id="{38C40681-79D4-4255-8DE0-A5BD4C11C7FA}"/>
              </a:ext>
            </a:extLst>
          </p:cNvPr>
          <p:cNvSpPr txBox="1"/>
          <p:nvPr/>
        </p:nvSpPr>
        <p:spPr>
          <a:xfrm>
            <a:off x="31349328" y="24780331"/>
            <a:ext cx="5623655"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Modeled vs. Observed </a:t>
            </a:r>
            <a:r>
              <a:rPr lang="en-US" sz="2000" b="1" dirty="0" err="1">
                <a:latin typeface="Arial" panose="020B0604020202020204" pitchFamily="34" charset="0"/>
                <a:cs typeface="Arial" panose="020B0604020202020204" pitchFamily="34" charset="0"/>
              </a:rPr>
              <a:t>Dst</a:t>
            </a:r>
            <a:r>
              <a:rPr lang="en-US" sz="2000" b="1" dirty="0">
                <a:latin typeface="Arial" panose="020B0604020202020204" pitchFamily="34" charset="0"/>
                <a:cs typeface="Arial" panose="020B0604020202020204" pitchFamily="34" charset="0"/>
              </a:rPr>
              <a:t> During the Storm</a:t>
            </a:r>
          </a:p>
        </p:txBody>
      </p:sp>
      <p:sp>
        <p:nvSpPr>
          <p:cNvPr id="117" name="TextBox 116">
            <a:extLst>
              <a:ext uri="{FF2B5EF4-FFF2-40B4-BE49-F238E27FC236}">
                <a16:creationId xmlns:a16="http://schemas.microsoft.com/office/drawing/2014/main" id="{D4F5B02D-202E-4788-9E56-52AB1828F1A3}"/>
              </a:ext>
            </a:extLst>
          </p:cNvPr>
          <p:cNvSpPr txBox="1"/>
          <p:nvPr/>
        </p:nvSpPr>
        <p:spPr>
          <a:xfrm>
            <a:off x="16478272" y="6215412"/>
            <a:ext cx="675165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Solar Wind, AE, </a:t>
            </a:r>
            <a:r>
              <a:rPr lang="en-US" sz="2000" b="1" dirty="0" err="1">
                <a:latin typeface="Arial" panose="020B0604020202020204" pitchFamily="34" charset="0"/>
                <a:cs typeface="Arial" panose="020B0604020202020204" pitchFamily="34" charset="0"/>
              </a:rPr>
              <a:t>Dst</a:t>
            </a:r>
            <a:r>
              <a:rPr lang="en-US" sz="2000" b="1" dirty="0">
                <a:latin typeface="Arial" panose="020B0604020202020204" pitchFamily="34" charset="0"/>
                <a:cs typeface="Arial" panose="020B0604020202020204" pitchFamily="34" charset="0"/>
              </a:rPr>
              <a:t> and Proton Flux During the Storm</a:t>
            </a:r>
          </a:p>
        </p:txBody>
      </p:sp>
      <p:sp>
        <p:nvSpPr>
          <p:cNvPr id="96" name="TextBox 95">
            <a:extLst>
              <a:ext uri="{FF2B5EF4-FFF2-40B4-BE49-F238E27FC236}">
                <a16:creationId xmlns:a16="http://schemas.microsoft.com/office/drawing/2014/main" id="{93BC42F7-EF7D-4063-811A-DF54AF56A23F}"/>
              </a:ext>
            </a:extLst>
          </p:cNvPr>
          <p:cNvSpPr txBox="1"/>
          <p:nvPr/>
        </p:nvSpPr>
        <p:spPr>
          <a:xfrm>
            <a:off x="20578449" y="20741354"/>
            <a:ext cx="2086212" cy="369332"/>
          </a:xfrm>
          <a:prstGeom prst="rect">
            <a:avLst/>
          </a:prstGeom>
          <a:noFill/>
        </p:spPr>
        <p:txBody>
          <a:bodyPr wrap="none" rtlCol="0">
            <a:spAutoFit/>
          </a:bodyPr>
          <a:lstStyle/>
          <a:p>
            <a:r>
              <a:rPr lang="en-US" dirty="0"/>
              <a:t>From WIND Satellite</a:t>
            </a:r>
          </a:p>
        </p:txBody>
      </p:sp>
      <p:sp>
        <p:nvSpPr>
          <p:cNvPr id="119" name="TextBox 118">
            <a:extLst>
              <a:ext uri="{FF2B5EF4-FFF2-40B4-BE49-F238E27FC236}">
                <a16:creationId xmlns:a16="http://schemas.microsoft.com/office/drawing/2014/main" id="{E1A6F4D9-3145-42A7-A36F-E8AAD5FC0C64}"/>
              </a:ext>
            </a:extLst>
          </p:cNvPr>
          <p:cNvSpPr txBox="1"/>
          <p:nvPr/>
        </p:nvSpPr>
        <p:spPr>
          <a:xfrm>
            <a:off x="20486108" y="8281612"/>
            <a:ext cx="2086212" cy="369332"/>
          </a:xfrm>
          <a:prstGeom prst="rect">
            <a:avLst/>
          </a:prstGeom>
          <a:noFill/>
        </p:spPr>
        <p:txBody>
          <a:bodyPr wrap="none" rtlCol="0">
            <a:spAutoFit/>
          </a:bodyPr>
          <a:lstStyle/>
          <a:p>
            <a:r>
              <a:rPr lang="en-US" dirty="0"/>
              <a:t>From WIND Satellite</a:t>
            </a:r>
          </a:p>
        </p:txBody>
      </p:sp>
      <p:sp>
        <p:nvSpPr>
          <p:cNvPr id="99" name="Rectangle 98">
            <a:extLst>
              <a:ext uri="{FF2B5EF4-FFF2-40B4-BE49-F238E27FC236}">
                <a16:creationId xmlns:a16="http://schemas.microsoft.com/office/drawing/2014/main" id="{5A12812F-815C-4B54-91D2-ECE9F749B4D7}"/>
              </a:ext>
            </a:extLst>
          </p:cNvPr>
          <p:cNvSpPr/>
          <p:nvPr/>
        </p:nvSpPr>
        <p:spPr>
          <a:xfrm>
            <a:off x="759713" y="20942973"/>
            <a:ext cx="5270802" cy="369332"/>
          </a:xfrm>
          <a:prstGeom prst="rect">
            <a:avLst/>
          </a:prstGeom>
        </p:spPr>
        <p:txBody>
          <a:bodyPr wrap="none">
            <a:spAutoFit/>
          </a:bodyPr>
          <a:lstStyle/>
          <a:p>
            <a:pPr marL="285750" indent="-285750">
              <a:buFont typeface="Arial" panose="020B0604020202020204" pitchFamily="34" charset="0"/>
              <a:buChar char="•"/>
            </a:pPr>
            <a:r>
              <a:rPr lang="en-US" dirty="0"/>
              <a:t>https://www.nasa.gov/international-space-station/</a:t>
            </a:r>
          </a:p>
        </p:txBody>
      </p:sp>
      <p:sp>
        <p:nvSpPr>
          <p:cNvPr id="100" name="TextBox 99">
            <a:extLst>
              <a:ext uri="{FF2B5EF4-FFF2-40B4-BE49-F238E27FC236}">
                <a16:creationId xmlns:a16="http://schemas.microsoft.com/office/drawing/2014/main" id="{1034B7E8-3152-40BF-ABAE-B1290888FBCB}"/>
              </a:ext>
            </a:extLst>
          </p:cNvPr>
          <p:cNvSpPr txBox="1"/>
          <p:nvPr/>
        </p:nvSpPr>
        <p:spPr>
          <a:xfrm>
            <a:off x="24728284" y="6275118"/>
            <a:ext cx="8749703"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Accumulated Proton Flux Map with L Shel during the St. </a:t>
            </a:r>
            <a:r>
              <a:rPr lang="en-US" sz="2000" b="1">
                <a:latin typeface="Arial" panose="020B0604020202020204" pitchFamily="34" charset="0"/>
                <a:cs typeface="Arial" panose="020B0604020202020204" pitchFamily="34" charset="0"/>
              </a:rPr>
              <a:t>Patrick Storm</a:t>
            </a:r>
            <a:endParaRPr lang="en-US" sz="2000" b="1" dirty="0">
              <a:latin typeface="Arial" panose="020B0604020202020204" pitchFamily="34" charset="0"/>
              <a:cs typeface="Arial" panose="020B0604020202020204" pitchFamily="34" charset="0"/>
            </a:endParaRPr>
          </a:p>
        </p:txBody>
      </p:sp>
      <p:sp>
        <p:nvSpPr>
          <p:cNvPr id="122" name="TextBox 121">
            <a:extLst>
              <a:ext uri="{FF2B5EF4-FFF2-40B4-BE49-F238E27FC236}">
                <a16:creationId xmlns:a16="http://schemas.microsoft.com/office/drawing/2014/main" id="{70686EA4-5319-4EB1-9CF0-41BD55C38F16}"/>
              </a:ext>
            </a:extLst>
          </p:cNvPr>
          <p:cNvSpPr txBox="1"/>
          <p:nvPr/>
        </p:nvSpPr>
        <p:spPr>
          <a:xfrm>
            <a:off x="15676096" y="24113165"/>
            <a:ext cx="5673476"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Correlation between </a:t>
            </a:r>
            <a:r>
              <a:rPr lang="en-US" sz="2000" b="1" i="1" dirty="0">
                <a:latin typeface="Arial" panose="020B0604020202020204" pitchFamily="34" charset="0"/>
                <a:cs typeface="Arial" panose="020B0604020202020204" pitchFamily="34" charset="0"/>
              </a:rPr>
              <a:t>e</a:t>
            </a:r>
            <a:r>
              <a:rPr lang="en-US" sz="2000" b="1" dirty="0">
                <a:latin typeface="Arial" panose="020B0604020202020204" pitchFamily="34" charset="0"/>
                <a:cs typeface="Arial" panose="020B0604020202020204" pitchFamily="34" charset="0"/>
              </a:rPr>
              <a:t> Flux and SW N and AE</a:t>
            </a:r>
          </a:p>
        </p:txBody>
      </p:sp>
      <p:sp>
        <p:nvSpPr>
          <p:cNvPr id="123" name="TextBox 122">
            <a:extLst>
              <a:ext uri="{FF2B5EF4-FFF2-40B4-BE49-F238E27FC236}">
                <a16:creationId xmlns:a16="http://schemas.microsoft.com/office/drawing/2014/main" id="{D689989D-8763-4CE9-A381-E418D8C05F25}"/>
              </a:ext>
            </a:extLst>
          </p:cNvPr>
          <p:cNvSpPr txBox="1"/>
          <p:nvPr/>
        </p:nvSpPr>
        <p:spPr>
          <a:xfrm>
            <a:off x="16300210" y="12253902"/>
            <a:ext cx="6376682"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Half Day-Averaged Solar Wind, AE and Proton Flux</a:t>
            </a:r>
          </a:p>
        </p:txBody>
      </p:sp>
      <p:cxnSp>
        <p:nvCxnSpPr>
          <p:cNvPr id="102" name="Straight Arrow Connector 101">
            <a:extLst>
              <a:ext uri="{FF2B5EF4-FFF2-40B4-BE49-F238E27FC236}">
                <a16:creationId xmlns:a16="http://schemas.microsoft.com/office/drawing/2014/main" id="{72C9B997-0295-4A26-9CEF-B315B8626E0C}"/>
              </a:ext>
            </a:extLst>
          </p:cNvPr>
          <p:cNvCxnSpPr>
            <a:cxnSpLocks/>
          </p:cNvCxnSpPr>
          <p:nvPr/>
        </p:nvCxnSpPr>
        <p:spPr>
          <a:xfrm flipH="1" flipV="1">
            <a:off x="29031173" y="9811231"/>
            <a:ext cx="1188746" cy="270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47FA3117-DA89-4C04-AC4F-6A917F2FE630}"/>
              </a:ext>
            </a:extLst>
          </p:cNvPr>
          <p:cNvSpPr txBox="1"/>
          <p:nvPr/>
        </p:nvSpPr>
        <p:spPr>
          <a:xfrm>
            <a:off x="30219918" y="9708307"/>
            <a:ext cx="2342148" cy="830997"/>
          </a:xfrm>
          <a:prstGeom prst="rect">
            <a:avLst/>
          </a:prstGeom>
          <a:noFill/>
        </p:spPr>
        <p:txBody>
          <a:bodyPr wrap="square" rtlCol="0">
            <a:spAutoFit/>
          </a:bodyPr>
          <a:lstStyle/>
          <a:p>
            <a:r>
              <a:rPr lang="en-US" sz="2400" dirty="0">
                <a:solidFill>
                  <a:srgbClr val="FF0000"/>
                </a:solidFill>
              </a:rPr>
              <a:t>Enhanced Proton Flux at ~ L = 3</a:t>
            </a:r>
          </a:p>
        </p:txBody>
      </p:sp>
      <p:sp>
        <p:nvSpPr>
          <p:cNvPr id="127" name="TextBox 126">
            <a:extLst>
              <a:ext uri="{FF2B5EF4-FFF2-40B4-BE49-F238E27FC236}">
                <a16:creationId xmlns:a16="http://schemas.microsoft.com/office/drawing/2014/main" id="{EA98C16D-D606-4196-9D92-E32923692260}"/>
              </a:ext>
            </a:extLst>
          </p:cNvPr>
          <p:cNvSpPr txBox="1"/>
          <p:nvPr/>
        </p:nvSpPr>
        <p:spPr>
          <a:xfrm>
            <a:off x="36158398" y="6346628"/>
            <a:ext cx="5212324"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Time Variation of Proton Flux vs. L Shell  </a:t>
            </a:r>
          </a:p>
        </p:txBody>
      </p:sp>
      <p:sp>
        <p:nvSpPr>
          <p:cNvPr id="104" name="TextBox 103">
            <a:extLst>
              <a:ext uri="{FF2B5EF4-FFF2-40B4-BE49-F238E27FC236}">
                <a16:creationId xmlns:a16="http://schemas.microsoft.com/office/drawing/2014/main" id="{A46442DF-C90C-4D36-BE57-922E0BDDF619}"/>
              </a:ext>
            </a:extLst>
          </p:cNvPr>
          <p:cNvSpPr txBox="1"/>
          <p:nvPr/>
        </p:nvSpPr>
        <p:spPr>
          <a:xfrm>
            <a:off x="9827353" y="16287330"/>
            <a:ext cx="3057247"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Example Orbit of ISS</a:t>
            </a:r>
          </a:p>
        </p:txBody>
      </p:sp>
      <p:sp>
        <p:nvSpPr>
          <p:cNvPr id="105" name="TextBox 104">
            <a:extLst>
              <a:ext uri="{FF2B5EF4-FFF2-40B4-BE49-F238E27FC236}">
                <a16:creationId xmlns:a16="http://schemas.microsoft.com/office/drawing/2014/main" id="{8012287D-1C5F-478B-A169-B35C3CFFD565}"/>
              </a:ext>
            </a:extLst>
          </p:cNvPr>
          <p:cNvSpPr txBox="1"/>
          <p:nvPr/>
        </p:nvSpPr>
        <p:spPr>
          <a:xfrm>
            <a:off x="646356" y="31927790"/>
            <a:ext cx="23078947"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Acknowledgements: </a:t>
            </a:r>
            <a:r>
              <a:rPr lang="en-US" sz="2000" dirty="0">
                <a:latin typeface="Arial" panose="020B0604020202020204" pitchFamily="34" charset="0"/>
                <a:cs typeface="Arial" panose="020B0604020202020204" pitchFamily="34" charset="0"/>
              </a:rPr>
              <a:t>T. S. Shao’s work was supported by 2024 National Space Club scholarship. T. S. Shao wants to thank for the summer internship opportunity at NASA Goddard Space Flight Center.</a:t>
            </a:r>
          </a:p>
        </p:txBody>
      </p:sp>
      <p:sp>
        <p:nvSpPr>
          <p:cNvPr id="110" name="TextBox 109">
            <a:extLst>
              <a:ext uri="{FF2B5EF4-FFF2-40B4-BE49-F238E27FC236}">
                <a16:creationId xmlns:a16="http://schemas.microsoft.com/office/drawing/2014/main" id="{672AC9AD-B202-473B-9C37-414C3C41E76C}"/>
              </a:ext>
            </a:extLst>
          </p:cNvPr>
          <p:cNvSpPr txBox="1"/>
          <p:nvPr/>
        </p:nvSpPr>
        <p:spPr>
          <a:xfrm>
            <a:off x="1531925" y="16160947"/>
            <a:ext cx="4668266"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International Space Station (ISS)</a:t>
            </a:r>
          </a:p>
        </p:txBody>
      </p:sp>
      <p:sp>
        <p:nvSpPr>
          <p:cNvPr id="111" name="Rectangle 110">
            <a:extLst>
              <a:ext uri="{FF2B5EF4-FFF2-40B4-BE49-F238E27FC236}">
                <a16:creationId xmlns:a16="http://schemas.microsoft.com/office/drawing/2014/main" id="{7CE5332A-6B37-42EA-AEBD-1760D2AB5D68}"/>
              </a:ext>
            </a:extLst>
          </p:cNvPr>
          <p:cNvSpPr/>
          <p:nvPr/>
        </p:nvSpPr>
        <p:spPr>
          <a:xfrm>
            <a:off x="363413" y="21434974"/>
            <a:ext cx="15062469" cy="1631216"/>
          </a:xfrm>
          <a:prstGeom prst="rect">
            <a:avLst/>
          </a:prstGeom>
        </p:spPr>
        <p:txBody>
          <a:bodyPr wrap="square">
            <a:spAutoFit/>
          </a:bodyPr>
          <a:lstStyle/>
          <a:p>
            <a:pPr marL="342900" lvl="0" indent="-342900">
              <a:buClr>
                <a:schemeClr val="dk1"/>
              </a:buClr>
              <a:buSzPts val="1100"/>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The International Space Station, with its altitude of ~400 km, passes through both the inner and outer radiation belt. </a:t>
            </a:r>
          </a:p>
          <a:p>
            <a:pPr marL="342900" lvl="0" indent="-342900">
              <a:buClr>
                <a:schemeClr val="dk1"/>
              </a:buClr>
              <a:buSzPts val="1100"/>
              <a:buFont typeface="Arial" panose="020B0604020202020204" pitchFamily="34" charset="0"/>
              <a:buChar char="•"/>
            </a:pPr>
            <a:r>
              <a:rPr lang="en-US" sz="2000" dirty="0">
                <a:latin typeface="Arial" panose="020B0604020202020204" pitchFamily="34" charset="0"/>
                <a:cs typeface="Arial" panose="020B0604020202020204" pitchFamily="34" charset="0"/>
              </a:rPr>
              <a:t>The ISS allows scientists and researchers to conduct long-term experiments in microgravity, studying areas such as biology, physics, astronomy, and materials science.</a:t>
            </a:r>
          </a:p>
          <a:p>
            <a:pPr marL="342900" lvl="0" indent="-342900">
              <a:buClr>
                <a:schemeClr val="dk1"/>
              </a:buClr>
              <a:buSzPts val="1100"/>
              <a:buFont typeface="Arial" panose="020B0604020202020204" pitchFamily="34" charset="0"/>
              <a:buChar char="•"/>
            </a:pPr>
            <a:r>
              <a:rPr lang="en-US" sz="2000" dirty="0">
                <a:latin typeface="Arial" panose="020B0604020202020204" pitchFamily="34" charset="0"/>
                <a:cs typeface="Arial" panose="020B0604020202020204" pitchFamily="34" charset="0"/>
              </a:rPr>
              <a:t>Understanding and characterizing the variations of energetic particles that can penetrate the ISS during solar storms is crucial for developing protective measures to ensure the safety of astronauts and prevent damage to onboard electronics.</a:t>
            </a:r>
            <a:endParaRPr lang="en-US" sz="2000" dirty="0">
              <a:solidFill>
                <a:schemeClr val="dk1"/>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20D1BA20-4B6D-4EA7-B6E3-362A3CC2ED1B}"/>
              </a:ext>
            </a:extLst>
          </p:cNvPr>
          <p:cNvSpPr/>
          <p:nvPr/>
        </p:nvSpPr>
        <p:spPr>
          <a:xfrm>
            <a:off x="7870909" y="26979514"/>
            <a:ext cx="6856845" cy="646331"/>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https://ndico.in2p3.fr/event/28466/contributions/120685/attachments/76870/111608/ICPT-Kyoto_Torii-final.pdf</a:t>
            </a:r>
          </a:p>
        </p:txBody>
      </p:sp>
      <p:sp>
        <p:nvSpPr>
          <p:cNvPr id="118" name="TextBox 117">
            <a:extLst>
              <a:ext uri="{FF2B5EF4-FFF2-40B4-BE49-F238E27FC236}">
                <a16:creationId xmlns:a16="http://schemas.microsoft.com/office/drawing/2014/main" id="{54BC5FDB-A39E-4BF0-A26C-8AC09414565A}"/>
              </a:ext>
            </a:extLst>
          </p:cNvPr>
          <p:cNvSpPr txBox="1"/>
          <p:nvPr/>
        </p:nvSpPr>
        <p:spPr>
          <a:xfrm>
            <a:off x="4241936" y="23824552"/>
            <a:ext cx="3166060" cy="369332"/>
          </a:xfrm>
          <a:prstGeom prst="rect">
            <a:avLst/>
          </a:prstGeom>
          <a:noFill/>
        </p:spPr>
        <p:txBody>
          <a:bodyPr wrap="none" rtlCol="0">
            <a:spAutoFit/>
          </a:bodyPr>
          <a:lstStyle/>
          <a:p>
            <a:r>
              <a:rPr lang="en-US" dirty="0"/>
              <a:t>Standard Dose Monitor (SDOM)</a:t>
            </a:r>
          </a:p>
        </p:txBody>
      </p:sp>
      <p:cxnSp>
        <p:nvCxnSpPr>
          <p:cNvPr id="125" name="Straight Arrow Connector 124">
            <a:extLst>
              <a:ext uri="{FF2B5EF4-FFF2-40B4-BE49-F238E27FC236}">
                <a16:creationId xmlns:a16="http://schemas.microsoft.com/office/drawing/2014/main" id="{24C2026A-3B01-401D-B47B-B29617FDFC5D}"/>
              </a:ext>
            </a:extLst>
          </p:cNvPr>
          <p:cNvCxnSpPr>
            <a:cxnSpLocks/>
          </p:cNvCxnSpPr>
          <p:nvPr/>
        </p:nvCxnSpPr>
        <p:spPr>
          <a:xfrm flipH="1">
            <a:off x="4797360" y="24081399"/>
            <a:ext cx="818516" cy="8084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27" name="Straight Arrow Connector 1026">
            <a:extLst>
              <a:ext uri="{FF2B5EF4-FFF2-40B4-BE49-F238E27FC236}">
                <a16:creationId xmlns:a16="http://schemas.microsoft.com/office/drawing/2014/main" id="{F9B23C43-E5B5-412A-9BF2-6C968C96140D}"/>
              </a:ext>
            </a:extLst>
          </p:cNvPr>
          <p:cNvCxnSpPr/>
          <p:nvPr/>
        </p:nvCxnSpPr>
        <p:spPr>
          <a:xfrm flipH="1">
            <a:off x="37281853" y="7363104"/>
            <a:ext cx="578091" cy="1116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29" name="TextBox 1028">
            <a:extLst>
              <a:ext uri="{FF2B5EF4-FFF2-40B4-BE49-F238E27FC236}">
                <a16:creationId xmlns:a16="http://schemas.microsoft.com/office/drawing/2014/main" id="{A1A90F46-092A-48AB-AC15-957BC4D127ED}"/>
              </a:ext>
            </a:extLst>
          </p:cNvPr>
          <p:cNvSpPr txBox="1"/>
          <p:nvPr/>
        </p:nvSpPr>
        <p:spPr>
          <a:xfrm>
            <a:off x="36899758" y="6982159"/>
            <a:ext cx="4259499"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Enhanced Proton Flux during Storm</a:t>
            </a:r>
          </a:p>
        </p:txBody>
      </p:sp>
      <p:cxnSp>
        <p:nvCxnSpPr>
          <p:cNvPr id="1033" name="Straight Arrow Connector 1032">
            <a:extLst>
              <a:ext uri="{FF2B5EF4-FFF2-40B4-BE49-F238E27FC236}">
                <a16:creationId xmlns:a16="http://schemas.microsoft.com/office/drawing/2014/main" id="{E4156C8D-9E7E-496C-ADED-978E6A65EF09}"/>
              </a:ext>
            </a:extLst>
          </p:cNvPr>
          <p:cNvCxnSpPr>
            <a:cxnSpLocks/>
          </p:cNvCxnSpPr>
          <p:nvPr/>
        </p:nvCxnSpPr>
        <p:spPr>
          <a:xfrm flipV="1">
            <a:off x="38330374" y="9966259"/>
            <a:ext cx="1114472" cy="666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a:extLst>
              <a:ext uri="{FF2B5EF4-FFF2-40B4-BE49-F238E27FC236}">
                <a16:creationId xmlns:a16="http://schemas.microsoft.com/office/drawing/2014/main" id="{6FF3CD71-8CA9-46EF-B28B-DD01CDE83813}"/>
              </a:ext>
            </a:extLst>
          </p:cNvPr>
          <p:cNvCxnSpPr>
            <a:cxnSpLocks/>
          </p:cNvCxnSpPr>
          <p:nvPr/>
        </p:nvCxnSpPr>
        <p:spPr>
          <a:xfrm flipV="1">
            <a:off x="38330374" y="10077686"/>
            <a:ext cx="1917993" cy="5896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39" name="TextBox 1038">
            <a:extLst>
              <a:ext uri="{FF2B5EF4-FFF2-40B4-BE49-F238E27FC236}">
                <a16:creationId xmlns:a16="http://schemas.microsoft.com/office/drawing/2014/main" id="{AFA73634-DA98-43DD-A4F8-EEE527B1FDCE}"/>
              </a:ext>
            </a:extLst>
          </p:cNvPr>
          <p:cNvSpPr txBox="1"/>
          <p:nvPr/>
        </p:nvSpPr>
        <p:spPr>
          <a:xfrm>
            <a:off x="36899758" y="10629566"/>
            <a:ext cx="3592971"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Diffused-in proton flux to L &lt; 2</a:t>
            </a:r>
          </a:p>
        </p:txBody>
      </p:sp>
      <p:sp>
        <p:nvSpPr>
          <p:cNvPr id="148" name="TextBox 147">
            <a:extLst>
              <a:ext uri="{FF2B5EF4-FFF2-40B4-BE49-F238E27FC236}">
                <a16:creationId xmlns:a16="http://schemas.microsoft.com/office/drawing/2014/main" id="{F84CB6DA-C67E-4A6E-9B52-83D19679808B}"/>
              </a:ext>
            </a:extLst>
          </p:cNvPr>
          <p:cNvSpPr txBox="1"/>
          <p:nvPr/>
        </p:nvSpPr>
        <p:spPr>
          <a:xfrm>
            <a:off x="35976235" y="18784985"/>
            <a:ext cx="5183022"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CHD (&gt; 1.5 MeV) Electron Flux vs. L Shell</a:t>
            </a:r>
          </a:p>
        </p:txBody>
      </p:sp>
      <p:sp>
        <p:nvSpPr>
          <p:cNvPr id="150" name="TextBox 149">
            <a:extLst>
              <a:ext uri="{FF2B5EF4-FFF2-40B4-BE49-F238E27FC236}">
                <a16:creationId xmlns:a16="http://schemas.microsoft.com/office/drawing/2014/main" id="{3E896A07-BCCF-4015-9510-7E183B2C9C7C}"/>
              </a:ext>
            </a:extLst>
          </p:cNvPr>
          <p:cNvSpPr txBox="1"/>
          <p:nvPr/>
        </p:nvSpPr>
        <p:spPr>
          <a:xfrm>
            <a:off x="40705315" y="19411079"/>
            <a:ext cx="1330814" cy="461665"/>
          </a:xfrm>
          <a:prstGeom prst="rect">
            <a:avLst/>
          </a:prstGeom>
          <a:noFill/>
        </p:spPr>
        <p:txBody>
          <a:bodyPr wrap="none" rtlCol="0">
            <a:spAutoFit/>
          </a:bodyPr>
          <a:lstStyle/>
          <a:p>
            <a:r>
              <a:rPr lang="en-US" sz="2400" b="1" dirty="0">
                <a:solidFill>
                  <a:srgbClr val="00B050"/>
                </a:solidFill>
                <a:latin typeface="Arial" panose="020B0604020202020204" pitchFamily="34" charset="0"/>
                <a:cs typeface="Arial" panose="020B0604020202020204" pitchFamily="34" charset="0"/>
              </a:rPr>
              <a:t>All Data</a:t>
            </a:r>
          </a:p>
        </p:txBody>
      </p:sp>
      <p:sp>
        <p:nvSpPr>
          <p:cNvPr id="1041" name="Rectangle 1040">
            <a:extLst>
              <a:ext uri="{FF2B5EF4-FFF2-40B4-BE49-F238E27FC236}">
                <a16:creationId xmlns:a16="http://schemas.microsoft.com/office/drawing/2014/main" id="{3EF942F8-59DA-4BD7-8AA2-2180BE909B50}"/>
              </a:ext>
            </a:extLst>
          </p:cNvPr>
          <p:cNvSpPr/>
          <p:nvPr/>
        </p:nvSpPr>
        <p:spPr>
          <a:xfrm>
            <a:off x="35507677" y="23492136"/>
            <a:ext cx="5117748"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L Shell derived from Ring Current Simulation</a:t>
            </a:r>
            <a:endParaRPr lang="en-US" dirty="0"/>
          </a:p>
        </p:txBody>
      </p:sp>
      <p:sp>
        <p:nvSpPr>
          <p:cNvPr id="153" name="TextBox 152">
            <a:extLst>
              <a:ext uri="{FF2B5EF4-FFF2-40B4-BE49-F238E27FC236}">
                <a16:creationId xmlns:a16="http://schemas.microsoft.com/office/drawing/2014/main" id="{910548D2-24E4-457E-9DCD-DD32FBC279DE}"/>
              </a:ext>
            </a:extLst>
          </p:cNvPr>
          <p:cNvSpPr txBox="1"/>
          <p:nvPr/>
        </p:nvSpPr>
        <p:spPr>
          <a:xfrm>
            <a:off x="36899759" y="19355945"/>
            <a:ext cx="1793800"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Inward Penetration of Energetic Electron</a:t>
            </a:r>
          </a:p>
        </p:txBody>
      </p:sp>
      <p:cxnSp>
        <p:nvCxnSpPr>
          <p:cNvPr id="154" name="Straight Arrow Connector 153">
            <a:extLst>
              <a:ext uri="{FF2B5EF4-FFF2-40B4-BE49-F238E27FC236}">
                <a16:creationId xmlns:a16="http://schemas.microsoft.com/office/drawing/2014/main" id="{1D6B2914-6B87-481A-A9F7-F97B3EF6D4DB}"/>
              </a:ext>
            </a:extLst>
          </p:cNvPr>
          <p:cNvCxnSpPr>
            <a:cxnSpLocks/>
          </p:cNvCxnSpPr>
          <p:nvPr/>
        </p:nvCxnSpPr>
        <p:spPr>
          <a:xfrm flipH="1">
            <a:off x="36691211" y="20264552"/>
            <a:ext cx="218937" cy="7507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44" name="TextBox 1043">
            <a:extLst>
              <a:ext uri="{FF2B5EF4-FFF2-40B4-BE49-F238E27FC236}">
                <a16:creationId xmlns:a16="http://schemas.microsoft.com/office/drawing/2014/main" id="{56F78264-0CDC-40BC-A100-05BCCBA7053B}"/>
              </a:ext>
            </a:extLst>
          </p:cNvPr>
          <p:cNvSpPr txBox="1"/>
          <p:nvPr/>
        </p:nvSpPr>
        <p:spPr>
          <a:xfrm>
            <a:off x="40807676" y="21015335"/>
            <a:ext cx="1734950"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Signature of trapped electron enhancement </a:t>
            </a:r>
          </a:p>
        </p:txBody>
      </p:sp>
      <p:sp>
        <p:nvSpPr>
          <p:cNvPr id="1045" name="Oval 1044">
            <a:extLst>
              <a:ext uri="{FF2B5EF4-FFF2-40B4-BE49-F238E27FC236}">
                <a16:creationId xmlns:a16="http://schemas.microsoft.com/office/drawing/2014/main" id="{398F3EFA-3250-49F7-83FF-6414601787D6}"/>
              </a:ext>
            </a:extLst>
          </p:cNvPr>
          <p:cNvSpPr/>
          <p:nvPr/>
        </p:nvSpPr>
        <p:spPr>
          <a:xfrm>
            <a:off x="40466106" y="22130438"/>
            <a:ext cx="521473" cy="786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TextBox 1045">
            <a:extLst>
              <a:ext uri="{FF2B5EF4-FFF2-40B4-BE49-F238E27FC236}">
                <a16:creationId xmlns:a16="http://schemas.microsoft.com/office/drawing/2014/main" id="{7C4FC12D-1E7A-4081-B175-99485D98E0F9}"/>
              </a:ext>
            </a:extLst>
          </p:cNvPr>
          <p:cNvSpPr txBox="1"/>
          <p:nvPr/>
        </p:nvSpPr>
        <p:spPr>
          <a:xfrm>
            <a:off x="27797788" y="28412374"/>
            <a:ext cx="1511952"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Slot Region</a:t>
            </a:r>
          </a:p>
        </p:txBody>
      </p:sp>
      <p:cxnSp>
        <p:nvCxnSpPr>
          <p:cNvPr id="1048" name="Straight Arrow Connector 1047">
            <a:extLst>
              <a:ext uri="{FF2B5EF4-FFF2-40B4-BE49-F238E27FC236}">
                <a16:creationId xmlns:a16="http://schemas.microsoft.com/office/drawing/2014/main" id="{9242C5FF-3284-4CAD-9555-67FC5E7BABB0}"/>
              </a:ext>
            </a:extLst>
          </p:cNvPr>
          <p:cNvCxnSpPr>
            <a:cxnSpLocks/>
            <a:stCxn id="1046" idx="1"/>
          </p:cNvCxnSpPr>
          <p:nvPr/>
        </p:nvCxnSpPr>
        <p:spPr>
          <a:xfrm flipH="1">
            <a:off x="26914070" y="28612429"/>
            <a:ext cx="883718" cy="93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67" name="Google Shape;133;p26">
            <a:extLst>
              <a:ext uri="{FF2B5EF4-FFF2-40B4-BE49-F238E27FC236}">
                <a16:creationId xmlns:a16="http://schemas.microsoft.com/office/drawing/2014/main" id="{A5EA72A6-5C33-47EF-BD9C-5D8550151F7F}"/>
              </a:ext>
            </a:extLst>
          </p:cNvPr>
          <p:cNvPicPr preferRelativeResize="0"/>
          <p:nvPr/>
        </p:nvPicPr>
        <p:blipFill>
          <a:blip r:embed="rId22">
            <a:alphaModFix/>
          </a:blip>
          <a:stretch>
            <a:fillRect/>
          </a:stretch>
        </p:blipFill>
        <p:spPr>
          <a:xfrm>
            <a:off x="22664661" y="12927379"/>
            <a:ext cx="4572000" cy="2743200"/>
          </a:xfrm>
          <a:prstGeom prst="rect">
            <a:avLst/>
          </a:prstGeom>
          <a:noFill/>
          <a:ln>
            <a:noFill/>
          </a:ln>
        </p:spPr>
      </p:pic>
      <p:sp>
        <p:nvSpPr>
          <p:cNvPr id="1055" name="Rectangle 1054">
            <a:extLst>
              <a:ext uri="{FF2B5EF4-FFF2-40B4-BE49-F238E27FC236}">
                <a16:creationId xmlns:a16="http://schemas.microsoft.com/office/drawing/2014/main" id="{EEF7C06C-A165-41DB-A26F-BBFF0E14782C}"/>
              </a:ext>
            </a:extLst>
          </p:cNvPr>
          <p:cNvSpPr/>
          <p:nvPr/>
        </p:nvSpPr>
        <p:spPr>
          <a:xfrm>
            <a:off x="23002647" y="15740973"/>
            <a:ext cx="13976982" cy="2246769"/>
          </a:xfrm>
          <a:prstGeom prst="rect">
            <a:avLst/>
          </a:prstGeom>
        </p:spPr>
        <p:txBody>
          <a:bodyPr wrap="square">
            <a:spAutoFit/>
          </a:bodyPr>
          <a:lstStyle/>
          <a:p>
            <a:pPr marL="342900" indent="-342900">
              <a:lnSpc>
                <a:spcPct val="10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Correlation analysis reveals that proton flux enhancement is positively correlated with solar wind velocity and negatively correlated with the </a:t>
            </a:r>
            <a:r>
              <a:rPr lang="en-US" sz="2000" dirty="0" err="1">
                <a:latin typeface="Arial" panose="020B0604020202020204" pitchFamily="34" charset="0"/>
                <a:cs typeface="Arial" panose="020B0604020202020204" pitchFamily="34" charset="0"/>
              </a:rPr>
              <a:t>Bz</a:t>
            </a:r>
            <a:r>
              <a:rPr lang="en-US" sz="2000" dirty="0">
                <a:latin typeface="Arial" panose="020B0604020202020204" pitchFamily="34" charset="0"/>
                <a:cs typeface="Arial" panose="020B0604020202020204" pitchFamily="34" charset="0"/>
              </a:rPr>
              <a:t> component of the interplanetary magnetic field (IMF). </a:t>
            </a:r>
          </a:p>
          <a:p>
            <a:pPr marL="342900" indent="-342900">
              <a:lnSpc>
                <a:spcPct val="10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Increases in energetic proton flux during geomagnetic storms are driven by high-speed solar wind and southward IMF which facilitates day side and tail side magnetic reconnection.</a:t>
            </a:r>
          </a:p>
          <a:p>
            <a:pPr marL="342900" indent="-342900">
              <a:lnSpc>
                <a:spcPct val="10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The strong correlation between proton flux enhancement and the auroral electrojet (AE) index growth during geomagnetic storms suggests that both phenomena are influenced by elevated electromagnetic field levels in different regions of Earth’s magnetosphere, resulting from the impact of a coronal mass ejection (CME) on the magnetosphere.</a:t>
            </a:r>
          </a:p>
        </p:txBody>
      </p:sp>
      <p:pic>
        <p:nvPicPr>
          <p:cNvPr id="1026" name="Picture 2" descr="Output image">
            <a:extLst>
              <a:ext uri="{FF2B5EF4-FFF2-40B4-BE49-F238E27FC236}">
                <a16:creationId xmlns:a16="http://schemas.microsoft.com/office/drawing/2014/main" id="{0D6E7D31-A2BA-424A-804B-AD2719126EDC}"/>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t="6317"/>
          <a:stretch/>
        </p:blipFill>
        <p:spPr bwMode="auto">
          <a:xfrm>
            <a:off x="7388337" y="16881562"/>
            <a:ext cx="7751795" cy="39569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graph of a storm&#10;&#10;Description automatically generated with medium confidence">
            <a:extLst>
              <a:ext uri="{FF2B5EF4-FFF2-40B4-BE49-F238E27FC236}">
                <a16:creationId xmlns:a16="http://schemas.microsoft.com/office/drawing/2014/main" id="{DA5C4864-48B2-AAE8-1F94-E6643BC3035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0408290" y="25180441"/>
            <a:ext cx="7736906" cy="4462989"/>
          </a:xfrm>
          <a:prstGeom prst="rect">
            <a:avLst/>
          </a:prstGeom>
        </p:spPr>
      </p:pic>
      <p:sp>
        <p:nvSpPr>
          <p:cNvPr id="9" name="TextBox 8">
            <a:extLst>
              <a:ext uri="{FF2B5EF4-FFF2-40B4-BE49-F238E27FC236}">
                <a16:creationId xmlns:a16="http://schemas.microsoft.com/office/drawing/2014/main" id="{CE23728A-5407-8BCE-DCAB-1B74F4491928}"/>
              </a:ext>
            </a:extLst>
          </p:cNvPr>
          <p:cNvSpPr txBox="1"/>
          <p:nvPr/>
        </p:nvSpPr>
        <p:spPr>
          <a:xfrm rot="16200000">
            <a:off x="15823581" y="6948003"/>
            <a:ext cx="713657" cy="307777"/>
          </a:xfrm>
          <a:prstGeom prst="rect">
            <a:avLst/>
          </a:prstGeom>
          <a:solidFill>
            <a:schemeClr val="bg1"/>
          </a:solidFill>
        </p:spPr>
        <p:txBody>
          <a:bodyPr wrap="none" rtlCol="0">
            <a:spAutoFit/>
          </a:bodyPr>
          <a:lstStyle/>
          <a:p>
            <a:r>
              <a:rPr lang="en-US" sz="1400" dirty="0"/>
              <a:t>IMF </a:t>
            </a:r>
            <a:r>
              <a:rPr lang="en-US" sz="1400" dirty="0" err="1"/>
              <a:t>Bz</a:t>
            </a:r>
            <a:r>
              <a:rPr lang="en-US" sz="1400" dirty="0"/>
              <a:t> </a:t>
            </a:r>
          </a:p>
        </p:txBody>
      </p:sp>
      <p:sp>
        <p:nvSpPr>
          <p:cNvPr id="10" name="TextBox 9">
            <a:extLst>
              <a:ext uri="{FF2B5EF4-FFF2-40B4-BE49-F238E27FC236}">
                <a16:creationId xmlns:a16="http://schemas.microsoft.com/office/drawing/2014/main" id="{700B5782-3209-98A1-3C93-9F26CB2D4D01}"/>
              </a:ext>
            </a:extLst>
          </p:cNvPr>
          <p:cNvSpPr txBox="1"/>
          <p:nvPr/>
        </p:nvSpPr>
        <p:spPr>
          <a:xfrm rot="16200000">
            <a:off x="15959247" y="7640000"/>
            <a:ext cx="477247" cy="307777"/>
          </a:xfrm>
          <a:prstGeom prst="rect">
            <a:avLst/>
          </a:prstGeom>
          <a:solidFill>
            <a:schemeClr val="bg1"/>
          </a:solidFill>
        </p:spPr>
        <p:txBody>
          <a:bodyPr wrap="none" rtlCol="0">
            <a:spAutoFit/>
          </a:bodyPr>
          <a:lstStyle/>
          <a:p>
            <a:r>
              <a:rPr lang="en-US" sz="1400" dirty="0" err="1"/>
              <a:t>Vsw</a:t>
            </a:r>
            <a:endParaRPr lang="en-US" sz="1400" dirty="0"/>
          </a:p>
        </p:txBody>
      </p:sp>
      <p:sp>
        <p:nvSpPr>
          <p:cNvPr id="11" name="TextBox 10">
            <a:extLst>
              <a:ext uri="{FF2B5EF4-FFF2-40B4-BE49-F238E27FC236}">
                <a16:creationId xmlns:a16="http://schemas.microsoft.com/office/drawing/2014/main" id="{6F311046-FFBD-85DF-96F5-A292DE9D1D68}"/>
              </a:ext>
            </a:extLst>
          </p:cNvPr>
          <p:cNvSpPr txBox="1"/>
          <p:nvPr/>
        </p:nvSpPr>
        <p:spPr>
          <a:xfrm rot="16200000">
            <a:off x="15987070" y="8412087"/>
            <a:ext cx="497957" cy="307777"/>
          </a:xfrm>
          <a:prstGeom prst="rect">
            <a:avLst/>
          </a:prstGeom>
          <a:solidFill>
            <a:schemeClr val="bg1"/>
          </a:solidFill>
        </p:spPr>
        <p:txBody>
          <a:bodyPr wrap="none" rtlCol="0">
            <a:spAutoFit/>
          </a:bodyPr>
          <a:lstStyle/>
          <a:p>
            <a:r>
              <a:rPr lang="en-US" sz="1400" dirty="0" err="1"/>
              <a:t>Nsw</a:t>
            </a:r>
            <a:endParaRPr lang="en-US" sz="1400" dirty="0"/>
          </a:p>
        </p:txBody>
      </p:sp>
      <p:sp>
        <p:nvSpPr>
          <p:cNvPr id="12" name="TextBox 11">
            <a:extLst>
              <a:ext uri="{FF2B5EF4-FFF2-40B4-BE49-F238E27FC236}">
                <a16:creationId xmlns:a16="http://schemas.microsoft.com/office/drawing/2014/main" id="{A4D61BF0-E77C-D52C-1284-0621D757BD4C}"/>
              </a:ext>
            </a:extLst>
          </p:cNvPr>
          <p:cNvSpPr txBox="1"/>
          <p:nvPr/>
        </p:nvSpPr>
        <p:spPr>
          <a:xfrm rot="16200000">
            <a:off x="16014843" y="9230435"/>
            <a:ext cx="377026" cy="307777"/>
          </a:xfrm>
          <a:prstGeom prst="rect">
            <a:avLst/>
          </a:prstGeom>
          <a:solidFill>
            <a:schemeClr val="bg1"/>
          </a:solidFill>
        </p:spPr>
        <p:txBody>
          <a:bodyPr wrap="none" rtlCol="0">
            <a:spAutoFit/>
          </a:bodyPr>
          <a:lstStyle/>
          <a:p>
            <a:r>
              <a:rPr lang="en-US" sz="1400" dirty="0"/>
              <a:t>AE</a:t>
            </a:r>
          </a:p>
        </p:txBody>
      </p:sp>
      <p:sp>
        <p:nvSpPr>
          <p:cNvPr id="14" name="TextBox 13">
            <a:extLst>
              <a:ext uri="{FF2B5EF4-FFF2-40B4-BE49-F238E27FC236}">
                <a16:creationId xmlns:a16="http://schemas.microsoft.com/office/drawing/2014/main" id="{EA96E6BC-275D-D880-A419-97C3F22F2779}"/>
              </a:ext>
            </a:extLst>
          </p:cNvPr>
          <p:cNvSpPr txBox="1"/>
          <p:nvPr/>
        </p:nvSpPr>
        <p:spPr>
          <a:xfrm rot="16200000">
            <a:off x="15863705" y="10747292"/>
            <a:ext cx="654346" cy="307777"/>
          </a:xfrm>
          <a:prstGeom prst="rect">
            <a:avLst/>
          </a:prstGeom>
          <a:solidFill>
            <a:schemeClr val="bg1"/>
          </a:solidFill>
        </p:spPr>
        <p:txBody>
          <a:bodyPr wrap="none" rtlCol="0">
            <a:spAutoFit/>
          </a:bodyPr>
          <a:lstStyle/>
          <a:p>
            <a:r>
              <a:rPr lang="en-US" sz="1400" dirty="0"/>
              <a:t> P Flux</a:t>
            </a:r>
          </a:p>
        </p:txBody>
      </p:sp>
      <p:sp>
        <p:nvSpPr>
          <p:cNvPr id="15" name="TextBox 14">
            <a:extLst>
              <a:ext uri="{FF2B5EF4-FFF2-40B4-BE49-F238E27FC236}">
                <a16:creationId xmlns:a16="http://schemas.microsoft.com/office/drawing/2014/main" id="{FCF3C2F8-83E3-7F00-8B04-6B34F7A3A08F}"/>
              </a:ext>
            </a:extLst>
          </p:cNvPr>
          <p:cNvSpPr txBox="1"/>
          <p:nvPr/>
        </p:nvSpPr>
        <p:spPr>
          <a:xfrm rot="16200000">
            <a:off x="15908335" y="9939328"/>
            <a:ext cx="663964" cy="307777"/>
          </a:xfrm>
          <a:prstGeom prst="rect">
            <a:avLst/>
          </a:prstGeom>
          <a:solidFill>
            <a:schemeClr val="bg1"/>
          </a:solidFill>
        </p:spPr>
        <p:txBody>
          <a:bodyPr wrap="none" rtlCol="0">
            <a:spAutoFit/>
          </a:bodyPr>
          <a:lstStyle/>
          <a:p>
            <a:r>
              <a:rPr lang="en-US" sz="1400" dirty="0"/>
              <a:t>L-Shell</a:t>
            </a:r>
          </a:p>
        </p:txBody>
      </p:sp>
      <p:sp>
        <p:nvSpPr>
          <p:cNvPr id="16" name="TextBox 15">
            <a:extLst>
              <a:ext uri="{FF2B5EF4-FFF2-40B4-BE49-F238E27FC236}">
                <a16:creationId xmlns:a16="http://schemas.microsoft.com/office/drawing/2014/main" id="{D9288549-78C0-1967-9B95-32F0502E425A}"/>
              </a:ext>
            </a:extLst>
          </p:cNvPr>
          <p:cNvSpPr txBox="1"/>
          <p:nvPr/>
        </p:nvSpPr>
        <p:spPr>
          <a:xfrm rot="16200000">
            <a:off x="15994898" y="11492146"/>
            <a:ext cx="424732" cy="307777"/>
          </a:xfrm>
          <a:prstGeom prst="rect">
            <a:avLst/>
          </a:prstGeom>
          <a:solidFill>
            <a:schemeClr val="bg1"/>
          </a:solidFill>
        </p:spPr>
        <p:txBody>
          <a:bodyPr wrap="none" rtlCol="0">
            <a:spAutoFit/>
          </a:bodyPr>
          <a:lstStyle/>
          <a:p>
            <a:r>
              <a:rPr lang="en-US" sz="1400" dirty="0" err="1"/>
              <a:t>Dst</a:t>
            </a:r>
            <a:endParaRPr lang="en-US" sz="1400" dirty="0"/>
          </a:p>
        </p:txBody>
      </p:sp>
      <p:sp>
        <p:nvSpPr>
          <p:cNvPr id="17" name="TextBox 16">
            <a:extLst>
              <a:ext uri="{FF2B5EF4-FFF2-40B4-BE49-F238E27FC236}">
                <a16:creationId xmlns:a16="http://schemas.microsoft.com/office/drawing/2014/main" id="{10CDAB18-ADB3-F05F-04B4-13E725F4193E}"/>
              </a:ext>
            </a:extLst>
          </p:cNvPr>
          <p:cNvSpPr txBox="1"/>
          <p:nvPr/>
        </p:nvSpPr>
        <p:spPr>
          <a:xfrm rot="16200000">
            <a:off x="16112018" y="17137410"/>
            <a:ext cx="424732" cy="307777"/>
          </a:xfrm>
          <a:prstGeom prst="rect">
            <a:avLst/>
          </a:prstGeom>
          <a:solidFill>
            <a:schemeClr val="bg1"/>
          </a:solidFill>
        </p:spPr>
        <p:txBody>
          <a:bodyPr wrap="none" rtlCol="0">
            <a:spAutoFit/>
          </a:bodyPr>
          <a:lstStyle/>
          <a:p>
            <a:r>
              <a:rPr lang="en-US" sz="1400" dirty="0" err="1"/>
              <a:t>Dst</a:t>
            </a:r>
            <a:endParaRPr lang="en-US" sz="1400" dirty="0"/>
          </a:p>
        </p:txBody>
      </p:sp>
      <p:sp>
        <p:nvSpPr>
          <p:cNvPr id="18" name="TextBox 17">
            <a:extLst>
              <a:ext uri="{FF2B5EF4-FFF2-40B4-BE49-F238E27FC236}">
                <a16:creationId xmlns:a16="http://schemas.microsoft.com/office/drawing/2014/main" id="{7370493F-37A3-6E7A-2657-0C4D0908388F}"/>
              </a:ext>
            </a:extLst>
          </p:cNvPr>
          <p:cNvSpPr txBox="1"/>
          <p:nvPr/>
        </p:nvSpPr>
        <p:spPr>
          <a:xfrm rot="16200000">
            <a:off x="16030438" y="16532875"/>
            <a:ext cx="699230" cy="307777"/>
          </a:xfrm>
          <a:prstGeom prst="rect">
            <a:avLst/>
          </a:prstGeom>
          <a:solidFill>
            <a:schemeClr val="bg1"/>
          </a:solidFill>
        </p:spPr>
        <p:txBody>
          <a:bodyPr wrap="none" rtlCol="0">
            <a:spAutoFit/>
          </a:bodyPr>
          <a:lstStyle/>
          <a:p>
            <a:r>
              <a:rPr lang="en-US" sz="1400" dirty="0"/>
              <a:t> P Flux.</a:t>
            </a:r>
          </a:p>
        </p:txBody>
      </p:sp>
      <p:sp>
        <p:nvSpPr>
          <p:cNvPr id="19" name="TextBox 18">
            <a:extLst>
              <a:ext uri="{FF2B5EF4-FFF2-40B4-BE49-F238E27FC236}">
                <a16:creationId xmlns:a16="http://schemas.microsoft.com/office/drawing/2014/main" id="{5A9E1914-48C0-AC68-9FD6-A4C18971110C}"/>
              </a:ext>
            </a:extLst>
          </p:cNvPr>
          <p:cNvSpPr txBox="1"/>
          <p:nvPr/>
        </p:nvSpPr>
        <p:spPr>
          <a:xfrm rot="16200000">
            <a:off x="16040001" y="15753143"/>
            <a:ext cx="663964" cy="307777"/>
          </a:xfrm>
          <a:prstGeom prst="rect">
            <a:avLst/>
          </a:prstGeom>
          <a:solidFill>
            <a:schemeClr val="bg1"/>
          </a:solidFill>
        </p:spPr>
        <p:txBody>
          <a:bodyPr wrap="none" rtlCol="0">
            <a:spAutoFit/>
          </a:bodyPr>
          <a:lstStyle/>
          <a:p>
            <a:r>
              <a:rPr lang="en-US" sz="1400" dirty="0"/>
              <a:t>L-Shell</a:t>
            </a:r>
          </a:p>
        </p:txBody>
      </p:sp>
      <p:sp>
        <p:nvSpPr>
          <p:cNvPr id="20" name="TextBox 19">
            <a:extLst>
              <a:ext uri="{FF2B5EF4-FFF2-40B4-BE49-F238E27FC236}">
                <a16:creationId xmlns:a16="http://schemas.microsoft.com/office/drawing/2014/main" id="{9B091C4E-92D7-B66D-1001-E0F249E479E2}"/>
              </a:ext>
            </a:extLst>
          </p:cNvPr>
          <p:cNvSpPr txBox="1"/>
          <p:nvPr/>
        </p:nvSpPr>
        <p:spPr>
          <a:xfrm rot="16200000">
            <a:off x="16135870" y="15128121"/>
            <a:ext cx="377026" cy="307777"/>
          </a:xfrm>
          <a:prstGeom prst="rect">
            <a:avLst/>
          </a:prstGeom>
          <a:solidFill>
            <a:schemeClr val="bg1"/>
          </a:solidFill>
        </p:spPr>
        <p:txBody>
          <a:bodyPr wrap="none" rtlCol="0">
            <a:spAutoFit/>
          </a:bodyPr>
          <a:lstStyle/>
          <a:p>
            <a:r>
              <a:rPr lang="en-US" sz="1400" dirty="0"/>
              <a:t>AE</a:t>
            </a:r>
          </a:p>
        </p:txBody>
      </p:sp>
      <p:sp>
        <p:nvSpPr>
          <p:cNvPr id="21" name="TextBox 20">
            <a:extLst>
              <a:ext uri="{FF2B5EF4-FFF2-40B4-BE49-F238E27FC236}">
                <a16:creationId xmlns:a16="http://schemas.microsoft.com/office/drawing/2014/main" id="{30AC757C-1A70-7FD6-E91A-8088D747D93C}"/>
              </a:ext>
            </a:extLst>
          </p:cNvPr>
          <p:cNvSpPr txBox="1"/>
          <p:nvPr/>
        </p:nvSpPr>
        <p:spPr>
          <a:xfrm rot="16200000">
            <a:off x="15983119" y="8372265"/>
            <a:ext cx="497957" cy="307777"/>
          </a:xfrm>
          <a:prstGeom prst="rect">
            <a:avLst/>
          </a:prstGeom>
          <a:solidFill>
            <a:schemeClr val="bg1"/>
          </a:solidFill>
        </p:spPr>
        <p:txBody>
          <a:bodyPr wrap="none" rtlCol="0">
            <a:spAutoFit/>
          </a:bodyPr>
          <a:lstStyle/>
          <a:p>
            <a:r>
              <a:rPr lang="en-US" sz="1400" dirty="0" err="1"/>
              <a:t>Nsw</a:t>
            </a:r>
            <a:endParaRPr lang="en-US" sz="1400" dirty="0"/>
          </a:p>
        </p:txBody>
      </p:sp>
      <p:sp>
        <p:nvSpPr>
          <p:cNvPr id="22" name="TextBox 21">
            <a:extLst>
              <a:ext uri="{FF2B5EF4-FFF2-40B4-BE49-F238E27FC236}">
                <a16:creationId xmlns:a16="http://schemas.microsoft.com/office/drawing/2014/main" id="{EDD35FA9-9DFE-F0F7-7C17-62B6133723B5}"/>
              </a:ext>
            </a:extLst>
          </p:cNvPr>
          <p:cNvSpPr txBox="1"/>
          <p:nvPr/>
        </p:nvSpPr>
        <p:spPr>
          <a:xfrm rot="16200000">
            <a:off x="16041218" y="13104260"/>
            <a:ext cx="713657" cy="307777"/>
          </a:xfrm>
          <a:prstGeom prst="rect">
            <a:avLst/>
          </a:prstGeom>
          <a:solidFill>
            <a:schemeClr val="bg1"/>
          </a:solidFill>
        </p:spPr>
        <p:txBody>
          <a:bodyPr wrap="none" rtlCol="0">
            <a:spAutoFit/>
          </a:bodyPr>
          <a:lstStyle/>
          <a:p>
            <a:r>
              <a:rPr lang="en-US" sz="1400" dirty="0"/>
              <a:t>IMF </a:t>
            </a:r>
            <a:r>
              <a:rPr lang="en-US" sz="1400" dirty="0" err="1"/>
              <a:t>Bz</a:t>
            </a:r>
            <a:r>
              <a:rPr lang="en-US" sz="1400" dirty="0"/>
              <a:t> </a:t>
            </a:r>
          </a:p>
        </p:txBody>
      </p:sp>
      <p:sp>
        <p:nvSpPr>
          <p:cNvPr id="23" name="TextBox 22">
            <a:extLst>
              <a:ext uri="{FF2B5EF4-FFF2-40B4-BE49-F238E27FC236}">
                <a16:creationId xmlns:a16="http://schemas.microsoft.com/office/drawing/2014/main" id="{C38847A4-FE1C-D2CA-8D0F-5B8A0D248B43}"/>
              </a:ext>
            </a:extLst>
          </p:cNvPr>
          <p:cNvSpPr txBox="1"/>
          <p:nvPr/>
        </p:nvSpPr>
        <p:spPr>
          <a:xfrm rot="16200000">
            <a:off x="16112189" y="13691839"/>
            <a:ext cx="477247" cy="307777"/>
          </a:xfrm>
          <a:prstGeom prst="rect">
            <a:avLst/>
          </a:prstGeom>
          <a:solidFill>
            <a:schemeClr val="bg1"/>
          </a:solidFill>
        </p:spPr>
        <p:txBody>
          <a:bodyPr wrap="none" rtlCol="0">
            <a:spAutoFit/>
          </a:bodyPr>
          <a:lstStyle/>
          <a:p>
            <a:r>
              <a:rPr lang="en-US" sz="1400" dirty="0" err="1"/>
              <a:t>Vsw</a:t>
            </a:r>
            <a:endParaRPr lang="en-US" sz="1400" dirty="0"/>
          </a:p>
        </p:txBody>
      </p:sp>
      <p:sp>
        <p:nvSpPr>
          <p:cNvPr id="24" name="TextBox 23">
            <a:extLst>
              <a:ext uri="{FF2B5EF4-FFF2-40B4-BE49-F238E27FC236}">
                <a16:creationId xmlns:a16="http://schemas.microsoft.com/office/drawing/2014/main" id="{626002EA-91AD-8F66-E812-44D79812C99C}"/>
              </a:ext>
            </a:extLst>
          </p:cNvPr>
          <p:cNvSpPr txBox="1"/>
          <p:nvPr/>
        </p:nvSpPr>
        <p:spPr>
          <a:xfrm rot="16200000">
            <a:off x="16197001" y="14546549"/>
            <a:ext cx="497957" cy="307777"/>
          </a:xfrm>
          <a:prstGeom prst="rect">
            <a:avLst/>
          </a:prstGeom>
          <a:solidFill>
            <a:schemeClr val="bg1"/>
          </a:solidFill>
        </p:spPr>
        <p:txBody>
          <a:bodyPr wrap="none" rtlCol="0">
            <a:spAutoFit/>
          </a:bodyPr>
          <a:lstStyle/>
          <a:p>
            <a:r>
              <a:rPr lang="en-US" sz="1400" dirty="0" err="1"/>
              <a:t>Nsw</a:t>
            </a:r>
            <a:endParaRPr lang="en-US" sz="1400" dirty="0"/>
          </a:p>
        </p:txBody>
      </p:sp>
      <p:sp>
        <p:nvSpPr>
          <p:cNvPr id="25" name="TextBox 24">
            <a:extLst>
              <a:ext uri="{FF2B5EF4-FFF2-40B4-BE49-F238E27FC236}">
                <a16:creationId xmlns:a16="http://schemas.microsoft.com/office/drawing/2014/main" id="{86A576F7-4BFF-374D-1D25-FD84A7D186AF}"/>
              </a:ext>
            </a:extLst>
          </p:cNvPr>
          <p:cNvSpPr txBox="1"/>
          <p:nvPr/>
        </p:nvSpPr>
        <p:spPr>
          <a:xfrm rot="16200000">
            <a:off x="16205120" y="14450318"/>
            <a:ext cx="497957" cy="307777"/>
          </a:xfrm>
          <a:prstGeom prst="rect">
            <a:avLst/>
          </a:prstGeom>
          <a:solidFill>
            <a:schemeClr val="bg1"/>
          </a:solidFill>
        </p:spPr>
        <p:txBody>
          <a:bodyPr wrap="none" rtlCol="0">
            <a:spAutoFit/>
          </a:bodyPr>
          <a:lstStyle/>
          <a:p>
            <a:r>
              <a:rPr lang="en-US" sz="1400" dirty="0" err="1"/>
              <a:t>Nsw</a:t>
            </a:r>
            <a:endParaRPr lang="en-US" sz="1400" dirty="0"/>
          </a:p>
        </p:txBody>
      </p:sp>
      <p:sp>
        <p:nvSpPr>
          <p:cNvPr id="26" name="TextBox 25">
            <a:extLst>
              <a:ext uri="{FF2B5EF4-FFF2-40B4-BE49-F238E27FC236}">
                <a16:creationId xmlns:a16="http://schemas.microsoft.com/office/drawing/2014/main" id="{E7FC1A67-82A4-8BB2-1DE8-6725E86B152C}"/>
              </a:ext>
            </a:extLst>
          </p:cNvPr>
          <p:cNvSpPr txBox="1"/>
          <p:nvPr/>
        </p:nvSpPr>
        <p:spPr>
          <a:xfrm>
            <a:off x="23185414" y="13194887"/>
            <a:ext cx="2128531" cy="369332"/>
          </a:xfrm>
          <a:prstGeom prst="rect">
            <a:avLst/>
          </a:prstGeom>
          <a:noFill/>
        </p:spPr>
        <p:txBody>
          <a:bodyPr wrap="none" rtlCol="0">
            <a:spAutoFit/>
          </a:bodyPr>
          <a:lstStyle/>
          <a:p>
            <a:r>
              <a:rPr lang="en-US" dirty="0"/>
              <a:t>IMF </a:t>
            </a:r>
            <a:r>
              <a:rPr lang="en-US" dirty="0" err="1"/>
              <a:t>Bz</a:t>
            </a:r>
            <a:r>
              <a:rPr lang="en-US" dirty="0"/>
              <a:t> vs. ISS Proton</a:t>
            </a:r>
          </a:p>
        </p:txBody>
      </p:sp>
      <p:sp>
        <p:nvSpPr>
          <p:cNvPr id="27" name="TextBox 26">
            <a:extLst>
              <a:ext uri="{FF2B5EF4-FFF2-40B4-BE49-F238E27FC236}">
                <a16:creationId xmlns:a16="http://schemas.microsoft.com/office/drawing/2014/main" id="{F35D9E2E-7A4C-97AD-4650-62E848B8E79A}"/>
              </a:ext>
            </a:extLst>
          </p:cNvPr>
          <p:cNvSpPr txBox="1"/>
          <p:nvPr/>
        </p:nvSpPr>
        <p:spPr>
          <a:xfrm>
            <a:off x="27811360" y="13186089"/>
            <a:ext cx="1873590" cy="369332"/>
          </a:xfrm>
          <a:prstGeom prst="rect">
            <a:avLst/>
          </a:prstGeom>
          <a:noFill/>
        </p:spPr>
        <p:txBody>
          <a:bodyPr wrap="none" rtlCol="0">
            <a:spAutoFit/>
          </a:bodyPr>
          <a:lstStyle/>
          <a:p>
            <a:r>
              <a:rPr lang="en-US" dirty="0" err="1"/>
              <a:t>Vsw</a:t>
            </a:r>
            <a:r>
              <a:rPr lang="en-US" dirty="0"/>
              <a:t> vs. ISS Proton</a:t>
            </a:r>
          </a:p>
        </p:txBody>
      </p:sp>
      <p:sp>
        <p:nvSpPr>
          <p:cNvPr id="29" name="TextBox 28">
            <a:extLst>
              <a:ext uri="{FF2B5EF4-FFF2-40B4-BE49-F238E27FC236}">
                <a16:creationId xmlns:a16="http://schemas.microsoft.com/office/drawing/2014/main" id="{430DD289-BD92-654B-A8F7-3842AC1C3AD9}"/>
              </a:ext>
            </a:extLst>
          </p:cNvPr>
          <p:cNvSpPr txBox="1"/>
          <p:nvPr/>
        </p:nvSpPr>
        <p:spPr>
          <a:xfrm>
            <a:off x="32432459" y="13201056"/>
            <a:ext cx="1743811" cy="369332"/>
          </a:xfrm>
          <a:prstGeom prst="rect">
            <a:avLst/>
          </a:prstGeom>
          <a:noFill/>
        </p:spPr>
        <p:txBody>
          <a:bodyPr wrap="none" rtlCol="0">
            <a:spAutoFit/>
          </a:bodyPr>
          <a:lstStyle/>
          <a:p>
            <a:r>
              <a:rPr lang="en-US" dirty="0"/>
              <a:t>AE vs. ISS Proton</a:t>
            </a:r>
          </a:p>
        </p:txBody>
      </p:sp>
      <p:sp>
        <p:nvSpPr>
          <p:cNvPr id="32" name="TextBox 31">
            <a:extLst>
              <a:ext uri="{FF2B5EF4-FFF2-40B4-BE49-F238E27FC236}">
                <a16:creationId xmlns:a16="http://schemas.microsoft.com/office/drawing/2014/main" id="{7D873E10-4D09-DECF-4CF0-5CDB403AA209}"/>
              </a:ext>
            </a:extLst>
          </p:cNvPr>
          <p:cNvSpPr txBox="1"/>
          <p:nvPr/>
        </p:nvSpPr>
        <p:spPr>
          <a:xfrm rot="16200000">
            <a:off x="34241512" y="8850078"/>
            <a:ext cx="801823" cy="369332"/>
          </a:xfrm>
          <a:prstGeom prst="rect">
            <a:avLst/>
          </a:prstGeom>
          <a:solidFill>
            <a:schemeClr val="bg1"/>
          </a:solidFill>
        </p:spPr>
        <p:txBody>
          <a:bodyPr wrap="none" rtlCol="0">
            <a:spAutoFit/>
          </a:bodyPr>
          <a:lstStyle/>
          <a:p>
            <a:r>
              <a:rPr lang="en-US" dirty="0"/>
              <a:t>L-Shell</a:t>
            </a:r>
          </a:p>
        </p:txBody>
      </p:sp>
      <p:sp>
        <p:nvSpPr>
          <p:cNvPr id="34" name="TextBox 33">
            <a:extLst>
              <a:ext uri="{FF2B5EF4-FFF2-40B4-BE49-F238E27FC236}">
                <a16:creationId xmlns:a16="http://schemas.microsoft.com/office/drawing/2014/main" id="{00B2D49D-C5AA-796E-37F0-FD755273E173}"/>
              </a:ext>
            </a:extLst>
          </p:cNvPr>
          <p:cNvSpPr txBox="1"/>
          <p:nvPr/>
        </p:nvSpPr>
        <p:spPr>
          <a:xfrm rot="16200000">
            <a:off x="34411451" y="21478670"/>
            <a:ext cx="801823" cy="369332"/>
          </a:xfrm>
          <a:prstGeom prst="rect">
            <a:avLst/>
          </a:prstGeom>
          <a:solidFill>
            <a:schemeClr val="bg1"/>
          </a:solidFill>
        </p:spPr>
        <p:txBody>
          <a:bodyPr wrap="none" rtlCol="0">
            <a:spAutoFit/>
          </a:bodyPr>
          <a:lstStyle/>
          <a:p>
            <a:r>
              <a:rPr lang="en-US" dirty="0"/>
              <a:t>L-Shell</a:t>
            </a:r>
          </a:p>
        </p:txBody>
      </p:sp>
      <p:sp>
        <p:nvSpPr>
          <p:cNvPr id="35" name="TextBox 34">
            <a:extLst>
              <a:ext uri="{FF2B5EF4-FFF2-40B4-BE49-F238E27FC236}">
                <a16:creationId xmlns:a16="http://schemas.microsoft.com/office/drawing/2014/main" id="{6B615633-DE03-A074-1678-B13E46D2E3C0}"/>
              </a:ext>
            </a:extLst>
          </p:cNvPr>
          <p:cNvSpPr txBox="1"/>
          <p:nvPr/>
        </p:nvSpPr>
        <p:spPr>
          <a:xfrm>
            <a:off x="16517701" y="25057648"/>
            <a:ext cx="2044662" cy="369332"/>
          </a:xfrm>
          <a:prstGeom prst="rect">
            <a:avLst/>
          </a:prstGeom>
          <a:noFill/>
        </p:spPr>
        <p:txBody>
          <a:bodyPr wrap="none" rtlCol="0">
            <a:spAutoFit/>
          </a:bodyPr>
          <a:lstStyle/>
          <a:p>
            <a:r>
              <a:rPr lang="en-US" dirty="0" err="1"/>
              <a:t>Nsw</a:t>
            </a:r>
            <a:r>
              <a:rPr lang="en-US" dirty="0"/>
              <a:t> vs. ISS electron</a:t>
            </a:r>
          </a:p>
        </p:txBody>
      </p:sp>
      <p:sp>
        <p:nvSpPr>
          <p:cNvPr id="43" name="TextBox 42">
            <a:extLst>
              <a:ext uri="{FF2B5EF4-FFF2-40B4-BE49-F238E27FC236}">
                <a16:creationId xmlns:a16="http://schemas.microsoft.com/office/drawing/2014/main" id="{D6C8257A-7217-6770-446C-B69656FDFA3B}"/>
              </a:ext>
            </a:extLst>
          </p:cNvPr>
          <p:cNvSpPr txBox="1"/>
          <p:nvPr/>
        </p:nvSpPr>
        <p:spPr>
          <a:xfrm>
            <a:off x="16421338" y="28237989"/>
            <a:ext cx="1887120" cy="369332"/>
          </a:xfrm>
          <a:prstGeom prst="rect">
            <a:avLst/>
          </a:prstGeom>
          <a:noFill/>
        </p:spPr>
        <p:txBody>
          <a:bodyPr wrap="none" rtlCol="0">
            <a:spAutoFit/>
          </a:bodyPr>
          <a:lstStyle/>
          <a:p>
            <a:r>
              <a:rPr lang="en-US" dirty="0"/>
              <a:t>AE vs. ISS electron</a:t>
            </a:r>
          </a:p>
        </p:txBody>
      </p:sp>
      <p:sp>
        <p:nvSpPr>
          <p:cNvPr id="46" name="TextBox 45">
            <a:extLst>
              <a:ext uri="{FF2B5EF4-FFF2-40B4-BE49-F238E27FC236}">
                <a16:creationId xmlns:a16="http://schemas.microsoft.com/office/drawing/2014/main" id="{2C0E2701-76FB-048B-F9AB-8B902BFDEC00}"/>
              </a:ext>
            </a:extLst>
          </p:cNvPr>
          <p:cNvSpPr txBox="1"/>
          <p:nvPr/>
        </p:nvSpPr>
        <p:spPr>
          <a:xfrm rot="16200000">
            <a:off x="20467118" y="27201542"/>
            <a:ext cx="801823" cy="369332"/>
          </a:xfrm>
          <a:prstGeom prst="rect">
            <a:avLst/>
          </a:prstGeom>
          <a:solidFill>
            <a:schemeClr val="bg1"/>
          </a:solidFill>
        </p:spPr>
        <p:txBody>
          <a:bodyPr wrap="none" rtlCol="0">
            <a:spAutoFit/>
          </a:bodyPr>
          <a:lstStyle/>
          <a:p>
            <a:r>
              <a:rPr lang="en-US" dirty="0"/>
              <a:t>L-Shell</a:t>
            </a:r>
          </a:p>
        </p:txBody>
      </p:sp>
      <p:sp>
        <p:nvSpPr>
          <p:cNvPr id="48" name="TextBox 47">
            <a:extLst>
              <a:ext uri="{FF2B5EF4-FFF2-40B4-BE49-F238E27FC236}">
                <a16:creationId xmlns:a16="http://schemas.microsoft.com/office/drawing/2014/main" id="{2B54842C-0154-1F97-FFF3-CE6A702A3593}"/>
              </a:ext>
            </a:extLst>
          </p:cNvPr>
          <p:cNvSpPr txBox="1"/>
          <p:nvPr/>
        </p:nvSpPr>
        <p:spPr>
          <a:xfrm rot="16200000">
            <a:off x="15578139" y="19590535"/>
            <a:ext cx="713657" cy="307777"/>
          </a:xfrm>
          <a:prstGeom prst="rect">
            <a:avLst/>
          </a:prstGeom>
          <a:solidFill>
            <a:schemeClr val="bg1"/>
          </a:solidFill>
        </p:spPr>
        <p:txBody>
          <a:bodyPr wrap="none" rtlCol="0">
            <a:spAutoFit/>
          </a:bodyPr>
          <a:lstStyle/>
          <a:p>
            <a:r>
              <a:rPr lang="en-US" sz="1400" dirty="0"/>
              <a:t>IMF </a:t>
            </a:r>
            <a:r>
              <a:rPr lang="en-US" sz="1400" dirty="0" err="1"/>
              <a:t>Bz</a:t>
            </a:r>
            <a:r>
              <a:rPr lang="en-US" sz="1400" dirty="0"/>
              <a:t> </a:t>
            </a:r>
          </a:p>
        </p:txBody>
      </p:sp>
      <p:sp>
        <p:nvSpPr>
          <p:cNvPr id="50" name="TextBox 49">
            <a:extLst>
              <a:ext uri="{FF2B5EF4-FFF2-40B4-BE49-F238E27FC236}">
                <a16:creationId xmlns:a16="http://schemas.microsoft.com/office/drawing/2014/main" id="{EED940B3-659A-4865-4B2A-C678695EDE7E}"/>
              </a:ext>
            </a:extLst>
          </p:cNvPr>
          <p:cNvSpPr txBox="1"/>
          <p:nvPr/>
        </p:nvSpPr>
        <p:spPr>
          <a:xfrm rot="16200000">
            <a:off x="15717874" y="20326178"/>
            <a:ext cx="477247" cy="307777"/>
          </a:xfrm>
          <a:prstGeom prst="rect">
            <a:avLst/>
          </a:prstGeom>
          <a:solidFill>
            <a:schemeClr val="bg1"/>
          </a:solidFill>
        </p:spPr>
        <p:txBody>
          <a:bodyPr wrap="none" rtlCol="0">
            <a:spAutoFit/>
          </a:bodyPr>
          <a:lstStyle/>
          <a:p>
            <a:r>
              <a:rPr lang="en-US" sz="1400" dirty="0" err="1"/>
              <a:t>Vsw</a:t>
            </a:r>
            <a:endParaRPr lang="en-US" sz="1400" dirty="0"/>
          </a:p>
        </p:txBody>
      </p:sp>
      <p:sp>
        <p:nvSpPr>
          <p:cNvPr id="52" name="TextBox 51">
            <a:extLst>
              <a:ext uri="{FF2B5EF4-FFF2-40B4-BE49-F238E27FC236}">
                <a16:creationId xmlns:a16="http://schemas.microsoft.com/office/drawing/2014/main" id="{EF5B8246-0D6D-A81B-0037-2FCEB4739118}"/>
              </a:ext>
            </a:extLst>
          </p:cNvPr>
          <p:cNvSpPr txBox="1"/>
          <p:nvPr/>
        </p:nvSpPr>
        <p:spPr>
          <a:xfrm rot="16200000">
            <a:off x="15762451" y="20876851"/>
            <a:ext cx="497957" cy="307777"/>
          </a:xfrm>
          <a:prstGeom prst="rect">
            <a:avLst/>
          </a:prstGeom>
          <a:solidFill>
            <a:schemeClr val="bg1"/>
          </a:solidFill>
        </p:spPr>
        <p:txBody>
          <a:bodyPr wrap="none" rtlCol="0">
            <a:spAutoFit/>
          </a:bodyPr>
          <a:lstStyle/>
          <a:p>
            <a:r>
              <a:rPr lang="en-US" sz="1400" dirty="0" err="1"/>
              <a:t>Nsw</a:t>
            </a:r>
            <a:endParaRPr lang="en-US" sz="1400" dirty="0"/>
          </a:p>
        </p:txBody>
      </p:sp>
      <p:sp>
        <p:nvSpPr>
          <p:cNvPr id="54" name="TextBox 53">
            <a:extLst>
              <a:ext uri="{FF2B5EF4-FFF2-40B4-BE49-F238E27FC236}">
                <a16:creationId xmlns:a16="http://schemas.microsoft.com/office/drawing/2014/main" id="{BC9EE6D4-871A-AD81-2618-CBB7B2D14FFD}"/>
              </a:ext>
            </a:extLst>
          </p:cNvPr>
          <p:cNvSpPr txBox="1"/>
          <p:nvPr/>
        </p:nvSpPr>
        <p:spPr>
          <a:xfrm rot="16200000">
            <a:off x="15760123" y="21517838"/>
            <a:ext cx="377026" cy="307777"/>
          </a:xfrm>
          <a:prstGeom prst="rect">
            <a:avLst/>
          </a:prstGeom>
          <a:solidFill>
            <a:schemeClr val="bg1"/>
          </a:solidFill>
        </p:spPr>
        <p:txBody>
          <a:bodyPr wrap="none" rtlCol="0">
            <a:spAutoFit/>
          </a:bodyPr>
          <a:lstStyle/>
          <a:p>
            <a:r>
              <a:rPr lang="en-US" sz="1400" dirty="0"/>
              <a:t>AE</a:t>
            </a:r>
          </a:p>
        </p:txBody>
      </p:sp>
      <p:sp>
        <p:nvSpPr>
          <p:cNvPr id="58" name="TextBox 57">
            <a:extLst>
              <a:ext uri="{FF2B5EF4-FFF2-40B4-BE49-F238E27FC236}">
                <a16:creationId xmlns:a16="http://schemas.microsoft.com/office/drawing/2014/main" id="{AC79B923-35AB-3583-289F-A6CE995A0B46}"/>
              </a:ext>
            </a:extLst>
          </p:cNvPr>
          <p:cNvSpPr txBox="1"/>
          <p:nvPr/>
        </p:nvSpPr>
        <p:spPr>
          <a:xfrm rot="16200000">
            <a:off x="15459090" y="22128616"/>
            <a:ext cx="623889" cy="307777"/>
          </a:xfrm>
          <a:prstGeom prst="rect">
            <a:avLst/>
          </a:prstGeom>
          <a:solidFill>
            <a:schemeClr val="bg1"/>
          </a:solidFill>
        </p:spPr>
        <p:txBody>
          <a:bodyPr wrap="none" rtlCol="0">
            <a:spAutoFit/>
          </a:bodyPr>
          <a:lstStyle/>
          <a:p>
            <a:r>
              <a:rPr lang="en-US" sz="1400" dirty="0"/>
              <a:t> e flux</a:t>
            </a:r>
          </a:p>
        </p:txBody>
      </p:sp>
      <p:sp>
        <p:nvSpPr>
          <p:cNvPr id="59" name="TextBox 58">
            <a:extLst>
              <a:ext uri="{FF2B5EF4-FFF2-40B4-BE49-F238E27FC236}">
                <a16:creationId xmlns:a16="http://schemas.microsoft.com/office/drawing/2014/main" id="{595729B3-11CE-E4EA-E474-E163984D8E1D}"/>
              </a:ext>
            </a:extLst>
          </p:cNvPr>
          <p:cNvSpPr txBox="1"/>
          <p:nvPr/>
        </p:nvSpPr>
        <p:spPr>
          <a:xfrm rot="16200000">
            <a:off x="15704334" y="22789547"/>
            <a:ext cx="424732" cy="307777"/>
          </a:xfrm>
          <a:prstGeom prst="rect">
            <a:avLst/>
          </a:prstGeom>
          <a:solidFill>
            <a:schemeClr val="bg1"/>
          </a:solidFill>
        </p:spPr>
        <p:txBody>
          <a:bodyPr wrap="none" rtlCol="0">
            <a:spAutoFit/>
          </a:bodyPr>
          <a:lstStyle/>
          <a:p>
            <a:r>
              <a:rPr lang="en-US" sz="1400" dirty="0" err="1"/>
              <a:t>Dst</a:t>
            </a:r>
            <a:endParaRPr lang="en-US" sz="1400" dirty="0"/>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16473</TotalTime>
  <Words>1449</Words>
  <Application>Microsoft Office PowerPoint</Application>
  <PresentationFormat>Custom</PresentationFormat>
  <Paragraphs>116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繝偵Λ繧ｮ繝手ｧ偵ざ Pro W3</vt:lpstr>
      <vt:lpstr>Arial</vt:lpstr>
      <vt:lpstr>Calibri</vt:lpstr>
      <vt:lpstr>Calibri Light</vt:lpstr>
      <vt:lpstr>Default Design</vt:lpstr>
      <vt:lpstr>PowerPoint Presentation</vt:lpstr>
    </vt:vector>
  </TitlesOfParts>
  <Manager/>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subject/>
  <dc:creator>Colin Purrington</dc:creator>
  <cp:keywords/>
  <dc:description>Suggestions and gripes to: cpurrin1@swarthmore.edu</dc:description>
  <cp:lastModifiedBy>Xi Shao</cp:lastModifiedBy>
  <cp:revision>721</cp:revision>
  <cp:lastPrinted>2004-05-01T11:19:50Z</cp:lastPrinted>
  <dcterms:created xsi:type="dcterms:W3CDTF">2000-07-07T15:10:51Z</dcterms:created>
  <dcterms:modified xsi:type="dcterms:W3CDTF">2024-11-16T17:39:17Z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