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handoutMasterIdLst>
    <p:handoutMasterId r:id="rId3"/>
  </p:handoutMasterIdLst>
  <p:sldIdLst>
    <p:sldId id="256" r:id="rId2"/>
  </p:sldIdLst>
  <p:sldSz cx="42976800" cy="30175200"/>
  <p:notesSz cx="68580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7" userDrawn="1">
          <p15:clr>
            <a:srgbClr val="A4A3A4"/>
          </p15:clr>
        </p15:guide>
        <p15:guide id="2" orient="horz" pos="17996" userDrawn="1">
          <p15:clr>
            <a:srgbClr val="A4A3A4"/>
          </p15:clr>
        </p15:guide>
        <p15:guide id="3" orient="horz" pos="3418" userDrawn="1">
          <p15:clr>
            <a:srgbClr val="A4A3A4"/>
          </p15:clr>
        </p15:guide>
        <p15:guide id="4" orient="horz" pos="1952" userDrawn="1">
          <p15:clr>
            <a:srgbClr val="A4A3A4"/>
          </p15:clr>
        </p15:guide>
        <p15:guide id="5" pos="6243" userDrawn="1">
          <p15:clr>
            <a:srgbClr val="A4A3A4"/>
          </p15:clr>
        </p15:guide>
        <p15:guide id="6" pos="7060" userDrawn="1">
          <p15:clr>
            <a:srgbClr val="A4A3A4"/>
          </p15:clr>
        </p15:guide>
        <p15:guide id="7" pos="12851" userDrawn="1">
          <p15:clr>
            <a:srgbClr val="A4A3A4"/>
          </p15:clr>
        </p15:guide>
        <p15:guide id="8" pos="20592" userDrawn="1">
          <p15:clr>
            <a:srgbClr val="A4A3A4"/>
          </p15:clr>
        </p15:guide>
        <p15:guide id="9" pos="965" userDrawn="1">
          <p15:clr>
            <a:srgbClr val="A4A3A4"/>
          </p15:clr>
        </p15:guide>
        <p15:guide id="10" pos="13705" userDrawn="1">
          <p15:clr>
            <a:srgbClr val="A4A3A4"/>
          </p15:clr>
        </p15:guide>
        <p15:guide id="11" pos="19776" userDrawn="1">
          <p15:clr>
            <a:srgbClr val="A4A3A4"/>
          </p15:clr>
        </p15:guide>
        <p15:guide id="12" pos="259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F87"/>
    <a:srgbClr val="A50021"/>
    <a:srgbClr val="FFFFE1"/>
    <a:srgbClr val="FFF3F3"/>
    <a:srgbClr val="800040"/>
    <a:srgbClr val="FFFF00"/>
    <a:srgbClr val="3333FF"/>
    <a:srgbClr val="990000"/>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904" autoAdjust="0"/>
    <p:restoredTop sz="90929"/>
  </p:normalViewPr>
  <p:slideViewPr>
    <p:cSldViewPr snapToGrid="0">
      <p:cViewPr varScale="1">
        <p:scale>
          <a:sx n="20" d="100"/>
          <a:sy n="20" d="100"/>
        </p:scale>
        <p:origin x="691" y="34"/>
      </p:cViewPr>
      <p:guideLst>
        <p:guide orient="horz" pos="657"/>
        <p:guide orient="horz" pos="17996"/>
        <p:guide orient="horz" pos="3418"/>
        <p:guide orient="horz" pos="1952"/>
        <p:guide pos="6243"/>
        <p:guide pos="7060"/>
        <p:guide pos="12851"/>
        <p:guide pos="20592"/>
        <p:guide pos="965"/>
        <p:guide pos="13705"/>
        <p:guide pos="19776"/>
        <p:guide pos="2591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026">
            <a:extLst>
              <a:ext uri="{FF2B5EF4-FFF2-40B4-BE49-F238E27FC236}">
                <a16:creationId xmlns:a16="http://schemas.microsoft.com/office/drawing/2014/main" id="{9CF92DA8-77CE-44A8-A1E3-F1859ABD616E}"/>
              </a:ext>
            </a:extLst>
          </p:cNvPr>
          <p:cNvSpPr>
            <a:spLocks noGrp="1" noChangeArrowheads="1"/>
          </p:cNvSpPr>
          <p:nvPr>
            <p:ph type="hdr" sz="quarter"/>
          </p:nvPr>
        </p:nvSpPr>
        <p:spPr bwMode="auto">
          <a:xfrm>
            <a:off x="0" y="0"/>
            <a:ext cx="29686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56" tIns="8778" rIns="17556" bIns="8778" numCol="1" anchor="t" anchorCtr="0" compatLnSpc="1">
            <a:prstTxWarp prst="textNoShape">
              <a:avLst/>
            </a:prstTxWarp>
          </a:bodyPr>
          <a:lstStyle>
            <a:lvl1pPr algn="l" defTabSz="176213">
              <a:defRPr sz="200"/>
            </a:lvl1pPr>
          </a:lstStyle>
          <a:p>
            <a:endParaRPr lang="en-US" altLang="en-US"/>
          </a:p>
        </p:txBody>
      </p:sp>
      <p:sp>
        <p:nvSpPr>
          <p:cNvPr id="5123" name="Rectangle 1027">
            <a:extLst>
              <a:ext uri="{FF2B5EF4-FFF2-40B4-BE49-F238E27FC236}">
                <a16:creationId xmlns:a16="http://schemas.microsoft.com/office/drawing/2014/main" id="{70294007-2773-4AFE-BADC-5AC17D41576D}"/>
              </a:ext>
            </a:extLst>
          </p:cNvPr>
          <p:cNvSpPr>
            <a:spLocks noGrp="1" noChangeArrowheads="1"/>
          </p:cNvSpPr>
          <p:nvPr>
            <p:ph type="dt" sz="quarter" idx="1"/>
          </p:nvPr>
        </p:nvSpPr>
        <p:spPr bwMode="auto">
          <a:xfrm>
            <a:off x="3889375" y="0"/>
            <a:ext cx="29686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56" tIns="8778" rIns="17556" bIns="8778" numCol="1" anchor="t" anchorCtr="0" compatLnSpc="1">
            <a:prstTxWarp prst="textNoShape">
              <a:avLst/>
            </a:prstTxWarp>
          </a:bodyPr>
          <a:lstStyle>
            <a:lvl1pPr algn="r" defTabSz="176213">
              <a:defRPr sz="200"/>
            </a:lvl1pPr>
          </a:lstStyle>
          <a:p>
            <a:endParaRPr lang="en-US" altLang="en-US"/>
          </a:p>
        </p:txBody>
      </p:sp>
      <p:sp>
        <p:nvSpPr>
          <p:cNvPr id="5124" name="Rectangle 1028">
            <a:extLst>
              <a:ext uri="{FF2B5EF4-FFF2-40B4-BE49-F238E27FC236}">
                <a16:creationId xmlns:a16="http://schemas.microsoft.com/office/drawing/2014/main" id="{8B3E689C-9E98-4C3A-8D7B-AFA118EBF896}"/>
              </a:ext>
            </a:extLst>
          </p:cNvPr>
          <p:cNvSpPr>
            <a:spLocks noGrp="1" noChangeArrowheads="1"/>
          </p:cNvSpPr>
          <p:nvPr>
            <p:ph type="ftr" sz="quarter" idx="2"/>
          </p:nvPr>
        </p:nvSpPr>
        <p:spPr bwMode="auto">
          <a:xfrm>
            <a:off x="0" y="8826500"/>
            <a:ext cx="29686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56" tIns="8778" rIns="17556" bIns="8778" numCol="1" anchor="b" anchorCtr="0" compatLnSpc="1">
            <a:prstTxWarp prst="textNoShape">
              <a:avLst/>
            </a:prstTxWarp>
          </a:bodyPr>
          <a:lstStyle>
            <a:lvl1pPr algn="l" defTabSz="176213">
              <a:defRPr sz="200"/>
            </a:lvl1pPr>
          </a:lstStyle>
          <a:p>
            <a:endParaRPr lang="en-US" altLang="en-US"/>
          </a:p>
        </p:txBody>
      </p:sp>
      <p:sp>
        <p:nvSpPr>
          <p:cNvPr id="5125" name="Rectangle 1029">
            <a:extLst>
              <a:ext uri="{FF2B5EF4-FFF2-40B4-BE49-F238E27FC236}">
                <a16:creationId xmlns:a16="http://schemas.microsoft.com/office/drawing/2014/main" id="{639D329D-30D6-4F46-9351-F72DF247F16F}"/>
              </a:ext>
            </a:extLst>
          </p:cNvPr>
          <p:cNvSpPr>
            <a:spLocks noGrp="1" noChangeArrowheads="1"/>
          </p:cNvSpPr>
          <p:nvPr>
            <p:ph type="sldNum" sz="quarter" idx="3"/>
          </p:nvPr>
        </p:nvSpPr>
        <p:spPr bwMode="auto">
          <a:xfrm>
            <a:off x="3889375" y="8826500"/>
            <a:ext cx="2968625" cy="46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556" tIns="8778" rIns="17556" bIns="8778" numCol="1" anchor="b" anchorCtr="0" compatLnSpc="1">
            <a:prstTxWarp prst="textNoShape">
              <a:avLst/>
            </a:prstTxWarp>
          </a:bodyPr>
          <a:lstStyle>
            <a:lvl1pPr algn="r" defTabSz="176213">
              <a:defRPr sz="200"/>
            </a:lvl1pPr>
          </a:lstStyle>
          <a:p>
            <a:fld id="{2318DAFA-95F6-4E61-89C6-B1EC4D979587}"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23260" y="4938397"/>
            <a:ext cx="36530280" cy="10505440"/>
          </a:xfrm>
        </p:spPr>
        <p:txBody>
          <a:bodyPr anchor="b"/>
          <a:lstStyle>
            <a:lvl1pPr algn="ctr">
              <a:defRPr sz="26400"/>
            </a:lvl1pPr>
          </a:lstStyle>
          <a:p>
            <a:r>
              <a:rPr lang="en-US"/>
              <a:t>Click to edit Master title style</a:t>
            </a:r>
            <a:endParaRPr lang="en-US" dirty="0"/>
          </a:p>
        </p:txBody>
      </p:sp>
      <p:sp>
        <p:nvSpPr>
          <p:cNvPr id="3" name="Subtitle 2"/>
          <p:cNvSpPr>
            <a:spLocks noGrp="1"/>
          </p:cNvSpPr>
          <p:nvPr>
            <p:ph type="subTitle" idx="1"/>
          </p:nvPr>
        </p:nvSpPr>
        <p:spPr>
          <a:xfrm>
            <a:off x="5372100" y="15848967"/>
            <a:ext cx="32232600" cy="7285353"/>
          </a:xfrm>
        </p:spPr>
        <p:txBody>
          <a:bodyPr/>
          <a:lstStyle>
            <a:lvl1pPr marL="0" indent="0" algn="ctr">
              <a:buNone/>
              <a:defRPr sz="10560"/>
            </a:lvl1pPr>
            <a:lvl2pPr marL="2011680" indent="0" algn="ctr">
              <a:buNone/>
              <a:defRPr sz="8800"/>
            </a:lvl2pPr>
            <a:lvl3pPr marL="4023360" indent="0" algn="ctr">
              <a:buNone/>
              <a:defRPr sz="7920"/>
            </a:lvl3pPr>
            <a:lvl4pPr marL="6035040" indent="0" algn="ctr">
              <a:buNone/>
              <a:defRPr sz="7040"/>
            </a:lvl4pPr>
            <a:lvl5pPr marL="8046720" indent="0" algn="ctr">
              <a:buNone/>
              <a:defRPr sz="7040"/>
            </a:lvl5pPr>
            <a:lvl6pPr marL="10058400" indent="0" algn="ctr">
              <a:buNone/>
              <a:defRPr sz="7040"/>
            </a:lvl6pPr>
            <a:lvl7pPr marL="12070080" indent="0" algn="ctr">
              <a:buNone/>
              <a:defRPr sz="7040"/>
            </a:lvl7pPr>
            <a:lvl8pPr marL="14081760" indent="0" algn="ctr">
              <a:buNone/>
              <a:defRPr sz="7040"/>
            </a:lvl8pPr>
            <a:lvl9pPr marL="16093440" indent="0" algn="ctr">
              <a:buNone/>
              <a:defRPr sz="70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A7021815-458F-4312-B16C-2C6B94B18E5D}" type="slidenum">
              <a:rPr lang="en-US" altLang="en-US" smtClean="0"/>
              <a:pPr/>
              <a:t>‹#›</a:t>
            </a:fld>
            <a:endParaRPr lang="en-US" altLang="en-US"/>
          </a:p>
        </p:txBody>
      </p:sp>
    </p:spTree>
    <p:extLst>
      <p:ext uri="{BB962C8B-B14F-4D97-AF65-F5344CB8AC3E}">
        <p14:creationId xmlns:p14="http://schemas.microsoft.com/office/powerpoint/2010/main" val="3901713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0CFB3F58-8E7F-40A2-B359-E60CBBB3CC44}" type="slidenum">
              <a:rPr lang="en-US" altLang="en-US" smtClean="0"/>
              <a:pPr/>
              <a:t>‹#›</a:t>
            </a:fld>
            <a:endParaRPr lang="en-US" altLang="en-US"/>
          </a:p>
        </p:txBody>
      </p:sp>
    </p:spTree>
    <p:extLst>
      <p:ext uri="{BB962C8B-B14F-4D97-AF65-F5344CB8AC3E}">
        <p14:creationId xmlns:p14="http://schemas.microsoft.com/office/powerpoint/2010/main" val="428457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755275" y="1606550"/>
            <a:ext cx="9266873" cy="2557208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54657" y="1606550"/>
            <a:ext cx="27263408" cy="2557208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63A3CC03-2ED7-4E83-BD04-0151D3D0217B}" type="slidenum">
              <a:rPr lang="en-US" altLang="en-US" smtClean="0"/>
              <a:pPr/>
              <a:t>‹#›</a:t>
            </a:fld>
            <a:endParaRPr lang="en-US" altLang="en-US"/>
          </a:p>
        </p:txBody>
      </p:sp>
    </p:spTree>
    <p:extLst>
      <p:ext uri="{BB962C8B-B14F-4D97-AF65-F5344CB8AC3E}">
        <p14:creationId xmlns:p14="http://schemas.microsoft.com/office/powerpoint/2010/main" val="2019427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C081ECDE-EAA1-4751-9FD6-5F035D97E63A}" type="slidenum">
              <a:rPr lang="en-US" altLang="en-US" smtClean="0"/>
              <a:pPr/>
              <a:t>‹#›</a:t>
            </a:fld>
            <a:endParaRPr lang="en-US" altLang="en-US"/>
          </a:p>
        </p:txBody>
      </p:sp>
    </p:spTree>
    <p:extLst>
      <p:ext uri="{BB962C8B-B14F-4D97-AF65-F5344CB8AC3E}">
        <p14:creationId xmlns:p14="http://schemas.microsoft.com/office/powerpoint/2010/main" val="143624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32274" y="7522854"/>
            <a:ext cx="37067490" cy="12552043"/>
          </a:xfrm>
        </p:spPr>
        <p:txBody>
          <a:bodyPr anchor="b"/>
          <a:lstStyle>
            <a:lvl1pPr>
              <a:defRPr sz="26400"/>
            </a:lvl1pPr>
          </a:lstStyle>
          <a:p>
            <a:r>
              <a:rPr lang="en-US"/>
              <a:t>Click to edit Master title style</a:t>
            </a:r>
            <a:endParaRPr lang="en-US" dirty="0"/>
          </a:p>
        </p:txBody>
      </p:sp>
      <p:sp>
        <p:nvSpPr>
          <p:cNvPr id="3" name="Text Placeholder 2"/>
          <p:cNvSpPr>
            <a:spLocks noGrp="1"/>
          </p:cNvSpPr>
          <p:nvPr>
            <p:ph type="body" idx="1"/>
          </p:nvPr>
        </p:nvSpPr>
        <p:spPr>
          <a:xfrm>
            <a:off x="2932274" y="20193644"/>
            <a:ext cx="37067490" cy="6600823"/>
          </a:xfrm>
        </p:spPr>
        <p:txBody>
          <a:bodyPr/>
          <a:lstStyle>
            <a:lvl1pPr marL="0" indent="0">
              <a:buNone/>
              <a:defRPr sz="10560">
                <a:solidFill>
                  <a:schemeClr val="tx1"/>
                </a:solidFill>
              </a:defRPr>
            </a:lvl1pPr>
            <a:lvl2pPr marL="2011680" indent="0">
              <a:buNone/>
              <a:defRPr sz="8800">
                <a:solidFill>
                  <a:schemeClr val="tx1">
                    <a:tint val="75000"/>
                  </a:schemeClr>
                </a:solidFill>
              </a:defRPr>
            </a:lvl2pPr>
            <a:lvl3pPr marL="4023360" indent="0">
              <a:buNone/>
              <a:defRPr sz="7920">
                <a:solidFill>
                  <a:schemeClr val="tx1">
                    <a:tint val="75000"/>
                  </a:schemeClr>
                </a:solidFill>
              </a:defRPr>
            </a:lvl3pPr>
            <a:lvl4pPr marL="6035040" indent="0">
              <a:buNone/>
              <a:defRPr sz="7040">
                <a:solidFill>
                  <a:schemeClr val="tx1">
                    <a:tint val="75000"/>
                  </a:schemeClr>
                </a:solidFill>
              </a:defRPr>
            </a:lvl4pPr>
            <a:lvl5pPr marL="8046720" indent="0">
              <a:buNone/>
              <a:defRPr sz="7040">
                <a:solidFill>
                  <a:schemeClr val="tx1">
                    <a:tint val="75000"/>
                  </a:schemeClr>
                </a:solidFill>
              </a:defRPr>
            </a:lvl5pPr>
            <a:lvl6pPr marL="10058400" indent="0">
              <a:buNone/>
              <a:defRPr sz="7040">
                <a:solidFill>
                  <a:schemeClr val="tx1">
                    <a:tint val="75000"/>
                  </a:schemeClr>
                </a:solidFill>
              </a:defRPr>
            </a:lvl6pPr>
            <a:lvl7pPr marL="12070080" indent="0">
              <a:buNone/>
              <a:defRPr sz="7040">
                <a:solidFill>
                  <a:schemeClr val="tx1">
                    <a:tint val="75000"/>
                  </a:schemeClr>
                </a:solidFill>
              </a:defRPr>
            </a:lvl7pPr>
            <a:lvl8pPr marL="14081760" indent="0">
              <a:buNone/>
              <a:defRPr sz="7040">
                <a:solidFill>
                  <a:schemeClr val="tx1">
                    <a:tint val="75000"/>
                  </a:schemeClr>
                </a:solidFill>
              </a:defRPr>
            </a:lvl8pPr>
            <a:lvl9pPr marL="16093440" indent="0">
              <a:buNone/>
              <a:defRPr sz="70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endParaRPr lang="en-US" altLang="en-US"/>
          </a:p>
        </p:txBody>
      </p:sp>
      <p:sp>
        <p:nvSpPr>
          <p:cNvPr id="6" name="Slide Number Placeholder 5"/>
          <p:cNvSpPr>
            <a:spLocks noGrp="1"/>
          </p:cNvSpPr>
          <p:nvPr>
            <p:ph type="sldNum" sz="quarter" idx="12"/>
          </p:nvPr>
        </p:nvSpPr>
        <p:spPr/>
        <p:txBody>
          <a:bodyPr/>
          <a:lstStyle/>
          <a:p>
            <a:fld id="{3E165CB5-3FF0-4E51-91A8-565161A8AC67}" type="slidenum">
              <a:rPr lang="en-US" altLang="en-US" smtClean="0"/>
              <a:pPr/>
              <a:t>‹#›</a:t>
            </a:fld>
            <a:endParaRPr lang="en-US" altLang="en-US"/>
          </a:p>
        </p:txBody>
      </p:sp>
    </p:spTree>
    <p:extLst>
      <p:ext uri="{BB962C8B-B14F-4D97-AF65-F5344CB8AC3E}">
        <p14:creationId xmlns:p14="http://schemas.microsoft.com/office/powerpoint/2010/main" val="2432854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54655" y="8032750"/>
            <a:ext cx="18265140"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757005" y="8032750"/>
            <a:ext cx="18265140" cy="191458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65996855-3AEC-479A-9B19-7D80C1FA0122}" type="slidenum">
              <a:rPr lang="en-US" altLang="en-US" smtClean="0"/>
              <a:pPr/>
              <a:t>‹#›</a:t>
            </a:fld>
            <a:endParaRPr lang="en-US" altLang="en-US"/>
          </a:p>
        </p:txBody>
      </p:sp>
    </p:spTree>
    <p:extLst>
      <p:ext uri="{BB962C8B-B14F-4D97-AF65-F5344CB8AC3E}">
        <p14:creationId xmlns:p14="http://schemas.microsoft.com/office/powerpoint/2010/main" val="163951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60253" y="1606557"/>
            <a:ext cx="37067490" cy="58324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60257" y="7397117"/>
            <a:ext cx="18181198"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4" name="Content Placeholder 3"/>
          <p:cNvSpPr>
            <a:spLocks noGrp="1"/>
          </p:cNvSpPr>
          <p:nvPr>
            <p:ph sz="half" idx="2"/>
          </p:nvPr>
        </p:nvSpPr>
        <p:spPr>
          <a:xfrm>
            <a:off x="2960257" y="11022330"/>
            <a:ext cx="18181198"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757007" y="7397117"/>
            <a:ext cx="18270738" cy="3625213"/>
          </a:xfrm>
        </p:spPr>
        <p:txBody>
          <a:bodyPr anchor="b"/>
          <a:lstStyle>
            <a:lvl1pPr marL="0" indent="0">
              <a:buNone/>
              <a:defRPr sz="10560" b="1"/>
            </a:lvl1pPr>
            <a:lvl2pPr marL="2011680" indent="0">
              <a:buNone/>
              <a:defRPr sz="8800" b="1"/>
            </a:lvl2pPr>
            <a:lvl3pPr marL="4023360" indent="0">
              <a:buNone/>
              <a:defRPr sz="7920" b="1"/>
            </a:lvl3pPr>
            <a:lvl4pPr marL="6035040" indent="0">
              <a:buNone/>
              <a:defRPr sz="7040" b="1"/>
            </a:lvl4pPr>
            <a:lvl5pPr marL="8046720" indent="0">
              <a:buNone/>
              <a:defRPr sz="7040" b="1"/>
            </a:lvl5pPr>
            <a:lvl6pPr marL="10058400" indent="0">
              <a:buNone/>
              <a:defRPr sz="7040" b="1"/>
            </a:lvl6pPr>
            <a:lvl7pPr marL="12070080" indent="0">
              <a:buNone/>
              <a:defRPr sz="7040" b="1"/>
            </a:lvl7pPr>
            <a:lvl8pPr marL="14081760" indent="0">
              <a:buNone/>
              <a:defRPr sz="7040" b="1"/>
            </a:lvl8pPr>
            <a:lvl9pPr marL="16093440" indent="0">
              <a:buNone/>
              <a:defRPr sz="7040" b="1"/>
            </a:lvl9pPr>
          </a:lstStyle>
          <a:p>
            <a:pPr lvl="0"/>
            <a:r>
              <a:rPr lang="en-US"/>
              <a:t>Edit Master text styles</a:t>
            </a:r>
          </a:p>
        </p:txBody>
      </p:sp>
      <p:sp>
        <p:nvSpPr>
          <p:cNvPr id="6" name="Content Placeholder 5"/>
          <p:cNvSpPr>
            <a:spLocks noGrp="1"/>
          </p:cNvSpPr>
          <p:nvPr>
            <p:ph sz="quarter" idx="4"/>
          </p:nvPr>
        </p:nvSpPr>
        <p:spPr>
          <a:xfrm>
            <a:off x="21757007" y="11022330"/>
            <a:ext cx="18270738" cy="162121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endParaRPr lang="en-US" altLang="en-US"/>
          </a:p>
        </p:txBody>
      </p:sp>
      <p:sp>
        <p:nvSpPr>
          <p:cNvPr id="9" name="Slide Number Placeholder 8"/>
          <p:cNvSpPr>
            <a:spLocks noGrp="1"/>
          </p:cNvSpPr>
          <p:nvPr>
            <p:ph type="sldNum" sz="quarter" idx="12"/>
          </p:nvPr>
        </p:nvSpPr>
        <p:spPr/>
        <p:txBody>
          <a:bodyPr/>
          <a:lstStyle/>
          <a:p>
            <a:fld id="{CA57327D-79BC-4616-AF5C-F74408DC501C}" type="slidenum">
              <a:rPr lang="en-US" altLang="en-US" smtClean="0"/>
              <a:pPr/>
              <a:t>‹#›</a:t>
            </a:fld>
            <a:endParaRPr lang="en-US" altLang="en-US"/>
          </a:p>
        </p:txBody>
      </p:sp>
    </p:spTree>
    <p:extLst>
      <p:ext uri="{BB962C8B-B14F-4D97-AF65-F5344CB8AC3E}">
        <p14:creationId xmlns:p14="http://schemas.microsoft.com/office/powerpoint/2010/main" val="2827323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endParaRPr lang="en-US" altLang="en-US"/>
          </a:p>
        </p:txBody>
      </p:sp>
      <p:sp>
        <p:nvSpPr>
          <p:cNvPr id="5" name="Slide Number Placeholder 4"/>
          <p:cNvSpPr>
            <a:spLocks noGrp="1"/>
          </p:cNvSpPr>
          <p:nvPr>
            <p:ph type="sldNum" sz="quarter" idx="12"/>
          </p:nvPr>
        </p:nvSpPr>
        <p:spPr/>
        <p:txBody>
          <a:bodyPr/>
          <a:lstStyle/>
          <a:p>
            <a:fld id="{CC2C7B63-6D13-4804-821E-B5F78C5B6162}" type="slidenum">
              <a:rPr lang="en-US" altLang="en-US" smtClean="0"/>
              <a:pPr/>
              <a:t>‹#›</a:t>
            </a:fld>
            <a:endParaRPr lang="en-US" altLang="en-US"/>
          </a:p>
        </p:txBody>
      </p:sp>
    </p:spTree>
    <p:extLst>
      <p:ext uri="{BB962C8B-B14F-4D97-AF65-F5344CB8AC3E}">
        <p14:creationId xmlns:p14="http://schemas.microsoft.com/office/powerpoint/2010/main" val="83952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endParaRPr lang="en-US" altLang="en-US"/>
          </a:p>
        </p:txBody>
      </p:sp>
      <p:sp>
        <p:nvSpPr>
          <p:cNvPr id="4" name="Slide Number Placeholder 3"/>
          <p:cNvSpPr>
            <a:spLocks noGrp="1"/>
          </p:cNvSpPr>
          <p:nvPr>
            <p:ph type="sldNum" sz="quarter" idx="12"/>
          </p:nvPr>
        </p:nvSpPr>
        <p:spPr/>
        <p:txBody>
          <a:bodyPr/>
          <a:lstStyle/>
          <a:p>
            <a:fld id="{D24CBC68-F2BF-4C8B-A67E-413BA8C9D3A3}" type="slidenum">
              <a:rPr lang="en-US" altLang="en-US" smtClean="0"/>
              <a:pPr/>
              <a:t>‹#›</a:t>
            </a:fld>
            <a:endParaRPr lang="en-US" altLang="en-US"/>
          </a:p>
        </p:txBody>
      </p:sp>
    </p:spTree>
    <p:extLst>
      <p:ext uri="{BB962C8B-B14F-4D97-AF65-F5344CB8AC3E}">
        <p14:creationId xmlns:p14="http://schemas.microsoft.com/office/powerpoint/2010/main" val="4019708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0253" y="2011680"/>
            <a:ext cx="13861137" cy="7040880"/>
          </a:xfrm>
        </p:spPr>
        <p:txBody>
          <a:bodyPr anchor="b"/>
          <a:lstStyle>
            <a:lvl1pPr>
              <a:defRPr sz="14080"/>
            </a:lvl1pPr>
          </a:lstStyle>
          <a:p>
            <a:r>
              <a:rPr lang="en-US"/>
              <a:t>Click to edit Master title style</a:t>
            </a:r>
            <a:endParaRPr lang="en-US" dirty="0"/>
          </a:p>
        </p:txBody>
      </p:sp>
      <p:sp>
        <p:nvSpPr>
          <p:cNvPr id="3" name="Content Placeholder 2"/>
          <p:cNvSpPr>
            <a:spLocks noGrp="1"/>
          </p:cNvSpPr>
          <p:nvPr>
            <p:ph idx="1"/>
          </p:nvPr>
        </p:nvSpPr>
        <p:spPr>
          <a:xfrm>
            <a:off x="18270738" y="4344677"/>
            <a:ext cx="21757005" cy="21443950"/>
          </a:xfrm>
        </p:spPr>
        <p:txBody>
          <a:bodyPr/>
          <a:lstStyle>
            <a:lvl1pPr>
              <a:defRPr sz="14080"/>
            </a:lvl1pPr>
            <a:lvl2pPr>
              <a:defRPr sz="12320"/>
            </a:lvl2pPr>
            <a:lvl3pPr>
              <a:defRPr sz="10560"/>
            </a:lvl3pPr>
            <a:lvl4pPr>
              <a:defRPr sz="8800"/>
            </a:lvl4pPr>
            <a:lvl5pPr>
              <a:defRPr sz="8800"/>
            </a:lvl5pPr>
            <a:lvl6pPr>
              <a:defRPr sz="8800"/>
            </a:lvl6pPr>
            <a:lvl7pPr>
              <a:defRPr sz="8800"/>
            </a:lvl7pPr>
            <a:lvl8pPr>
              <a:defRPr sz="8800"/>
            </a:lvl8pPr>
            <a:lvl9pPr>
              <a:defRPr sz="8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60253" y="9052560"/>
            <a:ext cx="13861137"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BBB4FE7E-8EF5-4C14-9E7B-A58F7445B655}" type="slidenum">
              <a:rPr lang="en-US" altLang="en-US" smtClean="0"/>
              <a:pPr/>
              <a:t>‹#›</a:t>
            </a:fld>
            <a:endParaRPr lang="en-US" altLang="en-US"/>
          </a:p>
        </p:txBody>
      </p:sp>
    </p:spTree>
    <p:extLst>
      <p:ext uri="{BB962C8B-B14F-4D97-AF65-F5344CB8AC3E}">
        <p14:creationId xmlns:p14="http://schemas.microsoft.com/office/powerpoint/2010/main" val="1313127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60253" y="2011680"/>
            <a:ext cx="13861137" cy="7040880"/>
          </a:xfrm>
        </p:spPr>
        <p:txBody>
          <a:bodyPr anchor="b"/>
          <a:lstStyle>
            <a:lvl1pPr>
              <a:defRPr sz="1408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270738" y="4344677"/>
            <a:ext cx="21757005" cy="21443950"/>
          </a:xfrm>
        </p:spPr>
        <p:txBody>
          <a:bodyPr anchor="t"/>
          <a:lstStyle>
            <a:lvl1pPr marL="0" indent="0">
              <a:buNone/>
              <a:defRPr sz="14080"/>
            </a:lvl1pPr>
            <a:lvl2pPr marL="2011680" indent="0">
              <a:buNone/>
              <a:defRPr sz="12320"/>
            </a:lvl2pPr>
            <a:lvl3pPr marL="4023360" indent="0">
              <a:buNone/>
              <a:defRPr sz="10560"/>
            </a:lvl3pPr>
            <a:lvl4pPr marL="6035040" indent="0">
              <a:buNone/>
              <a:defRPr sz="8800"/>
            </a:lvl4pPr>
            <a:lvl5pPr marL="8046720" indent="0">
              <a:buNone/>
              <a:defRPr sz="8800"/>
            </a:lvl5pPr>
            <a:lvl6pPr marL="10058400" indent="0">
              <a:buNone/>
              <a:defRPr sz="8800"/>
            </a:lvl6pPr>
            <a:lvl7pPr marL="12070080" indent="0">
              <a:buNone/>
              <a:defRPr sz="8800"/>
            </a:lvl7pPr>
            <a:lvl8pPr marL="14081760" indent="0">
              <a:buNone/>
              <a:defRPr sz="8800"/>
            </a:lvl8pPr>
            <a:lvl9pPr marL="16093440" indent="0">
              <a:buNone/>
              <a:defRPr sz="8800"/>
            </a:lvl9pPr>
          </a:lstStyle>
          <a:p>
            <a:r>
              <a:rPr lang="en-US"/>
              <a:t>Click icon to add picture</a:t>
            </a:r>
            <a:endParaRPr lang="en-US" dirty="0"/>
          </a:p>
        </p:txBody>
      </p:sp>
      <p:sp>
        <p:nvSpPr>
          <p:cNvPr id="4" name="Text Placeholder 3"/>
          <p:cNvSpPr>
            <a:spLocks noGrp="1"/>
          </p:cNvSpPr>
          <p:nvPr>
            <p:ph type="body" sz="half" idx="2"/>
          </p:nvPr>
        </p:nvSpPr>
        <p:spPr>
          <a:xfrm>
            <a:off x="2960253" y="9052560"/>
            <a:ext cx="13861137" cy="16770987"/>
          </a:xfrm>
        </p:spPr>
        <p:txBody>
          <a:bodyPr/>
          <a:lstStyle>
            <a:lvl1pPr marL="0" indent="0">
              <a:buNone/>
              <a:defRPr sz="7040"/>
            </a:lvl1pPr>
            <a:lvl2pPr marL="2011680" indent="0">
              <a:buNone/>
              <a:defRPr sz="6160"/>
            </a:lvl2pPr>
            <a:lvl3pPr marL="4023360" indent="0">
              <a:buNone/>
              <a:defRPr sz="5280"/>
            </a:lvl3pPr>
            <a:lvl4pPr marL="6035040" indent="0">
              <a:buNone/>
              <a:defRPr sz="4400"/>
            </a:lvl4pPr>
            <a:lvl5pPr marL="8046720" indent="0">
              <a:buNone/>
              <a:defRPr sz="4400"/>
            </a:lvl5pPr>
            <a:lvl6pPr marL="10058400" indent="0">
              <a:buNone/>
              <a:defRPr sz="4400"/>
            </a:lvl6pPr>
            <a:lvl7pPr marL="12070080" indent="0">
              <a:buNone/>
              <a:defRPr sz="4400"/>
            </a:lvl7pPr>
            <a:lvl8pPr marL="14081760" indent="0">
              <a:buNone/>
              <a:defRPr sz="4400"/>
            </a:lvl8pPr>
            <a:lvl9pPr marL="16093440" indent="0">
              <a:buNone/>
              <a:defRPr sz="4400"/>
            </a:lvl9pPr>
          </a:lstStyle>
          <a:p>
            <a:pPr lvl="0"/>
            <a:r>
              <a:rPr lang="en-US"/>
              <a:t>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endParaRPr lang="en-US" altLang="en-US"/>
          </a:p>
        </p:txBody>
      </p:sp>
      <p:sp>
        <p:nvSpPr>
          <p:cNvPr id="7" name="Slide Number Placeholder 6"/>
          <p:cNvSpPr>
            <a:spLocks noGrp="1"/>
          </p:cNvSpPr>
          <p:nvPr>
            <p:ph type="sldNum" sz="quarter" idx="12"/>
          </p:nvPr>
        </p:nvSpPr>
        <p:spPr/>
        <p:txBody>
          <a:bodyPr/>
          <a:lstStyle/>
          <a:p>
            <a:fld id="{AC1B1752-6D2A-4ACA-AFD5-6F71C9F5784B}" type="slidenum">
              <a:rPr lang="en-US" altLang="en-US" smtClean="0"/>
              <a:pPr/>
              <a:t>‹#›</a:t>
            </a:fld>
            <a:endParaRPr lang="en-US" altLang="en-US"/>
          </a:p>
        </p:txBody>
      </p:sp>
    </p:spTree>
    <p:extLst>
      <p:ext uri="{BB962C8B-B14F-4D97-AF65-F5344CB8AC3E}">
        <p14:creationId xmlns:p14="http://schemas.microsoft.com/office/powerpoint/2010/main" val="3684664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54655" y="1606557"/>
            <a:ext cx="37067490" cy="58324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54655" y="8032750"/>
            <a:ext cx="37067490" cy="1914588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54655" y="27967947"/>
            <a:ext cx="9669780" cy="1606550"/>
          </a:xfrm>
          <a:prstGeom prst="rect">
            <a:avLst/>
          </a:prstGeom>
        </p:spPr>
        <p:txBody>
          <a:bodyPr vert="horz" lIns="91440" tIns="45720" rIns="91440" bIns="45720" rtlCol="0" anchor="ctr"/>
          <a:lstStyle>
            <a:lvl1pPr algn="l">
              <a:defRPr sz="528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14236065" y="27967947"/>
            <a:ext cx="14504670" cy="1606550"/>
          </a:xfrm>
          <a:prstGeom prst="rect">
            <a:avLst/>
          </a:prstGeom>
        </p:spPr>
        <p:txBody>
          <a:bodyPr vert="horz" lIns="91440" tIns="45720" rIns="91440" bIns="45720" rtlCol="0" anchor="ctr"/>
          <a:lstStyle>
            <a:lvl1pPr algn="ctr">
              <a:defRPr sz="5280">
                <a:solidFill>
                  <a:schemeClr val="tx1">
                    <a:tint val="75000"/>
                  </a:schemeClr>
                </a:solidFill>
              </a:defRPr>
            </a:lvl1pPr>
          </a:lstStyle>
          <a:p>
            <a:endParaRPr lang="en-US" altLang="en-US"/>
          </a:p>
        </p:txBody>
      </p:sp>
      <p:sp>
        <p:nvSpPr>
          <p:cNvPr id="6" name="Slide Number Placeholder 5"/>
          <p:cNvSpPr>
            <a:spLocks noGrp="1"/>
          </p:cNvSpPr>
          <p:nvPr>
            <p:ph type="sldNum" sz="quarter" idx="4"/>
          </p:nvPr>
        </p:nvSpPr>
        <p:spPr>
          <a:xfrm>
            <a:off x="30352365" y="27967947"/>
            <a:ext cx="9669780" cy="1606550"/>
          </a:xfrm>
          <a:prstGeom prst="rect">
            <a:avLst/>
          </a:prstGeom>
        </p:spPr>
        <p:txBody>
          <a:bodyPr vert="horz" lIns="91440" tIns="45720" rIns="91440" bIns="45720" rtlCol="0" anchor="ctr"/>
          <a:lstStyle>
            <a:lvl1pPr algn="r">
              <a:defRPr sz="5280">
                <a:solidFill>
                  <a:schemeClr val="tx1">
                    <a:tint val="75000"/>
                  </a:schemeClr>
                </a:solidFill>
              </a:defRPr>
            </a:lvl1pPr>
          </a:lstStyle>
          <a:p>
            <a:fld id="{C8A489E5-0A51-460F-B61A-3AE70A1463C5}" type="slidenum">
              <a:rPr lang="en-US" altLang="en-US" smtClean="0"/>
              <a:pPr/>
              <a:t>‹#›</a:t>
            </a:fld>
            <a:endParaRPr lang="en-US" altLang="en-US"/>
          </a:p>
        </p:txBody>
      </p:sp>
    </p:spTree>
    <p:extLst>
      <p:ext uri="{BB962C8B-B14F-4D97-AF65-F5344CB8AC3E}">
        <p14:creationId xmlns:p14="http://schemas.microsoft.com/office/powerpoint/2010/main" val="19925151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23360" rtl="0" eaLnBrk="1" latinLnBrk="0" hangingPunct="1">
        <a:lnSpc>
          <a:spcPct val="90000"/>
        </a:lnSpc>
        <a:spcBef>
          <a:spcPct val="0"/>
        </a:spcBef>
        <a:buNone/>
        <a:defRPr sz="19360" kern="1200">
          <a:solidFill>
            <a:schemeClr val="tx1"/>
          </a:solidFill>
          <a:latin typeface="+mj-lt"/>
          <a:ea typeface="+mj-ea"/>
          <a:cs typeface="+mj-cs"/>
        </a:defRPr>
      </a:lvl1pPr>
    </p:titleStyle>
    <p:bodyStyle>
      <a:lvl1pPr marL="1005840" indent="-1005840" algn="l" defTabSz="4023360" rtl="0" eaLnBrk="1" latinLnBrk="0" hangingPunct="1">
        <a:lnSpc>
          <a:spcPct val="90000"/>
        </a:lnSpc>
        <a:spcBef>
          <a:spcPts val="4400"/>
        </a:spcBef>
        <a:buFont typeface="Arial" panose="020B0604020202020204" pitchFamily="34" charset="0"/>
        <a:buChar char="•"/>
        <a:defRPr sz="12320" kern="1200">
          <a:solidFill>
            <a:schemeClr val="tx1"/>
          </a:solidFill>
          <a:latin typeface="+mn-lt"/>
          <a:ea typeface="+mn-ea"/>
          <a:cs typeface="+mn-cs"/>
        </a:defRPr>
      </a:lvl1pPr>
      <a:lvl2pPr marL="3017520" indent="-1005840" algn="l" defTabSz="4023360" rtl="0" eaLnBrk="1" latinLnBrk="0" hangingPunct="1">
        <a:lnSpc>
          <a:spcPct val="90000"/>
        </a:lnSpc>
        <a:spcBef>
          <a:spcPts val="2200"/>
        </a:spcBef>
        <a:buFont typeface="Arial" panose="020B0604020202020204" pitchFamily="34" charset="0"/>
        <a:buChar char="•"/>
        <a:defRPr sz="10560" kern="1200">
          <a:solidFill>
            <a:schemeClr val="tx1"/>
          </a:solidFill>
          <a:latin typeface="+mn-lt"/>
          <a:ea typeface="+mn-ea"/>
          <a:cs typeface="+mn-cs"/>
        </a:defRPr>
      </a:lvl2pPr>
      <a:lvl3pPr marL="5029200" indent="-1005840" algn="l" defTabSz="4023360" rtl="0" eaLnBrk="1" latinLnBrk="0" hangingPunct="1">
        <a:lnSpc>
          <a:spcPct val="90000"/>
        </a:lnSpc>
        <a:spcBef>
          <a:spcPts val="2200"/>
        </a:spcBef>
        <a:buFont typeface="Arial" panose="020B0604020202020204" pitchFamily="34" charset="0"/>
        <a:buChar char="•"/>
        <a:defRPr sz="8800" kern="1200">
          <a:solidFill>
            <a:schemeClr val="tx1"/>
          </a:solidFill>
          <a:latin typeface="+mn-lt"/>
          <a:ea typeface="+mn-ea"/>
          <a:cs typeface="+mn-cs"/>
        </a:defRPr>
      </a:lvl3pPr>
      <a:lvl4pPr marL="70408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4pPr>
      <a:lvl5pPr marL="905256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5pPr>
      <a:lvl6pPr marL="1106424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6pPr>
      <a:lvl7pPr marL="1307592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7pPr>
      <a:lvl8pPr marL="1508760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8pPr>
      <a:lvl9pPr marL="17099280" indent="-1005840" algn="l" defTabSz="4023360" rtl="0" eaLnBrk="1" latinLnBrk="0" hangingPunct="1">
        <a:lnSpc>
          <a:spcPct val="90000"/>
        </a:lnSpc>
        <a:spcBef>
          <a:spcPts val="2200"/>
        </a:spcBef>
        <a:buFont typeface="Arial" panose="020B0604020202020204" pitchFamily="34" charset="0"/>
        <a:buChar char="•"/>
        <a:defRPr sz="7920" kern="1200">
          <a:solidFill>
            <a:schemeClr val="tx1"/>
          </a:solidFill>
          <a:latin typeface="+mn-lt"/>
          <a:ea typeface="+mn-ea"/>
          <a:cs typeface="+mn-cs"/>
        </a:defRPr>
      </a:lvl9pPr>
    </p:bodyStyle>
    <p:otherStyle>
      <a:defPPr>
        <a:defRPr lang="en-US"/>
      </a:defPPr>
      <a:lvl1pPr marL="0" algn="l" defTabSz="4023360" rtl="0" eaLnBrk="1" latinLnBrk="0" hangingPunct="1">
        <a:defRPr sz="7920" kern="1200">
          <a:solidFill>
            <a:schemeClr val="tx1"/>
          </a:solidFill>
          <a:latin typeface="+mn-lt"/>
          <a:ea typeface="+mn-ea"/>
          <a:cs typeface="+mn-cs"/>
        </a:defRPr>
      </a:lvl1pPr>
      <a:lvl2pPr marL="2011680" algn="l" defTabSz="4023360" rtl="0" eaLnBrk="1" latinLnBrk="0" hangingPunct="1">
        <a:defRPr sz="7920" kern="1200">
          <a:solidFill>
            <a:schemeClr val="tx1"/>
          </a:solidFill>
          <a:latin typeface="+mn-lt"/>
          <a:ea typeface="+mn-ea"/>
          <a:cs typeface="+mn-cs"/>
        </a:defRPr>
      </a:lvl2pPr>
      <a:lvl3pPr marL="4023360" algn="l" defTabSz="4023360" rtl="0" eaLnBrk="1" latinLnBrk="0" hangingPunct="1">
        <a:defRPr sz="7920" kern="1200">
          <a:solidFill>
            <a:schemeClr val="tx1"/>
          </a:solidFill>
          <a:latin typeface="+mn-lt"/>
          <a:ea typeface="+mn-ea"/>
          <a:cs typeface="+mn-cs"/>
        </a:defRPr>
      </a:lvl3pPr>
      <a:lvl4pPr marL="6035040" algn="l" defTabSz="4023360" rtl="0" eaLnBrk="1" latinLnBrk="0" hangingPunct="1">
        <a:defRPr sz="7920" kern="1200">
          <a:solidFill>
            <a:schemeClr val="tx1"/>
          </a:solidFill>
          <a:latin typeface="+mn-lt"/>
          <a:ea typeface="+mn-ea"/>
          <a:cs typeface="+mn-cs"/>
        </a:defRPr>
      </a:lvl4pPr>
      <a:lvl5pPr marL="8046720" algn="l" defTabSz="4023360" rtl="0" eaLnBrk="1" latinLnBrk="0" hangingPunct="1">
        <a:defRPr sz="7920" kern="1200">
          <a:solidFill>
            <a:schemeClr val="tx1"/>
          </a:solidFill>
          <a:latin typeface="+mn-lt"/>
          <a:ea typeface="+mn-ea"/>
          <a:cs typeface="+mn-cs"/>
        </a:defRPr>
      </a:lvl5pPr>
      <a:lvl6pPr marL="10058400" algn="l" defTabSz="4023360" rtl="0" eaLnBrk="1" latinLnBrk="0" hangingPunct="1">
        <a:defRPr sz="7920" kern="1200">
          <a:solidFill>
            <a:schemeClr val="tx1"/>
          </a:solidFill>
          <a:latin typeface="+mn-lt"/>
          <a:ea typeface="+mn-ea"/>
          <a:cs typeface="+mn-cs"/>
        </a:defRPr>
      </a:lvl6pPr>
      <a:lvl7pPr marL="12070080" algn="l" defTabSz="4023360" rtl="0" eaLnBrk="1" latinLnBrk="0" hangingPunct="1">
        <a:defRPr sz="7920" kern="1200">
          <a:solidFill>
            <a:schemeClr val="tx1"/>
          </a:solidFill>
          <a:latin typeface="+mn-lt"/>
          <a:ea typeface="+mn-ea"/>
          <a:cs typeface="+mn-cs"/>
        </a:defRPr>
      </a:lvl7pPr>
      <a:lvl8pPr marL="14081760" algn="l" defTabSz="4023360" rtl="0" eaLnBrk="1" latinLnBrk="0" hangingPunct="1">
        <a:defRPr sz="7920" kern="1200">
          <a:solidFill>
            <a:schemeClr val="tx1"/>
          </a:solidFill>
          <a:latin typeface="+mn-lt"/>
          <a:ea typeface="+mn-ea"/>
          <a:cs typeface="+mn-cs"/>
        </a:defRPr>
      </a:lvl8pPr>
      <a:lvl9pPr marL="16093440" algn="l" defTabSz="4023360" rtl="0" eaLnBrk="1" latinLnBrk="0" hangingPunct="1">
        <a:defRPr sz="7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1.png"/><Relationship Id="rId18" Type="http://schemas.openxmlformats.org/officeDocument/2006/relationships/image" Target="../media/image16.png"/><Relationship Id="rId3" Type="http://schemas.openxmlformats.org/officeDocument/2006/relationships/image" Target="../media/image2.jpeg"/><Relationship Id="rId7" Type="http://schemas.openxmlformats.org/officeDocument/2006/relationships/image" Target="../media/image6.jpeg"/><Relationship Id="rId12" Type="http://schemas.openxmlformats.org/officeDocument/2006/relationships/image" Target="../media/image10.png"/><Relationship Id="rId17" Type="http://schemas.openxmlformats.org/officeDocument/2006/relationships/image" Target="../media/image15.jpeg"/><Relationship Id="rId2" Type="http://schemas.openxmlformats.org/officeDocument/2006/relationships/image" Target="../media/image1.png"/><Relationship Id="rId16"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5.jpeg"/><Relationship Id="rId11" Type="http://schemas.openxmlformats.org/officeDocument/2006/relationships/image" Target="../media/image9.jpeg"/><Relationship Id="rId5" Type="http://schemas.openxmlformats.org/officeDocument/2006/relationships/image" Target="../media/image4.png"/><Relationship Id="rId15" Type="http://schemas.openxmlformats.org/officeDocument/2006/relationships/image" Target="../media/image13.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3.png"/><Relationship Id="rId9" Type="http://schemas.openxmlformats.org/officeDocument/2006/relationships/hyperlink" Target="https://www.thenationalnews.com/world/world-s-largest-iceberg-breaks-off-from-antarctica-ice-shelf-1.1226359" TargetMode="External"/><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99D627A8-7752-4D3A-B409-F579EC75BA8C}"/>
              </a:ext>
            </a:extLst>
          </p:cNvPr>
          <p:cNvPicPr>
            <a:picLocks noChangeAspect="1"/>
          </p:cNvPicPr>
          <p:nvPr/>
        </p:nvPicPr>
        <p:blipFill rotWithShape="1">
          <a:blip r:embed="rId2"/>
          <a:srcRect r="26642" b="6000"/>
          <a:stretch/>
        </p:blipFill>
        <p:spPr>
          <a:xfrm>
            <a:off x="8314072" y="21250109"/>
            <a:ext cx="6444386" cy="4248600"/>
          </a:xfrm>
          <a:prstGeom prst="rect">
            <a:avLst/>
          </a:prstGeom>
        </p:spPr>
      </p:pic>
      <p:sp>
        <p:nvSpPr>
          <p:cNvPr id="2062" name="Text Box 14">
            <a:extLst>
              <a:ext uri="{FF2B5EF4-FFF2-40B4-BE49-F238E27FC236}">
                <a16:creationId xmlns:a16="http://schemas.microsoft.com/office/drawing/2014/main" id="{DEB976BE-A832-465F-9A74-27909CDC2223}"/>
              </a:ext>
            </a:extLst>
          </p:cNvPr>
          <p:cNvSpPr txBox="1">
            <a:spLocks noChangeArrowheads="1"/>
          </p:cNvSpPr>
          <p:nvPr/>
        </p:nvSpPr>
        <p:spPr bwMode="auto">
          <a:xfrm>
            <a:off x="2768601" y="622803"/>
            <a:ext cx="37479514" cy="87067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71846" bIns="71846">
            <a:spAutoFit/>
          </a:bodyPr>
          <a:lstStyle/>
          <a:p>
            <a:pPr algn="ctr">
              <a:spcBef>
                <a:spcPct val="50000"/>
              </a:spcBef>
            </a:pPr>
            <a:endParaRPr lang="en-US" altLang="en-US" sz="4715" b="1" dirty="0">
              <a:latin typeface="Arial" panose="020B0604020202020204" pitchFamily="34" charset="0"/>
            </a:endParaRPr>
          </a:p>
        </p:txBody>
      </p:sp>
      <p:sp>
        <p:nvSpPr>
          <p:cNvPr id="2" name="Rectangle 1">
            <a:extLst>
              <a:ext uri="{FF2B5EF4-FFF2-40B4-BE49-F238E27FC236}">
                <a16:creationId xmlns:a16="http://schemas.microsoft.com/office/drawing/2014/main" id="{5563F807-AD2F-478E-8358-9776851DDE02}"/>
              </a:ext>
            </a:extLst>
          </p:cNvPr>
          <p:cNvSpPr/>
          <p:nvPr/>
        </p:nvSpPr>
        <p:spPr>
          <a:xfrm>
            <a:off x="6816263" y="22786"/>
            <a:ext cx="28678441" cy="3915046"/>
          </a:xfrm>
          <a:prstGeom prst="rect">
            <a:avLst/>
          </a:prstGeom>
        </p:spPr>
        <p:txBody>
          <a:bodyPr wrap="square">
            <a:spAutoFit/>
          </a:bodyPr>
          <a:lstStyle/>
          <a:p>
            <a:pPr algn="ctr"/>
            <a:r>
              <a:rPr lang="en-US" sz="6050" b="1" dirty="0">
                <a:solidFill>
                  <a:srgbClr val="002F87"/>
                </a:solidFill>
                <a:latin typeface="Arial" panose="020B0604020202020204" pitchFamily="34" charset="0"/>
                <a:cs typeface="Arial" panose="020B0604020202020204" pitchFamily="34" charset="0"/>
              </a:rPr>
              <a:t>Detecting and Tracking Iceberg A-76A from VIIRS Observations with U-Net Deep Learning Model</a:t>
            </a:r>
          </a:p>
          <a:p>
            <a:pPr algn="ctr"/>
            <a:endParaRPr lang="en-US" sz="2200" dirty="0">
              <a:latin typeface="Arial" panose="020B0604020202020204" pitchFamily="34" charset="0"/>
              <a:cs typeface="Arial" panose="020B0604020202020204" pitchFamily="34" charset="0"/>
            </a:endParaRPr>
          </a:p>
          <a:p>
            <a:pPr algn="ctr"/>
            <a:r>
              <a:rPr lang="en-US" sz="3667" dirty="0" err="1">
                <a:latin typeface="Arial" panose="020B0604020202020204" pitchFamily="34" charset="0"/>
                <a:cs typeface="Arial" panose="020B0604020202020204" pitchFamily="34" charset="0"/>
              </a:rPr>
              <a:t>Tiancheng</a:t>
            </a:r>
            <a:r>
              <a:rPr lang="en-US" sz="3667" dirty="0">
                <a:latin typeface="Arial" panose="020B0604020202020204" pitchFamily="34" charset="0"/>
                <a:cs typeface="Arial" panose="020B0604020202020204" pitchFamily="34" charset="0"/>
              </a:rPr>
              <a:t> S. Shao</a:t>
            </a:r>
            <a:r>
              <a:rPr lang="en-US" sz="3667" baseline="30000" dirty="0">
                <a:latin typeface="Arial" panose="020B0604020202020204" pitchFamily="34" charset="0"/>
                <a:cs typeface="Arial" panose="020B0604020202020204" pitchFamily="34" charset="0"/>
              </a:rPr>
              <a:t>1</a:t>
            </a:r>
            <a:r>
              <a:rPr lang="en-US" sz="3667" dirty="0">
                <a:latin typeface="Arial" panose="020B0604020202020204" pitchFamily="34" charset="0"/>
                <a:cs typeface="Arial" panose="020B0604020202020204" pitchFamily="34" charset="0"/>
              </a:rPr>
              <a:t>, Bin Zhang</a:t>
            </a:r>
            <a:r>
              <a:rPr lang="en-US" sz="3667" baseline="30000" dirty="0">
                <a:latin typeface="Arial" panose="020B0604020202020204" pitchFamily="34" charset="0"/>
                <a:cs typeface="Arial" panose="020B0604020202020204" pitchFamily="34" charset="0"/>
              </a:rPr>
              <a:t>2</a:t>
            </a:r>
            <a:r>
              <a:rPr lang="en-US" sz="3667" dirty="0">
                <a:latin typeface="Arial" panose="020B0604020202020204" pitchFamily="34" charset="0"/>
                <a:cs typeface="Arial" panose="020B0604020202020204" pitchFamily="34" charset="0"/>
              </a:rPr>
              <a:t>, </a:t>
            </a:r>
            <a:r>
              <a:rPr lang="en-US" sz="3667" dirty="0" err="1">
                <a:latin typeface="Arial" panose="020B0604020202020204" pitchFamily="34" charset="0"/>
                <a:cs typeface="Arial" panose="020B0604020202020204" pitchFamily="34" charset="0"/>
              </a:rPr>
              <a:t>Sirish</a:t>
            </a:r>
            <a:r>
              <a:rPr lang="en-US" sz="3667" dirty="0">
                <a:latin typeface="Arial" panose="020B0604020202020204" pitchFamily="34" charset="0"/>
                <a:cs typeface="Arial" panose="020B0604020202020204" pitchFamily="34" charset="0"/>
              </a:rPr>
              <a:t> Uprety</a:t>
            </a:r>
            <a:r>
              <a:rPr lang="en-US" sz="3667" baseline="30000" dirty="0">
                <a:latin typeface="Arial" panose="020B0604020202020204" pitchFamily="34" charset="0"/>
                <a:cs typeface="Arial" panose="020B0604020202020204" pitchFamily="34" charset="0"/>
              </a:rPr>
              <a:t>2</a:t>
            </a:r>
            <a:r>
              <a:rPr lang="en-US" sz="3667" dirty="0">
                <a:latin typeface="Arial" panose="020B0604020202020204" pitchFamily="34" charset="0"/>
                <a:cs typeface="Arial" panose="020B0604020202020204" pitchFamily="34" charset="0"/>
              </a:rPr>
              <a:t>, and Jun Dong</a:t>
            </a:r>
            <a:r>
              <a:rPr lang="en-US" sz="3667" baseline="30000" dirty="0">
                <a:latin typeface="Arial" panose="020B0604020202020204" pitchFamily="34" charset="0"/>
                <a:cs typeface="Arial" panose="020B0604020202020204" pitchFamily="34" charset="0"/>
              </a:rPr>
              <a:t>2</a:t>
            </a:r>
            <a:r>
              <a:rPr lang="en-US" sz="3667" dirty="0">
                <a:latin typeface="Arial" panose="020B0604020202020204" pitchFamily="34" charset="0"/>
                <a:cs typeface="Arial" panose="020B0604020202020204" pitchFamily="34" charset="0"/>
              </a:rPr>
              <a:t> </a:t>
            </a:r>
          </a:p>
          <a:p>
            <a:pPr algn="ctr"/>
            <a:endParaRPr lang="en-US" sz="1008" dirty="0">
              <a:latin typeface="Arial" panose="020B0604020202020204" pitchFamily="34" charset="0"/>
              <a:cs typeface="Arial" panose="020B0604020202020204" pitchFamily="34" charset="0"/>
            </a:endParaRPr>
          </a:p>
          <a:p>
            <a:pPr algn="ctr"/>
            <a:r>
              <a:rPr lang="en-GB" sz="2933" dirty="0">
                <a:latin typeface="Arial" panose="020B0604020202020204" pitchFamily="34" charset="0"/>
                <a:cs typeface="Arial" panose="020B0604020202020204" pitchFamily="34" charset="0"/>
              </a:rPr>
              <a:t>1. Montgomery Blair High School, Silver spring, MD, USA</a:t>
            </a:r>
          </a:p>
          <a:p>
            <a:pPr algn="ctr"/>
            <a:r>
              <a:rPr lang="en-GB" sz="2933" dirty="0">
                <a:latin typeface="Arial" panose="020B0604020202020204" pitchFamily="34" charset="0"/>
                <a:cs typeface="Arial" panose="020B0604020202020204" pitchFamily="34" charset="0"/>
              </a:rPr>
              <a:t>2.Cooperative Institute for Satellite Earth System Studies (CISESS), Earth System Science Interdisciplinary </a:t>
            </a:r>
            <a:r>
              <a:rPr lang="en-GB" sz="2933" dirty="0" err="1">
                <a:latin typeface="Arial" panose="020B0604020202020204" pitchFamily="34" charset="0"/>
                <a:cs typeface="Arial" panose="020B0604020202020204" pitchFamily="34" charset="0"/>
              </a:rPr>
              <a:t>Center</a:t>
            </a:r>
            <a:r>
              <a:rPr lang="en-GB" sz="2933" dirty="0">
                <a:latin typeface="Arial" panose="020B0604020202020204" pitchFamily="34" charset="0"/>
                <a:cs typeface="Arial" panose="020B0604020202020204" pitchFamily="34" charset="0"/>
              </a:rPr>
              <a:t>, University of Maryland, College Park, USA</a:t>
            </a:r>
            <a:endParaRPr lang="en-US" sz="2933" dirty="0">
              <a:latin typeface="Arial" panose="020B0604020202020204" pitchFamily="34" charset="0"/>
              <a:cs typeface="Arial" panose="020B0604020202020204" pitchFamily="34" charset="0"/>
            </a:endParaRPr>
          </a:p>
        </p:txBody>
      </p:sp>
      <p:pic>
        <p:nvPicPr>
          <p:cNvPr id="2525" name="Picture 477" descr="Logos | The University of Maryland Brand">
            <a:extLst>
              <a:ext uri="{FF2B5EF4-FFF2-40B4-BE49-F238E27FC236}">
                <a16:creationId xmlns:a16="http://schemas.microsoft.com/office/drawing/2014/main" id="{60FC8A66-322A-4F5C-9804-F8C185D33A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55491" y="259631"/>
            <a:ext cx="3261795" cy="3261795"/>
          </a:xfrm>
          <a:prstGeom prst="rect">
            <a:avLst/>
          </a:prstGeom>
          <a:noFill/>
          <a:extLst>
            <a:ext uri="{909E8E84-426E-40DD-AFC4-6F175D3DCCD1}">
              <a14:hiddenFill xmlns:a14="http://schemas.microsoft.com/office/drawing/2010/main">
                <a:solidFill>
                  <a:srgbClr val="FFFFFF"/>
                </a:solidFill>
              </a14:hiddenFill>
            </a:ext>
          </a:extLst>
        </p:spPr>
      </p:pic>
      <p:sp>
        <p:nvSpPr>
          <p:cNvPr id="47" name="Text Box 349">
            <a:extLst>
              <a:ext uri="{FF2B5EF4-FFF2-40B4-BE49-F238E27FC236}">
                <a16:creationId xmlns:a16="http://schemas.microsoft.com/office/drawing/2014/main" id="{1DB721CD-04ED-4100-B8ED-A583580A4D8E}"/>
              </a:ext>
            </a:extLst>
          </p:cNvPr>
          <p:cNvSpPr txBox="1">
            <a:spLocks noChangeArrowheads="1"/>
          </p:cNvSpPr>
          <p:nvPr/>
        </p:nvSpPr>
        <p:spPr bwMode="auto">
          <a:xfrm>
            <a:off x="14915797" y="4296630"/>
            <a:ext cx="28042860" cy="512050"/>
          </a:xfrm>
          <a:prstGeom prst="rect">
            <a:avLst/>
          </a:prstGeom>
          <a:solidFill>
            <a:srgbClr val="A50021"/>
          </a:solidFill>
          <a:ln w="9525">
            <a:solidFill>
              <a:srgbClr val="A50021"/>
            </a:solidFill>
            <a:miter lim="800000"/>
            <a:headEnd/>
            <a:tailEnd/>
          </a:ln>
        </p:spPr>
        <p:txBody>
          <a:bodyPr wrap="square" lIns="80392" tIns="40189" rIns="80392" bIns="40189">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defTabSz="808253" eaLnBrk="0" hangingPunct="0">
              <a:spcBef>
                <a:spcPct val="50000"/>
              </a:spcBef>
              <a:defRPr/>
            </a:pPr>
            <a:r>
              <a:rPr lang="en-US" sz="2800" b="1" dirty="0">
                <a:solidFill>
                  <a:schemeClr val="bg1"/>
                </a:solidFill>
                <a:latin typeface="Arial" panose="020B0604020202020204" pitchFamily="34" charset="0"/>
                <a:cs typeface="Arial" panose="020B0604020202020204" pitchFamily="34" charset="0"/>
              </a:rPr>
              <a:t>U-Net Deep Learning Model Setup for Iceberg Detection </a:t>
            </a:r>
          </a:p>
        </p:txBody>
      </p:sp>
      <p:sp>
        <p:nvSpPr>
          <p:cNvPr id="48" name="Rectangle 47">
            <a:extLst>
              <a:ext uri="{FF2B5EF4-FFF2-40B4-BE49-F238E27FC236}">
                <a16:creationId xmlns:a16="http://schemas.microsoft.com/office/drawing/2014/main" id="{C01DC33B-E8A1-44DF-AD69-64513AE755CB}"/>
              </a:ext>
            </a:extLst>
          </p:cNvPr>
          <p:cNvSpPr/>
          <p:nvPr/>
        </p:nvSpPr>
        <p:spPr>
          <a:xfrm>
            <a:off x="15437545" y="27383652"/>
            <a:ext cx="27369242" cy="1754326"/>
          </a:xfrm>
          <a:prstGeom prst="rect">
            <a:avLst/>
          </a:prstGeom>
        </p:spPr>
        <p:txBody>
          <a:bodyPr wrap="square">
            <a:spAutoFit/>
          </a:bodyPr>
          <a:lstStyle/>
          <a:p>
            <a:r>
              <a:rPr lang="en-US" sz="2400" b="1" dirty="0">
                <a:latin typeface="Arial" panose="020B0604020202020204" pitchFamily="34" charset="0"/>
                <a:cs typeface="Arial" panose="020B0604020202020204" pitchFamily="34" charset="0"/>
              </a:rPr>
              <a:t>Acknowledgements: </a:t>
            </a:r>
            <a:r>
              <a:rPr lang="en-US" sz="2400" dirty="0">
                <a:latin typeface="Arial" panose="020B0604020202020204" pitchFamily="34" charset="0"/>
                <a:cs typeface="Arial" panose="020B0604020202020204" pitchFamily="34" charset="0"/>
              </a:rPr>
              <a:t>This project is supported by 2023 CISESS summer internship program at University of Maryland, College Park.</a:t>
            </a:r>
          </a:p>
          <a:p>
            <a:r>
              <a:rPr lang="en-US" sz="2400" b="1" dirty="0">
                <a:latin typeface="Arial" panose="020B0604020202020204" pitchFamily="34" charset="0"/>
                <a:cs typeface="Arial" panose="020B0604020202020204" pitchFamily="34" charset="0"/>
              </a:rPr>
              <a:t>References:</a:t>
            </a:r>
          </a:p>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NASA Earth Observatory, 10-31-2022, "Iceberg A-76A in the Drake Passage," https://earthobservatory.nasa.gov/images/150559/iceberg-a-76a-in -the-drake-passage </a:t>
            </a:r>
          </a:p>
          <a:p>
            <a:pPr marL="342900" indent="-342900">
              <a:buFont typeface="Arial" panose="020B0604020202020204" pitchFamily="34" charset="0"/>
              <a:buChar char="•"/>
            </a:pPr>
            <a:r>
              <a:rPr lang="en-US" sz="2000" dirty="0" err="1">
                <a:latin typeface="Arial" panose="020B0604020202020204" pitchFamily="34" charset="0"/>
                <a:cs typeface="Arial" panose="020B0604020202020204" pitchFamily="34" charset="0"/>
              </a:rPr>
              <a:t>Ronneberger</a:t>
            </a:r>
            <a:r>
              <a:rPr lang="en-US" sz="2000" dirty="0">
                <a:latin typeface="Arial" panose="020B0604020202020204" pitchFamily="34" charset="0"/>
                <a:cs typeface="Arial" panose="020B0604020202020204" pitchFamily="34" charset="0"/>
              </a:rPr>
              <a:t>,  O., Fischer, P., </a:t>
            </a:r>
            <a:r>
              <a:rPr lang="en-US" sz="2000" dirty="0" err="1">
                <a:latin typeface="Arial" panose="020B0604020202020204" pitchFamily="34" charset="0"/>
                <a:cs typeface="Arial" panose="020B0604020202020204" pitchFamily="34" charset="0"/>
              </a:rPr>
              <a:t>Brox</a:t>
            </a:r>
            <a:r>
              <a:rPr lang="en-US" sz="2000" dirty="0">
                <a:latin typeface="Arial" panose="020B0604020202020204" pitchFamily="34" charset="0"/>
                <a:cs typeface="Arial" panose="020B0604020202020204" pitchFamily="34" charset="0"/>
              </a:rPr>
              <a:t>, T. (2015). U-Net: Convolutional Networks for Biomedical Image Segmentation. In: </a:t>
            </a:r>
            <a:r>
              <a:rPr lang="en-US" sz="2000" dirty="0" err="1">
                <a:latin typeface="Arial" panose="020B0604020202020204" pitchFamily="34" charset="0"/>
                <a:cs typeface="Arial" panose="020B0604020202020204" pitchFamily="34" charset="0"/>
              </a:rPr>
              <a:t>Navab</a:t>
            </a:r>
            <a:r>
              <a:rPr lang="en-US" sz="2000" dirty="0">
                <a:latin typeface="Arial" panose="020B0604020202020204" pitchFamily="34" charset="0"/>
                <a:cs typeface="Arial" panose="020B0604020202020204" pitchFamily="34" charset="0"/>
              </a:rPr>
              <a:t>, N., </a:t>
            </a:r>
            <a:r>
              <a:rPr lang="en-US" sz="2000" dirty="0" err="1">
                <a:latin typeface="Arial" panose="020B0604020202020204" pitchFamily="34" charset="0"/>
                <a:cs typeface="Arial" panose="020B0604020202020204" pitchFamily="34" charset="0"/>
              </a:rPr>
              <a:t>Hornegger</a:t>
            </a:r>
            <a:r>
              <a:rPr lang="en-US" sz="2000" dirty="0">
                <a:latin typeface="Arial" panose="020B0604020202020204" pitchFamily="34" charset="0"/>
                <a:cs typeface="Arial" panose="020B0604020202020204" pitchFamily="34" charset="0"/>
              </a:rPr>
              <a:t>, J., Wells, W., </a:t>
            </a:r>
            <a:r>
              <a:rPr lang="en-US" sz="2000" dirty="0" err="1">
                <a:latin typeface="Arial" panose="020B0604020202020204" pitchFamily="34" charset="0"/>
                <a:cs typeface="Arial" panose="020B0604020202020204" pitchFamily="34" charset="0"/>
              </a:rPr>
              <a:t>Frangi</a:t>
            </a:r>
            <a:r>
              <a:rPr lang="en-US" sz="2000" dirty="0">
                <a:latin typeface="Arial" panose="020B0604020202020204" pitchFamily="34" charset="0"/>
                <a:cs typeface="Arial" panose="020B0604020202020204" pitchFamily="34" charset="0"/>
              </a:rPr>
              <a:t>, A. (eds) Medical Image Computing and Computer-Assisted Intervention – MICCAI 2015. MICCAI 2015. Lecture Notes in Computer Science(), vol 9351. Springer, Cham. https://doi.org/10.1007/978-3-319-24574-4_2</a:t>
            </a:r>
            <a:endParaRPr lang="en-US" altLang="en-US" sz="2000" dirty="0">
              <a:latin typeface="Arial" panose="020B0604020202020204" pitchFamily="34" charset="0"/>
              <a:cs typeface="Arial" panose="020B0604020202020204" pitchFamily="34" charset="0"/>
            </a:endParaRPr>
          </a:p>
        </p:txBody>
      </p:sp>
      <p:sp>
        <p:nvSpPr>
          <p:cNvPr id="120" name="Text Box 349">
            <a:extLst>
              <a:ext uri="{FF2B5EF4-FFF2-40B4-BE49-F238E27FC236}">
                <a16:creationId xmlns:a16="http://schemas.microsoft.com/office/drawing/2014/main" id="{44115427-6FA0-4464-A335-71B9572C43FA}"/>
              </a:ext>
            </a:extLst>
          </p:cNvPr>
          <p:cNvSpPr txBox="1">
            <a:spLocks noChangeArrowheads="1"/>
          </p:cNvSpPr>
          <p:nvPr/>
        </p:nvSpPr>
        <p:spPr bwMode="auto">
          <a:xfrm>
            <a:off x="-6573" y="20004204"/>
            <a:ext cx="14745973" cy="512050"/>
          </a:xfrm>
          <a:prstGeom prst="rect">
            <a:avLst/>
          </a:prstGeom>
          <a:solidFill>
            <a:srgbClr val="A50021"/>
          </a:solidFill>
          <a:ln w="9525">
            <a:solidFill>
              <a:srgbClr val="A50021"/>
            </a:solidFill>
            <a:miter lim="800000"/>
            <a:headEnd/>
            <a:tailEnd/>
          </a:ln>
        </p:spPr>
        <p:txBody>
          <a:bodyPr wrap="square" lIns="80392" tIns="40189" rIns="80392" bIns="40189">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defTabSz="808253" eaLnBrk="0" hangingPunct="0">
              <a:spcBef>
                <a:spcPts val="550"/>
              </a:spcBef>
              <a:defRPr/>
            </a:pPr>
            <a:r>
              <a:rPr lang="en-US" sz="2800" b="1" dirty="0">
                <a:solidFill>
                  <a:schemeClr val="bg1"/>
                </a:solidFill>
                <a:latin typeface="Arial" panose="020B0604020202020204" pitchFamily="34" charset="0"/>
                <a:cs typeface="Arial" panose="020B0604020202020204" pitchFamily="34" charset="0"/>
              </a:rPr>
              <a:t>SNPP/NOAA-20 VIIRS M3, M4, M5 Data</a:t>
            </a:r>
          </a:p>
        </p:txBody>
      </p:sp>
      <p:sp>
        <p:nvSpPr>
          <p:cNvPr id="121" name="Text Box 349">
            <a:extLst>
              <a:ext uri="{FF2B5EF4-FFF2-40B4-BE49-F238E27FC236}">
                <a16:creationId xmlns:a16="http://schemas.microsoft.com/office/drawing/2014/main" id="{DFE276FA-8082-45F7-9BEB-6470B500F2FE}"/>
              </a:ext>
            </a:extLst>
          </p:cNvPr>
          <p:cNvSpPr txBox="1">
            <a:spLocks noChangeArrowheads="1"/>
          </p:cNvSpPr>
          <p:nvPr/>
        </p:nvSpPr>
        <p:spPr bwMode="auto">
          <a:xfrm>
            <a:off x="0" y="4295420"/>
            <a:ext cx="14739400" cy="758271"/>
          </a:xfrm>
          <a:prstGeom prst="rect">
            <a:avLst/>
          </a:prstGeom>
          <a:solidFill>
            <a:srgbClr val="A50021"/>
          </a:solidFill>
          <a:ln w="9525">
            <a:solidFill>
              <a:srgbClr val="A50021"/>
            </a:solidFill>
            <a:miter lim="800000"/>
            <a:headEnd/>
            <a:tailEnd/>
          </a:ln>
        </p:spPr>
        <p:txBody>
          <a:bodyPr wrap="square" lIns="80392" tIns="40189" rIns="80392" bIns="40189">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defTabSz="808253" eaLnBrk="0" hangingPunct="0">
              <a:spcBef>
                <a:spcPct val="50000"/>
              </a:spcBef>
              <a:defRPr/>
            </a:pPr>
            <a:r>
              <a:rPr lang="en-US" sz="4400" b="1" dirty="0">
                <a:solidFill>
                  <a:srgbClr val="F8F8F8"/>
                </a:solidFill>
                <a:latin typeface="Arial" panose="020B0604020202020204" pitchFamily="34" charset="0"/>
                <a:cs typeface="Arial" panose="020B0604020202020204" pitchFamily="34" charset="0"/>
              </a:rPr>
              <a:t>Introduction</a:t>
            </a:r>
          </a:p>
        </p:txBody>
      </p:sp>
      <p:pic>
        <p:nvPicPr>
          <p:cNvPr id="2527" name="Picture 479" descr="Home Page | CICS-MD">
            <a:extLst>
              <a:ext uri="{FF2B5EF4-FFF2-40B4-BE49-F238E27FC236}">
                <a16:creationId xmlns:a16="http://schemas.microsoft.com/office/drawing/2014/main" id="{90381B47-1A9E-4470-BCD8-3E11A73F76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5040" y="452896"/>
            <a:ext cx="3640931" cy="3021013"/>
          </a:xfrm>
          <a:prstGeom prst="rect">
            <a:avLst/>
          </a:prstGeom>
          <a:noFill/>
          <a:extLst>
            <a:ext uri="{909E8E84-426E-40DD-AFC4-6F175D3DCCD1}">
              <a14:hiddenFill xmlns:a14="http://schemas.microsoft.com/office/drawing/2010/main">
                <a:solidFill>
                  <a:srgbClr val="FFFFFF"/>
                </a:solidFill>
              </a14:hiddenFill>
            </a:ext>
          </a:extLst>
        </p:spPr>
      </p:pic>
      <p:pic>
        <p:nvPicPr>
          <p:cNvPr id="2529" name="Picture 481" descr="https://www.mtfchallenge.org/wp-content/uploads/2023/03/Finalist-Logos-1024x576.png">
            <a:extLst>
              <a:ext uri="{FF2B5EF4-FFF2-40B4-BE49-F238E27FC236}">
                <a16:creationId xmlns:a16="http://schemas.microsoft.com/office/drawing/2014/main" id="{B9336309-65D2-41F7-BFAF-56F84BD38C1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20" t="46275" r="64406" b="33097"/>
          <a:stretch/>
        </p:blipFill>
        <p:spPr bwMode="auto">
          <a:xfrm>
            <a:off x="19958" y="699966"/>
            <a:ext cx="6776347" cy="2314242"/>
          </a:xfrm>
          <a:prstGeom prst="rect">
            <a:avLst/>
          </a:prstGeom>
          <a:noFill/>
          <a:extLst>
            <a:ext uri="{909E8E84-426E-40DD-AFC4-6F175D3DCCD1}">
              <a14:hiddenFill xmlns:a14="http://schemas.microsoft.com/office/drawing/2010/main">
                <a:solidFill>
                  <a:srgbClr val="FFFFFF"/>
                </a:solidFill>
              </a14:hiddenFill>
            </a:ext>
          </a:extLst>
        </p:spPr>
      </p:pic>
      <p:sp>
        <p:nvSpPr>
          <p:cNvPr id="61" name="Google Shape;23;p1">
            <a:extLst>
              <a:ext uri="{FF2B5EF4-FFF2-40B4-BE49-F238E27FC236}">
                <a16:creationId xmlns:a16="http://schemas.microsoft.com/office/drawing/2014/main" id="{2F160A40-5718-B4F6-8D87-7AB211820E52}"/>
              </a:ext>
            </a:extLst>
          </p:cNvPr>
          <p:cNvSpPr/>
          <p:nvPr/>
        </p:nvSpPr>
        <p:spPr>
          <a:xfrm>
            <a:off x="5572" y="5056720"/>
            <a:ext cx="14760360" cy="5976334"/>
          </a:xfrm>
          <a:prstGeom prst="rect">
            <a:avLst/>
          </a:prstGeom>
          <a:solidFill>
            <a:srgbClr val="0085CA">
              <a:alpha val="10204"/>
            </a:srgbClr>
          </a:solidFill>
          <a:ln>
            <a:noFill/>
          </a:ln>
        </p:spPr>
        <p:txBody>
          <a:bodyPr spcFirstLastPara="1" wrap="square" lIns="83806" tIns="41892" rIns="83806" bIns="41892"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800"/>
            </a:pPr>
            <a:endParaRPr sz="1650">
              <a:solidFill>
                <a:schemeClr val="lt1"/>
              </a:solidFill>
              <a:latin typeface="Calibri"/>
              <a:ea typeface="Calibri"/>
              <a:cs typeface="Calibri"/>
              <a:sym typeface="Calibri"/>
            </a:endParaRPr>
          </a:p>
        </p:txBody>
      </p:sp>
      <p:sp>
        <p:nvSpPr>
          <p:cNvPr id="62" name="Google Shape;29;p1">
            <a:extLst>
              <a:ext uri="{FF2B5EF4-FFF2-40B4-BE49-F238E27FC236}">
                <a16:creationId xmlns:a16="http://schemas.microsoft.com/office/drawing/2014/main" id="{24BB7064-F839-3934-A378-FFE16F97F81B}"/>
              </a:ext>
            </a:extLst>
          </p:cNvPr>
          <p:cNvSpPr txBox="1"/>
          <p:nvPr/>
        </p:nvSpPr>
        <p:spPr>
          <a:xfrm>
            <a:off x="253674" y="5221372"/>
            <a:ext cx="14232052" cy="5624580"/>
          </a:xfrm>
          <a:prstGeom prst="rect">
            <a:avLst/>
          </a:prstGeom>
          <a:noFill/>
          <a:ln>
            <a:noFill/>
          </a:ln>
        </p:spPr>
        <p:txBody>
          <a:bodyPr spcFirstLastPara="1" wrap="square" lIns="83806" tIns="41892" rIns="83806" bIns="41892"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61947" indent="-261947">
              <a:buFont typeface="Arial" panose="020B0604020202020204" pitchFamily="34" charset="0"/>
              <a:buChar char="•"/>
            </a:pPr>
            <a:r>
              <a:rPr lang="en-US" sz="2400" dirty="0">
                <a:latin typeface="Arial" panose="020B0604020202020204" pitchFamily="34" charset="0"/>
                <a:cs typeface="Arial" panose="020B0604020202020204" pitchFamily="34" charset="0"/>
              </a:rPr>
              <a:t>Tracking iceberg movement aids in assessing potential threats to maritime safety, societal infrastructure and ecosystems, contributing to climate and environmental monitoring efforts. </a:t>
            </a:r>
          </a:p>
          <a:p>
            <a:pPr marL="261947" indent="-261947">
              <a:buFont typeface="Arial" panose="020B0604020202020204" pitchFamily="34" charset="0"/>
              <a:buChar char="•"/>
            </a:pPr>
            <a:r>
              <a:rPr lang="en-US" sz="2400" dirty="0">
                <a:latin typeface="Arial" panose="020B0604020202020204" pitchFamily="34" charset="0"/>
                <a:cs typeface="Arial" panose="020B0604020202020204" pitchFamily="34" charset="0"/>
              </a:rPr>
              <a:t>In this study, A U-Net based deep learning model was developed to process images from Suomi-NPP (SNPP) and NOAA-20 Visible Infrared Imaging Radiometer Suite (VIIRS) observations for detecting and tracking Iceberg A-76A. </a:t>
            </a:r>
          </a:p>
          <a:p>
            <a:pPr marL="261947" indent="-261947">
              <a:buFont typeface="Arial" panose="020B0604020202020204" pitchFamily="34" charset="0"/>
              <a:buChar char="•"/>
            </a:pPr>
            <a:r>
              <a:rPr lang="en-US" sz="2400" dirty="0">
                <a:latin typeface="Arial" panose="020B0604020202020204" pitchFamily="34" charset="0"/>
                <a:cs typeface="Arial" panose="020B0604020202020204" pitchFamily="34" charset="0"/>
              </a:rPr>
              <a:t>The detected boundaries of the Iceberg A-76A from U-Net were further analyzed to estimate its size, location, and track the drift of the iceberg from October, 2022 to April, 2023. </a:t>
            </a:r>
          </a:p>
          <a:p>
            <a:pPr marL="261947" indent="-261947">
              <a:buFont typeface="Arial" panose="020B0604020202020204" pitchFamily="34" charset="0"/>
              <a:buChar char="•"/>
            </a:pPr>
            <a:r>
              <a:rPr lang="en-US" sz="2400" dirty="0">
                <a:latin typeface="Arial" panose="020B0604020202020204" pitchFamily="34" charset="0"/>
                <a:cs typeface="Arial" panose="020B0604020202020204" pitchFamily="34" charset="0"/>
              </a:rPr>
              <a:t>Furthermore, the multiple daily observations of Iceberg A-76A from both VIIRS sensors provides the opportunity to quantitatively monitor the daily rotation and drift of the iceberg in a short time scale. </a:t>
            </a:r>
          </a:p>
          <a:p>
            <a:pPr marL="261947" indent="-261947">
              <a:buFont typeface="Arial" panose="020B0604020202020204" pitchFamily="34" charset="0"/>
              <a:buChar char="•"/>
            </a:pPr>
            <a:r>
              <a:rPr lang="en-US" sz="2400" dirty="0">
                <a:latin typeface="Arial" panose="020B0604020202020204" pitchFamily="34" charset="0"/>
                <a:cs typeface="Arial" panose="020B0604020202020204" pitchFamily="34" charset="0"/>
              </a:rPr>
              <a:t>Utilizing the U-Net deep learning architecture in conjunction with VIIRS observations for accurate iceberg detection and tracking provides an invaluable tool in understanding and mitigating the impacts of these icebergs on navigation, climate, and ecosystems. </a:t>
            </a:r>
          </a:p>
          <a:p>
            <a:pPr marL="261947" indent="-261947">
              <a:buFont typeface="Arial" panose="020B0604020202020204" pitchFamily="34" charset="0"/>
              <a:buChar char="•"/>
            </a:pPr>
            <a:r>
              <a:rPr lang="en-US" sz="2400" dirty="0">
                <a:latin typeface="Arial" panose="020B0604020202020204" pitchFamily="34" charset="0"/>
                <a:cs typeface="Arial" panose="020B0604020202020204" pitchFamily="34" charset="0"/>
              </a:rPr>
              <a:t>Tracking the iceberg movements with observations from constellation satellites can also help understanding the complex structure of the Antarctic Circumpolar Current with multiple frontal jets in different time scales..</a:t>
            </a:r>
            <a:endParaRPr sz="2400" dirty="0">
              <a:solidFill>
                <a:schemeClr val="tx1"/>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334F90F4-B971-477C-BA4B-95B9BC887CBD}"/>
              </a:ext>
            </a:extLst>
          </p:cNvPr>
          <p:cNvSpPr/>
          <p:nvPr/>
        </p:nvSpPr>
        <p:spPr>
          <a:xfrm>
            <a:off x="0" y="3919845"/>
            <a:ext cx="42976799" cy="35701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820" tIns="41910" rIns="83820" bIns="41910" numCol="1" spcCol="0" rtlCol="0" fromWordArt="0" anchor="ctr" anchorCtr="0" forceAA="0" compatLnSpc="1">
            <a:prstTxWarp prst="textNoShape">
              <a:avLst/>
            </a:prstTxWarp>
            <a:noAutofit/>
          </a:bodyPr>
          <a:lstStyle/>
          <a:p>
            <a:pPr algn="ctr"/>
            <a:endParaRPr lang="en-US" sz="1571"/>
          </a:p>
        </p:txBody>
      </p:sp>
      <p:sp>
        <p:nvSpPr>
          <p:cNvPr id="64" name="Rectangle 63">
            <a:extLst>
              <a:ext uri="{FF2B5EF4-FFF2-40B4-BE49-F238E27FC236}">
                <a16:creationId xmlns:a16="http://schemas.microsoft.com/office/drawing/2014/main" id="{995B0838-DB17-4502-8390-B4D63CEE90FB}"/>
              </a:ext>
            </a:extLst>
          </p:cNvPr>
          <p:cNvSpPr/>
          <p:nvPr/>
        </p:nvSpPr>
        <p:spPr>
          <a:xfrm>
            <a:off x="0" y="29358302"/>
            <a:ext cx="42976800" cy="816898"/>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3820" tIns="41910" rIns="83820" bIns="41910" numCol="1" spcCol="0" rtlCol="0" fromWordArt="0" anchor="ctr" anchorCtr="0" forceAA="0" compatLnSpc="1">
            <a:prstTxWarp prst="textNoShape">
              <a:avLst/>
            </a:prstTxWarp>
            <a:noAutofit/>
          </a:bodyPr>
          <a:lstStyle/>
          <a:p>
            <a:pPr algn="ctr"/>
            <a:endParaRPr lang="en-US" sz="1571"/>
          </a:p>
        </p:txBody>
      </p:sp>
      <p:pic>
        <p:nvPicPr>
          <p:cNvPr id="1026" name="Picture 2" descr="The first photographic evidence of one of the largest recorded icebergs floating near the island of South Georgia, South Atlantic,  taken from an A400M Atlas Royal Air Force aircraft. MoD ">
            <a:extLst>
              <a:ext uri="{FF2B5EF4-FFF2-40B4-BE49-F238E27FC236}">
                <a16:creationId xmlns:a16="http://schemas.microsoft.com/office/drawing/2014/main" id="{A7A57696-9A8B-4AF2-8530-8ADCE486869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2115" y="11768463"/>
            <a:ext cx="7131299" cy="420493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is handout image released by The European Space Agency (ESA) on May 20, 2021, shows a view captured by the Copernicus Sentinel-1 mission of the A-76 iceberg off the Ronne Ice Shelf, in the Weddell Sea, Antarctica taken on March 9, 2021 - combined with a graphic of the Spanish island of Majorca for scale.  An iceberg the size of the island of Majorca has broken off from the Ronne ice pack in Antarctica, making it the largest iceberg in existence, according to images from a European Copernicus satellite, the European Space Agency said on May 20, 2021. - RESTRICTED TO EDITORIAL USE - MANDATORY CREDIT &quot;AFP PHOTO /EUROPEAN SPACE AGENCY &quot; - NO MARKETING - NO ADVERTISING CAMPAIGNS - DISTRIBUTED AS A SERVICE TO CLIENTS&#10; / AFP / EUROPEAN SPACE AGENCY / Handout / RESTRICTED TO EDITORIAL USE - MANDATORY CREDIT &quot;AFP PHOTO /EUROPEAN SPACE AGENCY &quot; - NO MARKETING - NO ADVERTISING CAMPAIGNS - DISTRIBUTED AS A SERVICE TO CLIENTS&#10;">
            <a:extLst>
              <a:ext uri="{FF2B5EF4-FFF2-40B4-BE49-F238E27FC236}">
                <a16:creationId xmlns:a16="http://schemas.microsoft.com/office/drawing/2014/main" id="{65CCEBC3-C792-4E25-836C-49C9EA920B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01996" y="11742906"/>
            <a:ext cx="5464944" cy="420388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3FA75F7-2ABA-498B-AC05-9B1E8952370B}"/>
              </a:ext>
            </a:extLst>
          </p:cNvPr>
          <p:cNvPicPr>
            <a:picLocks noChangeAspect="1"/>
          </p:cNvPicPr>
          <p:nvPr/>
        </p:nvPicPr>
        <p:blipFill>
          <a:blip r:embed="rId8"/>
          <a:stretch>
            <a:fillRect/>
          </a:stretch>
        </p:blipFill>
        <p:spPr>
          <a:xfrm>
            <a:off x="0" y="20903134"/>
            <a:ext cx="7751185" cy="5820756"/>
          </a:xfrm>
          <a:prstGeom prst="rect">
            <a:avLst/>
          </a:prstGeom>
        </p:spPr>
      </p:pic>
      <p:cxnSp>
        <p:nvCxnSpPr>
          <p:cNvPr id="8" name="Straight Connector 7">
            <a:extLst>
              <a:ext uri="{FF2B5EF4-FFF2-40B4-BE49-F238E27FC236}">
                <a16:creationId xmlns:a16="http://schemas.microsoft.com/office/drawing/2014/main" id="{EA958C3F-133A-4712-91A6-4D1643066A74}"/>
              </a:ext>
            </a:extLst>
          </p:cNvPr>
          <p:cNvCxnSpPr>
            <a:cxnSpLocks/>
          </p:cNvCxnSpPr>
          <p:nvPr/>
        </p:nvCxnSpPr>
        <p:spPr>
          <a:xfrm flipV="1">
            <a:off x="7048944" y="21496527"/>
            <a:ext cx="1355490" cy="586549"/>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A9C7226-D735-4C4E-B802-1E1BDFCCB068}"/>
              </a:ext>
            </a:extLst>
          </p:cNvPr>
          <p:cNvCxnSpPr>
            <a:cxnSpLocks/>
          </p:cNvCxnSpPr>
          <p:nvPr/>
        </p:nvCxnSpPr>
        <p:spPr>
          <a:xfrm>
            <a:off x="7048944" y="24184339"/>
            <a:ext cx="1355490" cy="128278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9728E3A9-90AB-4B8E-B8FE-DF98B53F208F}"/>
              </a:ext>
            </a:extLst>
          </p:cNvPr>
          <p:cNvSpPr/>
          <p:nvPr/>
        </p:nvSpPr>
        <p:spPr>
          <a:xfrm>
            <a:off x="463763" y="16100297"/>
            <a:ext cx="13963205" cy="3785652"/>
          </a:xfrm>
          <a:prstGeom prst="rect">
            <a:avLst/>
          </a:prstGeom>
        </p:spPr>
        <p:txBody>
          <a:bodyPr wrap="square">
            <a:spAutoFit/>
          </a:bodyPr>
          <a:lstStyle/>
          <a:p>
            <a:pPr marL="261947" indent="-261947">
              <a:buFont typeface="Arial" panose="020B0604020202020204" pitchFamily="34" charset="0"/>
              <a:buChar char="•"/>
            </a:pPr>
            <a:r>
              <a:rPr lang="en-US" sz="2400" dirty="0">
                <a:latin typeface="Arial" panose="020B0604020202020204" pitchFamily="34" charset="0"/>
                <a:cs typeface="Arial" panose="020B0604020202020204" pitchFamily="34" charset="0"/>
              </a:rPr>
              <a:t>Source: </a:t>
            </a:r>
            <a:r>
              <a:rPr lang="en-US" sz="2400" dirty="0">
                <a:latin typeface="Arial" panose="020B0604020202020204" pitchFamily="34" charset="0"/>
                <a:cs typeface="Arial" panose="020B0604020202020204" pitchFamily="34" charset="0"/>
                <a:hlinkClick r:id="rId9"/>
              </a:rPr>
              <a:t>https://www.thenationalnews.com/world/world-s-largest-iceberg-breaks-off-from-antarctica-ice-shelf-1.1226359</a:t>
            </a:r>
            <a:endParaRPr lang="en-US" sz="2400" dirty="0">
              <a:latin typeface="Arial" panose="020B0604020202020204" pitchFamily="34" charset="0"/>
              <a:cs typeface="Arial" panose="020B0604020202020204" pitchFamily="34" charset="0"/>
            </a:endParaRPr>
          </a:p>
          <a:p>
            <a:pPr marL="261947" indent="-261947">
              <a:buFont typeface="Arial" panose="020B0604020202020204" pitchFamily="34" charset="0"/>
              <a:buChar char="•"/>
            </a:pPr>
            <a:r>
              <a:rPr lang="en-US" sz="2400" dirty="0">
                <a:latin typeface="Arial" panose="020B0604020202020204" pitchFamily="34" charset="0"/>
                <a:cs typeface="Arial" panose="020B0604020202020204" pitchFamily="34" charset="0"/>
              </a:rPr>
              <a:t> In May 2021, Iceberg A-76, the largest iceberg at the time, broke from the Ronne Ice Shelf in Antarctica. Within a month, it fractured into three pieces, with the largest fragment being named as A-76A. </a:t>
            </a:r>
          </a:p>
          <a:p>
            <a:pPr marL="261947" indent="-261947">
              <a:buFont typeface="Arial" panose="020B0604020202020204" pitchFamily="34" charset="0"/>
              <a:buChar char="•"/>
            </a:pPr>
            <a:r>
              <a:rPr lang="en-US" sz="2400" dirty="0">
                <a:latin typeface="Arial" panose="020B0604020202020204" pitchFamily="34" charset="0"/>
                <a:cs typeface="Arial" panose="020B0604020202020204" pitchFamily="34" charset="0"/>
              </a:rPr>
              <a:t>Over the course of its journey, A-76A traversed nearly 2000 kilometers. It was eventually dragged by coastal currents along the western Weddell sea, ending up in the Drake Passage/Scotia Sea by October 2022. </a:t>
            </a:r>
          </a:p>
          <a:p>
            <a:pPr marL="261947" indent="-261947">
              <a:buFont typeface="Arial" panose="020B0604020202020204" pitchFamily="34" charset="0"/>
              <a:buChar char="•"/>
            </a:pPr>
            <a:r>
              <a:rPr lang="en-US" sz="2400" dirty="0">
                <a:latin typeface="Arial" panose="020B0604020202020204" pitchFamily="34" charset="0"/>
                <a:cs typeface="Arial" panose="020B0604020202020204" pitchFamily="34" charset="0"/>
              </a:rPr>
              <a:t>In the warmer waters of Antarctic Circumpolar Current, during March, 2023, Iceberg A-76A broke apart into multiple pieces near South Georgia Island.</a:t>
            </a:r>
          </a:p>
        </p:txBody>
      </p:sp>
      <p:sp>
        <p:nvSpPr>
          <p:cNvPr id="12" name="Rectangle 11">
            <a:extLst>
              <a:ext uri="{FF2B5EF4-FFF2-40B4-BE49-F238E27FC236}">
                <a16:creationId xmlns:a16="http://schemas.microsoft.com/office/drawing/2014/main" id="{E74347C9-380A-4437-A2DF-932EE04A650A}"/>
              </a:ext>
            </a:extLst>
          </p:cNvPr>
          <p:cNvSpPr/>
          <p:nvPr/>
        </p:nvSpPr>
        <p:spPr>
          <a:xfrm>
            <a:off x="10100369" y="15200416"/>
            <a:ext cx="3866571" cy="461665"/>
          </a:xfrm>
          <a:prstGeom prst="rect">
            <a:avLst/>
          </a:prstGeom>
        </p:spPr>
        <p:txBody>
          <a:bodyPr wrap="none">
            <a:spAutoFit/>
          </a:bodyPr>
          <a:lstStyle/>
          <a:p>
            <a:r>
              <a:rPr lang="en-US" sz="2400" b="1" dirty="0">
                <a:latin typeface="Arial" panose="020B0604020202020204" pitchFamily="34" charset="0"/>
                <a:cs typeface="Arial" panose="020B0604020202020204" pitchFamily="34" charset="0"/>
              </a:rPr>
              <a:t>European Space Agency </a:t>
            </a:r>
          </a:p>
        </p:txBody>
      </p:sp>
      <p:sp>
        <p:nvSpPr>
          <p:cNvPr id="63" name="Google Shape;23;p1">
            <a:extLst>
              <a:ext uri="{FF2B5EF4-FFF2-40B4-BE49-F238E27FC236}">
                <a16:creationId xmlns:a16="http://schemas.microsoft.com/office/drawing/2014/main" id="{E49B5868-1AE2-4CBD-BA37-5BA6174C0691}"/>
              </a:ext>
            </a:extLst>
          </p:cNvPr>
          <p:cNvSpPr/>
          <p:nvPr/>
        </p:nvSpPr>
        <p:spPr>
          <a:xfrm>
            <a:off x="19958" y="42340"/>
            <a:ext cx="42976800" cy="4056013"/>
          </a:xfrm>
          <a:prstGeom prst="rect">
            <a:avLst/>
          </a:prstGeom>
          <a:solidFill>
            <a:srgbClr val="0085CA">
              <a:alpha val="10204"/>
            </a:srgbClr>
          </a:solidFill>
          <a:ln>
            <a:noFill/>
          </a:ln>
        </p:spPr>
        <p:txBody>
          <a:bodyPr spcFirstLastPara="1" wrap="square" lIns="83806" tIns="41892" rIns="83806" bIns="41892"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Clr>
                <a:schemeClr val="dk1"/>
              </a:buClr>
              <a:buSzPts val="1800"/>
            </a:pPr>
            <a:endParaRPr sz="1650">
              <a:solidFill>
                <a:schemeClr val="lt1"/>
              </a:solidFill>
              <a:latin typeface="Calibri"/>
              <a:ea typeface="Calibri"/>
              <a:cs typeface="Calibri"/>
              <a:sym typeface="Calibri"/>
            </a:endParaRPr>
          </a:p>
        </p:txBody>
      </p:sp>
      <p:sp>
        <p:nvSpPr>
          <p:cNvPr id="80" name="Text Box 349">
            <a:extLst>
              <a:ext uri="{FF2B5EF4-FFF2-40B4-BE49-F238E27FC236}">
                <a16:creationId xmlns:a16="http://schemas.microsoft.com/office/drawing/2014/main" id="{E6E9CF0F-0907-4A85-909D-C7BD7D4B2C6C}"/>
              </a:ext>
            </a:extLst>
          </p:cNvPr>
          <p:cNvSpPr txBox="1">
            <a:spLocks noChangeArrowheads="1"/>
          </p:cNvSpPr>
          <p:nvPr/>
        </p:nvSpPr>
        <p:spPr bwMode="auto">
          <a:xfrm>
            <a:off x="14957104" y="16695763"/>
            <a:ext cx="28019695" cy="512050"/>
          </a:xfrm>
          <a:prstGeom prst="rect">
            <a:avLst/>
          </a:prstGeom>
          <a:solidFill>
            <a:srgbClr val="A50021"/>
          </a:solidFill>
          <a:ln w="9525">
            <a:solidFill>
              <a:srgbClr val="A50021"/>
            </a:solidFill>
            <a:miter lim="800000"/>
            <a:headEnd/>
            <a:tailEnd/>
          </a:ln>
        </p:spPr>
        <p:txBody>
          <a:bodyPr wrap="square" lIns="80392" tIns="40189" rIns="80392" bIns="40189">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defTabSz="808253" eaLnBrk="0" hangingPunct="0">
              <a:spcBef>
                <a:spcPct val="50000"/>
              </a:spcBef>
              <a:defRPr/>
            </a:pPr>
            <a:r>
              <a:rPr lang="en-US" sz="2800" b="1" dirty="0">
                <a:solidFill>
                  <a:schemeClr val="bg1"/>
                </a:solidFill>
                <a:latin typeface="Arial" panose="020B0604020202020204" pitchFamily="34" charset="0"/>
                <a:cs typeface="Arial" panose="020B0604020202020204" pitchFamily="34" charset="0"/>
              </a:rPr>
              <a:t>Applications of U-Net Iceberg Detection Model for</a:t>
            </a:r>
          </a:p>
        </p:txBody>
      </p:sp>
      <p:sp>
        <p:nvSpPr>
          <p:cNvPr id="81" name="TextBox 80">
            <a:extLst>
              <a:ext uri="{FF2B5EF4-FFF2-40B4-BE49-F238E27FC236}">
                <a16:creationId xmlns:a16="http://schemas.microsoft.com/office/drawing/2014/main" id="{62DF61D6-1512-4E08-970E-DD23DAA0C1A2}"/>
              </a:ext>
            </a:extLst>
          </p:cNvPr>
          <p:cNvSpPr txBox="1"/>
          <p:nvPr/>
        </p:nvSpPr>
        <p:spPr>
          <a:xfrm>
            <a:off x="15099269" y="5277448"/>
            <a:ext cx="4868862" cy="830997"/>
          </a:xfrm>
          <a:prstGeom prst="rect">
            <a:avLst/>
          </a:prstGeom>
          <a:noFill/>
        </p:spPr>
        <p:txBody>
          <a:bodyPr wrap="square" rtlCol="0">
            <a:spAutoFit/>
          </a:bodyPr>
          <a:lstStyle/>
          <a:p>
            <a:pPr algn="ctr"/>
            <a:r>
              <a:rPr lang="en-US" sz="2400" dirty="0">
                <a:latin typeface="Arial" panose="020B0604020202020204" pitchFamily="34" charset="0"/>
                <a:cs typeface="Arial" panose="020B0604020202020204" pitchFamily="34" charset="0"/>
              </a:rPr>
              <a:t>SNPP/NOAA-20 VIIRS Image (2048x1024) 2022-10 to 2023-04</a:t>
            </a:r>
          </a:p>
        </p:txBody>
      </p:sp>
      <p:pic>
        <p:nvPicPr>
          <p:cNvPr id="82" name="Picture 81">
            <a:extLst>
              <a:ext uri="{FF2B5EF4-FFF2-40B4-BE49-F238E27FC236}">
                <a16:creationId xmlns:a16="http://schemas.microsoft.com/office/drawing/2014/main" id="{F4719557-CB62-4B55-8C4F-DFCD89C1ABE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103562" y="6306284"/>
            <a:ext cx="6073444" cy="3036722"/>
          </a:xfrm>
          <a:prstGeom prst="rect">
            <a:avLst/>
          </a:prstGeom>
        </p:spPr>
      </p:pic>
      <p:pic>
        <p:nvPicPr>
          <p:cNvPr id="83" name="Picture 82">
            <a:extLst>
              <a:ext uri="{FF2B5EF4-FFF2-40B4-BE49-F238E27FC236}">
                <a16:creationId xmlns:a16="http://schemas.microsoft.com/office/drawing/2014/main" id="{615DE6FE-2C1D-4F82-9E2A-C1C7336528D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092140" y="10030224"/>
            <a:ext cx="3875991" cy="3875991"/>
          </a:xfrm>
          <a:prstGeom prst="rect">
            <a:avLst/>
          </a:prstGeom>
        </p:spPr>
      </p:pic>
      <p:sp>
        <p:nvSpPr>
          <p:cNvPr id="84" name="TextBox 83">
            <a:extLst>
              <a:ext uri="{FF2B5EF4-FFF2-40B4-BE49-F238E27FC236}">
                <a16:creationId xmlns:a16="http://schemas.microsoft.com/office/drawing/2014/main" id="{0E1A56DB-2D98-4482-A8E7-937A313CB7F6}"/>
              </a:ext>
            </a:extLst>
          </p:cNvPr>
          <p:cNvSpPr txBox="1"/>
          <p:nvPr/>
        </p:nvSpPr>
        <p:spPr>
          <a:xfrm>
            <a:off x="16553167" y="9516648"/>
            <a:ext cx="2890535"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Crop to 1024x1024 </a:t>
            </a:r>
          </a:p>
        </p:txBody>
      </p:sp>
      <p:pic>
        <p:nvPicPr>
          <p:cNvPr id="85" name="Picture 84">
            <a:extLst>
              <a:ext uri="{FF2B5EF4-FFF2-40B4-BE49-F238E27FC236}">
                <a16:creationId xmlns:a16="http://schemas.microsoft.com/office/drawing/2014/main" id="{882EC235-5D19-4446-9A3C-FB12F58DDB50}"/>
              </a:ext>
            </a:extLst>
          </p:cNvPr>
          <p:cNvPicPr>
            <a:picLocks noChangeAspect="1"/>
          </p:cNvPicPr>
          <p:nvPr/>
        </p:nvPicPr>
        <p:blipFill>
          <a:blip r:embed="rId12"/>
          <a:stretch>
            <a:fillRect/>
          </a:stretch>
        </p:blipFill>
        <p:spPr>
          <a:xfrm>
            <a:off x="21645588" y="6673843"/>
            <a:ext cx="7062092" cy="6765988"/>
          </a:xfrm>
          <a:prstGeom prst="rect">
            <a:avLst/>
          </a:prstGeom>
        </p:spPr>
      </p:pic>
      <p:sp>
        <p:nvSpPr>
          <p:cNvPr id="86" name="TextBox 85">
            <a:extLst>
              <a:ext uri="{FF2B5EF4-FFF2-40B4-BE49-F238E27FC236}">
                <a16:creationId xmlns:a16="http://schemas.microsoft.com/office/drawing/2014/main" id="{DBCCF3A4-AF31-419E-B463-A13888D63262}"/>
              </a:ext>
            </a:extLst>
          </p:cNvPr>
          <p:cNvSpPr txBox="1"/>
          <p:nvPr/>
        </p:nvSpPr>
        <p:spPr>
          <a:xfrm>
            <a:off x="22148705" y="5573388"/>
            <a:ext cx="8641720" cy="461665"/>
          </a:xfrm>
          <a:prstGeom prst="rect">
            <a:avLst/>
          </a:prstGeom>
          <a:noFill/>
        </p:spPr>
        <p:txBody>
          <a:bodyPr wrap="square" rtlCol="0">
            <a:spAutoFit/>
          </a:bodyPr>
          <a:lstStyle/>
          <a:p>
            <a:r>
              <a:rPr lang="en-US" sz="2400" dirty="0">
                <a:latin typeface="Arial" panose="020B0604020202020204" pitchFamily="34" charset="0"/>
                <a:cs typeface="Arial" panose="020B0604020202020204" pitchFamily="34" charset="0"/>
              </a:rPr>
              <a:t>Label selected training images using </a:t>
            </a:r>
            <a:r>
              <a:rPr lang="en-US" sz="2400" dirty="0" err="1">
                <a:latin typeface="Arial" panose="020B0604020202020204" pitchFamily="34" charset="0"/>
                <a:cs typeface="Arial" panose="020B0604020202020204" pitchFamily="34" charset="0"/>
              </a:rPr>
              <a:t>Labelme</a:t>
            </a:r>
            <a:endParaRPr lang="en-US" sz="2400" dirty="0">
              <a:latin typeface="Arial" panose="020B0604020202020204" pitchFamily="34" charset="0"/>
              <a:cs typeface="Arial" panose="020B0604020202020204" pitchFamily="34" charset="0"/>
            </a:endParaRPr>
          </a:p>
        </p:txBody>
      </p:sp>
      <p:pic>
        <p:nvPicPr>
          <p:cNvPr id="87" name="Picture 2" descr="https://miro.medium.com/v2/resize:fit:700/1*f7YOaE4TWubwaFF7Z1fzNw.png">
            <a:extLst>
              <a:ext uri="{FF2B5EF4-FFF2-40B4-BE49-F238E27FC236}">
                <a16:creationId xmlns:a16="http://schemas.microsoft.com/office/drawing/2014/main" id="{BFC4E564-2577-448C-91F7-76F60329182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66875" y="6723368"/>
            <a:ext cx="7329452" cy="5264741"/>
          </a:xfrm>
          <a:prstGeom prst="rect">
            <a:avLst/>
          </a:prstGeom>
          <a:noFill/>
          <a:extLst>
            <a:ext uri="{909E8E84-426E-40DD-AFC4-6F175D3DCCD1}">
              <a14:hiddenFill xmlns:a14="http://schemas.microsoft.com/office/drawing/2010/main">
                <a:solidFill>
                  <a:srgbClr val="FFFFFF"/>
                </a:solidFill>
              </a14:hiddenFill>
            </a:ext>
          </a:extLst>
        </p:spPr>
      </p:pic>
      <p:pic>
        <p:nvPicPr>
          <p:cNvPr id="88" name="Picture 87">
            <a:extLst>
              <a:ext uri="{FF2B5EF4-FFF2-40B4-BE49-F238E27FC236}">
                <a16:creationId xmlns:a16="http://schemas.microsoft.com/office/drawing/2014/main" id="{B0B2DE9E-4C48-4F4D-B4CF-4B4BD5CAFF9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077841" y="5313507"/>
            <a:ext cx="6392476" cy="4510428"/>
          </a:xfrm>
          <a:prstGeom prst="rect">
            <a:avLst/>
          </a:prstGeom>
        </p:spPr>
      </p:pic>
      <p:pic>
        <p:nvPicPr>
          <p:cNvPr id="89" name="Picture 88">
            <a:extLst>
              <a:ext uri="{FF2B5EF4-FFF2-40B4-BE49-F238E27FC236}">
                <a16:creationId xmlns:a16="http://schemas.microsoft.com/office/drawing/2014/main" id="{1E798863-38BF-4190-8F49-FECFB9AA6143}"/>
              </a:ext>
            </a:extLst>
          </p:cNvPr>
          <p:cNvPicPr>
            <a:picLocks noChangeAspect="1"/>
          </p:cNvPicPr>
          <p:nvPr/>
        </p:nvPicPr>
        <p:blipFill rotWithShape="1">
          <a:blip r:embed="rId15">
            <a:extLst>
              <a:ext uri="{28A0092B-C50C-407E-A947-70E740481C1C}">
                <a14:useLocalDpi xmlns:a14="http://schemas.microsoft.com/office/drawing/2010/main" val="0"/>
              </a:ext>
            </a:extLst>
          </a:blip>
          <a:srcRect l="12284" t="19505" r="47138" b="20238"/>
          <a:stretch/>
        </p:blipFill>
        <p:spPr>
          <a:xfrm>
            <a:off x="39572071" y="10845952"/>
            <a:ext cx="3079287" cy="3048483"/>
          </a:xfrm>
          <a:prstGeom prst="rect">
            <a:avLst/>
          </a:prstGeom>
        </p:spPr>
      </p:pic>
      <p:sp>
        <p:nvSpPr>
          <p:cNvPr id="90" name="TextBox 89">
            <a:extLst>
              <a:ext uri="{FF2B5EF4-FFF2-40B4-BE49-F238E27FC236}">
                <a16:creationId xmlns:a16="http://schemas.microsoft.com/office/drawing/2014/main" id="{2776DE83-B509-4F7E-9341-60FCED20C981}"/>
              </a:ext>
            </a:extLst>
          </p:cNvPr>
          <p:cNvSpPr txBox="1"/>
          <p:nvPr/>
        </p:nvSpPr>
        <p:spPr>
          <a:xfrm>
            <a:off x="15484725" y="14223910"/>
            <a:ext cx="26905004" cy="2308324"/>
          </a:xfrm>
          <a:prstGeom prst="rect">
            <a:avLst/>
          </a:prstGeom>
          <a:noFill/>
        </p:spPr>
        <p:txBody>
          <a:bodyPr wrap="square" rtlCol="0">
            <a:spAutoFit/>
          </a:bodyPr>
          <a:lstStyle/>
          <a:p>
            <a:pPr marL="285750" indent="-285750">
              <a:buFont typeface="Arial" panose="020B0604020202020204" pitchFamily="34" charset="0"/>
              <a:buChar char="•"/>
            </a:pPr>
            <a:r>
              <a:rPr lang="en-US" sz="2400" dirty="0"/>
              <a:t>A subset of the VIIRS imagery dataset was extracted for iceberg boundary tagging to form the training and testing datasets. </a:t>
            </a:r>
          </a:p>
          <a:p>
            <a:pPr marL="285750" indent="-285750">
              <a:buFont typeface="Arial" panose="020B0604020202020204" pitchFamily="34" charset="0"/>
              <a:buChar char="•"/>
            </a:pPr>
            <a:r>
              <a:rPr lang="en-US" sz="2400" dirty="0"/>
              <a:t>U-Net deep learning architecture is a deep convolutional neural network (CNN) and has a unique design consisting of a contracting path that captures context and a symmetric expanding path that enables precise localization. Able to localize and distinguish borders by doing classification on every pixel.</a:t>
            </a:r>
          </a:p>
          <a:p>
            <a:pPr marL="285750" indent="-285750">
              <a:buFont typeface="Arial" panose="020B0604020202020204" pitchFamily="34" charset="0"/>
              <a:buChar char="•"/>
            </a:pPr>
            <a:r>
              <a:rPr lang="en-US" sz="2400" dirty="0"/>
              <a:t>Once trained, the U-Net model processes unlabeled VIIRS images and generates segmentation maps of the icebergs, enabling the identification of the boundaries of icebergs. </a:t>
            </a:r>
          </a:p>
          <a:p>
            <a:pPr marL="285750" indent="-285750">
              <a:buFont typeface="Arial" panose="020B0604020202020204" pitchFamily="34" charset="0"/>
              <a:buChar char="•"/>
            </a:pPr>
            <a:r>
              <a:rPr lang="en-US" sz="2400" dirty="0"/>
              <a:t>Several challenges</a:t>
            </a:r>
          </a:p>
          <a:p>
            <a:pPr marL="742950" lvl="1" indent="-285750">
              <a:buFont typeface="Arial" panose="020B0604020202020204" pitchFamily="34" charset="0"/>
              <a:buChar char="•"/>
            </a:pPr>
            <a:r>
              <a:rPr lang="en-US" sz="2400" dirty="0"/>
              <a:t>Trade-off between image size and processing time;  Model still had trouble differentiating between clouds and the iceberg; Model got progressively worse at differentiating in later months </a:t>
            </a:r>
          </a:p>
        </p:txBody>
      </p:sp>
      <p:sp>
        <p:nvSpPr>
          <p:cNvPr id="14" name="Rectangle 13">
            <a:extLst>
              <a:ext uri="{FF2B5EF4-FFF2-40B4-BE49-F238E27FC236}">
                <a16:creationId xmlns:a16="http://schemas.microsoft.com/office/drawing/2014/main" id="{8CDC59FB-16E4-4627-A195-7D2F54CA0E46}"/>
              </a:ext>
            </a:extLst>
          </p:cNvPr>
          <p:cNvSpPr/>
          <p:nvPr/>
        </p:nvSpPr>
        <p:spPr>
          <a:xfrm>
            <a:off x="29377992" y="12913503"/>
            <a:ext cx="5005669" cy="461665"/>
          </a:xfrm>
          <a:prstGeom prst="rect">
            <a:avLst/>
          </a:prstGeom>
        </p:spPr>
        <p:txBody>
          <a:bodyPr wrap="square">
            <a:spAutoFit/>
          </a:bodyPr>
          <a:lstStyle/>
          <a:p>
            <a:r>
              <a:rPr lang="en-US" sz="2400">
                <a:latin typeface="Arial" panose="020B0604020202020204" pitchFamily="34" charset="0"/>
                <a:cs typeface="Arial" panose="020B0604020202020204" pitchFamily="34" charset="0"/>
              </a:rPr>
              <a:t>Ronneberger </a:t>
            </a:r>
            <a:r>
              <a:rPr lang="en-US" sz="2400" dirty="0">
                <a:latin typeface="Arial" panose="020B0604020202020204" pitchFamily="34" charset="0"/>
                <a:cs typeface="Arial" panose="020B0604020202020204" pitchFamily="34" charset="0"/>
              </a:rPr>
              <a:t>et al. 2015 </a:t>
            </a:r>
          </a:p>
        </p:txBody>
      </p:sp>
      <p:sp>
        <p:nvSpPr>
          <p:cNvPr id="15" name="Rectangle 14">
            <a:extLst>
              <a:ext uri="{FF2B5EF4-FFF2-40B4-BE49-F238E27FC236}">
                <a16:creationId xmlns:a16="http://schemas.microsoft.com/office/drawing/2014/main" id="{C99C9B30-BEAD-4BEB-98B3-6E9A6FC465A9}"/>
              </a:ext>
            </a:extLst>
          </p:cNvPr>
          <p:cNvSpPr/>
          <p:nvPr/>
        </p:nvSpPr>
        <p:spPr>
          <a:xfrm>
            <a:off x="30534530" y="5645435"/>
            <a:ext cx="3849131"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U-Net image segmentation</a:t>
            </a:r>
          </a:p>
        </p:txBody>
      </p:sp>
      <p:sp>
        <p:nvSpPr>
          <p:cNvPr id="93" name="Rectangle 92">
            <a:extLst>
              <a:ext uri="{FF2B5EF4-FFF2-40B4-BE49-F238E27FC236}">
                <a16:creationId xmlns:a16="http://schemas.microsoft.com/office/drawing/2014/main" id="{556E6422-80B0-45F9-A9E1-4026B3E7A073}"/>
              </a:ext>
            </a:extLst>
          </p:cNvPr>
          <p:cNvSpPr/>
          <p:nvPr/>
        </p:nvSpPr>
        <p:spPr>
          <a:xfrm>
            <a:off x="38704203" y="5040566"/>
            <a:ext cx="1742785"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Loss Curve</a:t>
            </a:r>
          </a:p>
        </p:txBody>
      </p:sp>
      <p:sp>
        <p:nvSpPr>
          <p:cNvPr id="16" name="Rectangle 15">
            <a:extLst>
              <a:ext uri="{FF2B5EF4-FFF2-40B4-BE49-F238E27FC236}">
                <a16:creationId xmlns:a16="http://schemas.microsoft.com/office/drawing/2014/main" id="{F62D3009-30AD-4B64-A109-C70694D38DBE}"/>
              </a:ext>
            </a:extLst>
          </p:cNvPr>
          <p:cNvSpPr/>
          <p:nvPr/>
        </p:nvSpPr>
        <p:spPr>
          <a:xfrm>
            <a:off x="9711134" y="20918410"/>
            <a:ext cx="4494179"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VIIRS M5,4,3 (RGB True Color)</a:t>
            </a:r>
          </a:p>
        </p:txBody>
      </p:sp>
      <p:sp>
        <p:nvSpPr>
          <p:cNvPr id="17" name="Rectangle 16">
            <a:extLst>
              <a:ext uri="{FF2B5EF4-FFF2-40B4-BE49-F238E27FC236}">
                <a16:creationId xmlns:a16="http://schemas.microsoft.com/office/drawing/2014/main" id="{5D131BF8-B7F4-4059-AC8C-B0CE98372E6C}"/>
              </a:ext>
            </a:extLst>
          </p:cNvPr>
          <p:cNvSpPr/>
          <p:nvPr/>
        </p:nvSpPr>
        <p:spPr>
          <a:xfrm>
            <a:off x="36533400" y="9953173"/>
            <a:ext cx="6084393" cy="830997"/>
          </a:xfrm>
          <a:prstGeom prst="rect">
            <a:avLst/>
          </a:prstGeom>
        </p:spPr>
        <p:txBody>
          <a:bodyPr wrap="square">
            <a:spAutoFit/>
          </a:bodyPr>
          <a:lstStyle/>
          <a:p>
            <a:pPr algn="ctr"/>
            <a:r>
              <a:rPr lang="en-US" sz="2400" dirty="0">
                <a:latin typeface="Arial" panose="020B0604020202020204" pitchFamily="34" charset="0"/>
                <a:cs typeface="Arial" panose="020B0604020202020204" pitchFamily="34" charset="0"/>
              </a:rPr>
              <a:t>Prediction and Extraction of Iceberg boundary for further analysis</a:t>
            </a:r>
          </a:p>
        </p:txBody>
      </p:sp>
      <p:pic>
        <p:nvPicPr>
          <p:cNvPr id="18" name="Picture 17">
            <a:extLst>
              <a:ext uri="{FF2B5EF4-FFF2-40B4-BE49-F238E27FC236}">
                <a16:creationId xmlns:a16="http://schemas.microsoft.com/office/drawing/2014/main" id="{1B102305-4033-4BA0-9EC1-341C86D7149D}"/>
              </a:ext>
            </a:extLst>
          </p:cNvPr>
          <p:cNvPicPr>
            <a:picLocks noChangeAspect="1"/>
          </p:cNvPicPr>
          <p:nvPr/>
        </p:nvPicPr>
        <p:blipFill>
          <a:blip r:embed="rId16"/>
          <a:stretch>
            <a:fillRect/>
          </a:stretch>
        </p:blipFill>
        <p:spPr>
          <a:xfrm>
            <a:off x="36091262" y="10793061"/>
            <a:ext cx="3313004" cy="3158244"/>
          </a:xfrm>
          <a:prstGeom prst="rect">
            <a:avLst/>
          </a:prstGeom>
        </p:spPr>
      </p:pic>
      <p:pic>
        <p:nvPicPr>
          <p:cNvPr id="97" name="Content Placeholder 5">
            <a:extLst>
              <a:ext uri="{FF2B5EF4-FFF2-40B4-BE49-F238E27FC236}">
                <a16:creationId xmlns:a16="http://schemas.microsoft.com/office/drawing/2014/main" id="{4982DC43-60E6-4B4B-93F8-4C6E2D342174}"/>
              </a:ext>
            </a:extLst>
          </p:cNvPr>
          <p:cNvPicPr>
            <a:picLocks noChangeAspect="1"/>
          </p:cNvPicPr>
          <p:nvPr/>
        </p:nvPicPr>
        <p:blipFill rotWithShape="1">
          <a:blip r:embed="rId17" cstate="print">
            <a:extLst>
              <a:ext uri="{28A0092B-C50C-407E-A947-70E740481C1C}">
                <a14:useLocalDpi xmlns:a14="http://schemas.microsoft.com/office/drawing/2010/main" val="0"/>
              </a:ext>
            </a:extLst>
          </a:blip>
          <a:srcRect l="5847" r="6440"/>
          <a:stretch/>
        </p:blipFill>
        <p:spPr>
          <a:xfrm>
            <a:off x="14918323" y="17381768"/>
            <a:ext cx="10313431" cy="8818676"/>
          </a:xfrm>
          <a:prstGeom prst="rect">
            <a:avLst/>
          </a:prstGeom>
        </p:spPr>
      </p:pic>
      <p:pic>
        <p:nvPicPr>
          <p:cNvPr id="98" name="Picture 97">
            <a:extLst>
              <a:ext uri="{FF2B5EF4-FFF2-40B4-BE49-F238E27FC236}">
                <a16:creationId xmlns:a16="http://schemas.microsoft.com/office/drawing/2014/main" id="{141C12CF-9E78-494A-BEBD-C43F9C8786A9}"/>
              </a:ext>
            </a:extLst>
          </p:cNvPr>
          <p:cNvPicPr>
            <a:picLocks noChangeAspect="1"/>
          </p:cNvPicPr>
          <p:nvPr/>
        </p:nvPicPr>
        <p:blipFill>
          <a:blip r:embed="rId18"/>
          <a:stretch>
            <a:fillRect/>
          </a:stretch>
        </p:blipFill>
        <p:spPr>
          <a:xfrm>
            <a:off x="25124298" y="17825685"/>
            <a:ext cx="9259363" cy="8122834"/>
          </a:xfrm>
          <a:prstGeom prst="rect">
            <a:avLst/>
          </a:prstGeom>
        </p:spPr>
      </p:pic>
      <p:sp>
        <p:nvSpPr>
          <p:cNvPr id="19" name="Rectangle 18">
            <a:extLst>
              <a:ext uri="{FF2B5EF4-FFF2-40B4-BE49-F238E27FC236}">
                <a16:creationId xmlns:a16="http://schemas.microsoft.com/office/drawing/2014/main" id="{004B8D92-31AC-4734-A3A1-7A0FEA1667C7}"/>
              </a:ext>
            </a:extLst>
          </p:cNvPr>
          <p:cNvSpPr/>
          <p:nvPr/>
        </p:nvSpPr>
        <p:spPr>
          <a:xfrm>
            <a:off x="15527267" y="26752372"/>
            <a:ext cx="17192527"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Future improvements: Provide more varied training images; the present ones were mostly clear sky; Increase resolution.</a:t>
            </a:r>
          </a:p>
        </p:txBody>
      </p:sp>
      <p:sp>
        <p:nvSpPr>
          <p:cNvPr id="20" name="Rectangle 19">
            <a:extLst>
              <a:ext uri="{FF2B5EF4-FFF2-40B4-BE49-F238E27FC236}">
                <a16:creationId xmlns:a16="http://schemas.microsoft.com/office/drawing/2014/main" id="{B8CB4521-A07F-4C02-8FA3-0ADD71DEF770}"/>
              </a:ext>
            </a:extLst>
          </p:cNvPr>
          <p:cNvSpPr/>
          <p:nvPr/>
        </p:nvSpPr>
        <p:spPr>
          <a:xfrm>
            <a:off x="18152889" y="17381768"/>
            <a:ext cx="4223913"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Iceberg A76A Size Estimation</a:t>
            </a:r>
          </a:p>
        </p:txBody>
      </p:sp>
      <p:sp>
        <p:nvSpPr>
          <p:cNvPr id="21" name="Rectangle 20">
            <a:extLst>
              <a:ext uri="{FF2B5EF4-FFF2-40B4-BE49-F238E27FC236}">
                <a16:creationId xmlns:a16="http://schemas.microsoft.com/office/drawing/2014/main" id="{039A194E-4E09-4253-8E0D-920000B6BA9D}"/>
              </a:ext>
            </a:extLst>
          </p:cNvPr>
          <p:cNvSpPr/>
          <p:nvPr/>
        </p:nvSpPr>
        <p:spPr>
          <a:xfrm>
            <a:off x="27947654" y="17378907"/>
            <a:ext cx="4772140"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Iceberg A76A Rotation Estimation</a:t>
            </a:r>
          </a:p>
        </p:txBody>
      </p:sp>
      <p:sp>
        <p:nvSpPr>
          <p:cNvPr id="22" name="Rectangle 21">
            <a:extLst>
              <a:ext uri="{FF2B5EF4-FFF2-40B4-BE49-F238E27FC236}">
                <a16:creationId xmlns:a16="http://schemas.microsoft.com/office/drawing/2014/main" id="{F462BE75-9A21-40F4-B049-D1F7A73AD40F}"/>
              </a:ext>
            </a:extLst>
          </p:cNvPr>
          <p:cNvSpPr/>
          <p:nvPr/>
        </p:nvSpPr>
        <p:spPr>
          <a:xfrm>
            <a:off x="36706377" y="17460102"/>
            <a:ext cx="5165517" cy="461665"/>
          </a:xfrm>
          <a:prstGeom prst="rect">
            <a:avLst/>
          </a:prstGeom>
        </p:spPr>
        <p:txBody>
          <a:bodyPr wrap="none">
            <a:spAutoFit/>
          </a:bodyPr>
          <a:lstStyle/>
          <a:p>
            <a:r>
              <a:rPr lang="en-US" sz="2400" dirty="0">
                <a:latin typeface="Arial" panose="020B0604020202020204" pitchFamily="34" charset="0"/>
                <a:cs typeface="Arial" panose="020B0604020202020204" pitchFamily="34" charset="0"/>
              </a:rPr>
              <a:t>Iceberg A76A Centroid Drift Tracking</a:t>
            </a:r>
          </a:p>
        </p:txBody>
      </p:sp>
      <p:sp>
        <p:nvSpPr>
          <p:cNvPr id="23" name="Rectangle 22">
            <a:extLst>
              <a:ext uri="{FF2B5EF4-FFF2-40B4-BE49-F238E27FC236}">
                <a16:creationId xmlns:a16="http://schemas.microsoft.com/office/drawing/2014/main" id="{1437465C-591D-48EC-908A-AE0B2ED22062}"/>
              </a:ext>
            </a:extLst>
          </p:cNvPr>
          <p:cNvSpPr/>
          <p:nvPr/>
        </p:nvSpPr>
        <p:spPr>
          <a:xfrm>
            <a:off x="15859689" y="25918289"/>
            <a:ext cx="8976598" cy="830997"/>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Estimated Iceberg A76 Length: ~115 km; Width: ~35 km on Nov. 18, 202</a:t>
            </a:r>
          </a:p>
        </p:txBody>
      </p:sp>
      <p:sp>
        <p:nvSpPr>
          <p:cNvPr id="24" name="Rectangle 23">
            <a:extLst>
              <a:ext uri="{FF2B5EF4-FFF2-40B4-BE49-F238E27FC236}">
                <a16:creationId xmlns:a16="http://schemas.microsoft.com/office/drawing/2014/main" id="{94BC9B41-4754-4A29-9116-4F350FB3BC3B}"/>
              </a:ext>
            </a:extLst>
          </p:cNvPr>
          <p:cNvSpPr/>
          <p:nvPr/>
        </p:nvSpPr>
        <p:spPr>
          <a:xfrm>
            <a:off x="26173120" y="25948519"/>
            <a:ext cx="7573548" cy="461665"/>
          </a:xfrm>
          <a:prstGeom prst="rect">
            <a:avLst/>
          </a:prstGeom>
        </p:spPr>
        <p:txBody>
          <a:bodyPr wrap="non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Iceberg A76 can rotate 35.1 degree over ~four days</a:t>
            </a:r>
          </a:p>
        </p:txBody>
      </p:sp>
      <p:sp>
        <p:nvSpPr>
          <p:cNvPr id="25" name="Rectangle 24">
            <a:extLst>
              <a:ext uri="{FF2B5EF4-FFF2-40B4-BE49-F238E27FC236}">
                <a16:creationId xmlns:a16="http://schemas.microsoft.com/office/drawing/2014/main" id="{A13E41B4-E7E8-4E3D-8FA3-849035A8B88A}"/>
              </a:ext>
            </a:extLst>
          </p:cNvPr>
          <p:cNvSpPr/>
          <p:nvPr/>
        </p:nvSpPr>
        <p:spPr>
          <a:xfrm>
            <a:off x="34861850" y="25600598"/>
            <a:ext cx="7789508" cy="1200329"/>
          </a:xfrm>
          <a:prstGeom prst="rect">
            <a:avLst/>
          </a:prstGeom>
        </p:spPr>
        <p:txBody>
          <a:bodyPr wrap="square">
            <a:spAutoFit/>
          </a:bodyPr>
          <a:lstStyle/>
          <a:p>
            <a:pPr marL="342900" indent="-342900">
              <a:buFont typeface="Arial" panose="020B0604020202020204" pitchFamily="34" charset="0"/>
              <a:buChar char="•"/>
            </a:pPr>
            <a:r>
              <a:rPr lang="en-US" sz="2400" dirty="0">
                <a:latin typeface="Arial" panose="020B0604020202020204" pitchFamily="34" charset="0"/>
                <a:cs typeface="Arial" panose="020B0604020202020204" pitchFamily="34" charset="0"/>
              </a:rPr>
              <a:t>Iceberg A76 traveled from 51.3 west, 60.4 south to 43.4 west, 55.2 south, a total distance of 724.2048 kilometers, from October 3rd, 2022 to April 24th, 2023 </a:t>
            </a:r>
          </a:p>
        </p:txBody>
      </p:sp>
      <p:pic>
        <p:nvPicPr>
          <p:cNvPr id="26" name="Picture 25">
            <a:extLst>
              <a:ext uri="{FF2B5EF4-FFF2-40B4-BE49-F238E27FC236}">
                <a16:creationId xmlns:a16="http://schemas.microsoft.com/office/drawing/2014/main" id="{F43FEFF4-B167-4407-BD94-C5E7FF1DA950}"/>
              </a:ext>
            </a:extLst>
          </p:cNvPr>
          <p:cNvPicPr>
            <a:picLocks noChangeAspect="1"/>
          </p:cNvPicPr>
          <p:nvPr/>
        </p:nvPicPr>
        <p:blipFill>
          <a:blip r:embed="rId19"/>
          <a:stretch>
            <a:fillRect/>
          </a:stretch>
        </p:blipFill>
        <p:spPr>
          <a:xfrm>
            <a:off x="34416861" y="18135183"/>
            <a:ext cx="8574683" cy="7177514"/>
          </a:xfrm>
          <a:prstGeom prst="rect">
            <a:avLst/>
          </a:prstGeom>
        </p:spPr>
      </p:pic>
      <p:sp>
        <p:nvSpPr>
          <p:cNvPr id="107" name="Text Box 349">
            <a:extLst>
              <a:ext uri="{FF2B5EF4-FFF2-40B4-BE49-F238E27FC236}">
                <a16:creationId xmlns:a16="http://schemas.microsoft.com/office/drawing/2014/main" id="{08ABE32A-E8A5-48EB-9EE9-E11F9251FE2B}"/>
              </a:ext>
            </a:extLst>
          </p:cNvPr>
          <p:cNvSpPr txBox="1">
            <a:spLocks noChangeArrowheads="1"/>
          </p:cNvSpPr>
          <p:nvPr/>
        </p:nvSpPr>
        <p:spPr bwMode="auto">
          <a:xfrm>
            <a:off x="19958" y="11092396"/>
            <a:ext cx="14745973" cy="512050"/>
          </a:xfrm>
          <a:prstGeom prst="rect">
            <a:avLst/>
          </a:prstGeom>
          <a:solidFill>
            <a:srgbClr val="A50021"/>
          </a:solidFill>
          <a:ln w="9525">
            <a:solidFill>
              <a:srgbClr val="A50021"/>
            </a:solidFill>
            <a:miter lim="800000"/>
            <a:headEnd/>
            <a:tailEnd/>
          </a:ln>
        </p:spPr>
        <p:txBody>
          <a:bodyPr wrap="square" lIns="80392" tIns="40189" rIns="80392" bIns="40189">
            <a:spAutoFit/>
          </a:bodyPr>
          <a:lstStyle>
            <a:defPPr>
              <a:defRPr lang="en-US"/>
            </a:defPPr>
            <a:lvl1pPr marL="0" algn="l" defTabSz="4389120" rtl="0" eaLnBrk="1" latinLnBrk="0" hangingPunct="1">
              <a:defRPr sz="8600" kern="1200">
                <a:solidFill>
                  <a:schemeClr val="tx1"/>
                </a:solidFill>
                <a:latin typeface="+mn-lt"/>
                <a:ea typeface="+mn-ea"/>
                <a:cs typeface="+mn-cs"/>
              </a:defRPr>
            </a:lvl1pPr>
            <a:lvl2pPr marL="2194560" algn="l" defTabSz="4389120" rtl="0" eaLnBrk="1" latinLnBrk="0" hangingPunct="1">
              <a:defRPr sz="8600" kern="1200">
                <a:solidFill>
                  <a:schemeClr val="tx1"/>
                </a:solidFill>
                <a:latin typeface="+mn-lt"/>
                <a:ea typeface="+mn-ea"/>
                <a:cs typeface="+mn-cs"/>
              </a:defRPr>
            </a:lvl2pPr>
            <a:lvl3pPr marL="4389120" algn="l" defTabSz="4389120" rtl="0" eaLnBrk="1" latinLnBrk="0" hangingPunct="1">
              <a:defRPr sz="8600" kern="1200">
                <a:solidFill>
                  <a:schemeClr val="tx1"/>
                </a:solidFill>
                <a:latin typeface="+mn-lt"/>
                <a:ea typeface="+mn-ea"/>
                <a:cs typeface="+mn-cs"/>
              </a:defRPr>
            </a:lvl3pPr>
            <a:lvl4pPr marL="6583680" algn="l" defTabSz="4389120" rtl="0" eaLnBrk="1" latinLnBrk="0" hangingPunct="1">
              <a:defRPr sz="8600" kern="1200">
                <a:solidFill>
                  <a:schemeClr val="tx1"/>
                </a:solidFill>
                <a:latin typeface="+mn-lt"/>
                <a:ea typeface="+mn-ea"/>
                <a:cs typeface="+mn-cs"/>
              </a:defRPr>
            </a:lvl4pPr>
            <a:lvl5pPr marL="8778240" algn="l" defTabSz="4389120" rtl="0" eaLnBrk="1" latinLnBrk="0" hangingPunct="1">
              <a:defRPr sz="8600" kern="1200">
                <a:solidFill>
                  <a:schemeClr val="tx1"/>
                </a:solidFill>
                <a:latin typeface="+mn-lt"/>
                <a:ea typeface="+mn-ea"/>
                <a:cs typeface="+mn-cs"/>
              </a:defRPr>
            </a:lvl5pPr>
            <a:lvl6pPr marL="10972800" algn="l" defTabSz="4389120" rtl="0" eaLnBrk="1" latinLnBrk="0" hangingPunct="1">
              <a:defRPr sz="8600" kern="1200">
                <a:solidFill>
                  <a:schemeClr val="tx1"/>
                </a:solidFill>
                <a:latin typeface="+mn-lt"/>
                <a:ea typeface="+mn-ea"/>
                <a:cs typeface="+mn-cs"/>
              </a:defRPr>
            </a:lvl6pPr>
            <a:lvl7pPr marL="13167360" algn="l" defTabSz="4389120" rtl="0" eaLnBrk="1" latinLnBrk="0" hangingPunct="1">
              <a:defRPr sz="8600" kern="1200">
                <a:solidFill>
                  <a:schemeClr val="tx1"/>
                </a:solidFill>
                <a:latin typeface="+mn-lt"/>
                <a:ea typeface="+mn-ea"/>
                <a:cs typeface="+mn-cs"/>
              </a:defRPr>
            </a:lvl7pPr>
            <a:lvl8pPr marL="15361920" algn="l" defTabSz="4389120" rtl="0" eaLnBrk="1" latinLnBrk="0" hangingPunct="1">
              <a:defRPr sz="8600" kern="1200">
                <a:solidFill>
                  <a:schemeClr val="tx1"/>
                </a:solidFill>
                <a:latin typeface="+mn-lt"/>
                <a:ea typeface="+mn-ea"/>
                <a:cs typeface="+mn-cs"/>
              </a:defRPr>
            </a:lvl8pPr>
            <a:lvl9pPr marL="17556480" algn="l" defTabSz="4389120" rtl="0" eaLnBrk="1" latinLnBrk="0" hangingPunct="1">
              <a:defRPr sz="8600" kern="1200">
                <a:solidFill>
                  <a:schemeClr val="tx1"/>
                </a:solidFill>
                <a:latin typeface="+mn-lt"/>
                <a:ea typeface="+mn-ea"/>
                <a:cs typeface="+mn-cs"/>
              </a:defRPr>
            </a:lvl9pPr>
          </a:lstStyle>
          <a:p>
            <a:pPr algn="ctr" defTabSz="808253" eaLnBrk="0" hangingPunct="0">
              <a:spcBef>
                <a:spcPts val="550"/>
              </a:spcBef>
              <a:defRPr/>
            </a:pPr>
            <a:r>
              <a:rPr lang="en-US" sz="2800" b="1" dirty="0">
                <a:solidFill>
                  <a:schemeClr val="bg1"/>
                </a:solidFill>
                <a:latin typeface="Arial" panose="020B0604020202020204" pitchFamily="34" charset="0"/>
                <a:cs typeface="Arial" panose="020B0604020202020204" pitchFamily="34" charset="0"/>
              </a:rPr>
              <a:t>Iceberg A-76A</a:t>
            </a:r>
          </a:p>
        </p:txBody>
      </p:sp>
      <p:sp>
        <p:nvSpPr>
          <p:cNvPr id="34" name="Rectangle 33">
            <a:extLst>
              <a:ext uri="{FF2B5EF4-FFF2-40B4-BE49-F238E27FC236}">
                <a16:creationId xmlns:a16="http://schemas.microsoft.com/office/drawing/2014/main" id="{8C4CB175-F986-4579-BFB7-F6DFFC048030}"/>
              </a:ext>
            </a:extLst>
          </p:cNvPr>
          <p:cNvSpPr/>
          <p:nvPr/>
        </p:nvSpPr>
        <p:spPr>
          <a:xfrm>
            <a:off x="2005846" y="20575596"/>
            <a:ext cx="4221027" cy="461665"/>
          </a:xfrm>
          <a:prstGeom prst="rect">
            <a:avLst/>
          </a:prstGeom>
        </p:spPr>
        <p:txBody>
          <a:bodyPr wrap="none">
            <a:spAutoFit/>
          </a:bodyPr>
          <a:lstStyle/>
          <a:p>
            <a:r>
              <a:rPr lang="fi-FI" sz="2400" dirty="0">
                <a:latin typeface="Arial" panose="020B0604020202020204" pitchFamily="34" charset="0"/>
                <a:cs typeface="Arial" panose="020B0604020202020204" pitchFamily="34" charset="0"/>
              </a:rPr>
              <a:t>NOAA-20 VIIRS M3 (488 nm)</a:t>
            </a:r>
            <a:endParaRPr lang="en-US" sz="2400" dirty="0">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CD76EDEF-F7C9-4852-A9B1-435F86EC4E0F}"/>
              </a:ext>
            </a:extLst>
          </p:cNvPr>
          <p:cNvSpPr/>
          <p:nvPr/>
        </p:nvSpPr>
        <p:spPr>
          <a:xfrm>
            <a:off x="259328" y="26710948"/>
            <a:ext cx="14263528" cy="2308324"/>
          </a:xfrm>
          <a:prstGeom prst="rect">
            <a:avLst/>
          </a:prstGeom>
        </p:spPr>
        <p:txBody>
          <a:bodyPr wrap="square">
            <a:spAutoFit/>
          </a:bodyPr>
          <a:lstStyle/>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The VIIRS</a:t>
            </a:r>
            <a:r>
              <a:rPr lang="en-US" sz="2400" i="1"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instruments onboard SNPP and NOAA-20 missions are designed to provide moderate-resolution, radiometrically accurate global images in 22 spectral bands ranging from 0.41 to 12.5 </a:t>
            </a:r>
            <a:r>
              <a:rPr lang="en-US" sz="2400" dirty="0" err="1">
                <a:latin typeface="Arial" panose="020B0604020202020204" pitchFamily="34" charset="0"/>
                <a:cs typeface="Arial" panose="020B0604020202020204" pitchFamily="34" charset="0"/>
              </a:rPr>
              <a:t>μm</a:t>
            </a:r>
            <a:r>
              <a:rPr lang="en-US" sz="2400"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SNPP and NOAA-20 VIIRS observations in three moderate-resolution visible bands (M3: 0.488 </a:t>
            </a:r>
            <a:r>
              <a:rPr lang="en-US" sz="2400" dirty="0" err="1">
                <a:latin typeface="Arial" panose="020B0604020202020204" pitchFamily="34" charset="0"/>
                <a:cs typeface="Arial" panose="020B0604020202020204" pitchFamily="34" charset="0"/>
              </a:rPr>
              <a:t>μm</a:t>
            </a:r>
            <a:r>
              <a:rPr lang="en-US" sz="2400" dirty="0">
                <a:latin typeface="Arial" panose="020B0604020202020204" pitchFamily="34" charset="0"/>
                <a:cs typeface="Arial" panose="020B0604020202020204" pitchFamily="34" charset="0"/>
              </a:rPr>
              <a:t>; M4 0.555 </a:t>
            </a:r>
            <a:r>
              <a:rPr lang="en-US" sz="2400" dirty="0" err="1">
                <a:latin typeface="Arial" panose="020B0604020202020204" pitchFamily="34" charset="0"/>
                <a:cs typeface="Arial" panose="020B0604020202020204" pitchFamily="34" charset="0"/>
              </a:rPr>
              <a:t>μm</a:t>
            </a:r>
            <a:r>
              <a:rPr lang="en-US" sz="2400" dirty="0">
                <a:latin typeface="Arial" panose="020B0604020202020204" pitchFamily="34" charset="0"/>
                <a:cs typeface="Arial" panose="020B0604020202020204" pitchFamily="34" charset="0"/>
              </a:rPr>
              <a:t>; M5: 0.672 </a:t>
            </a:r>
            <a:r>
              <a:rPr lang="en-US" sz="2400" dirty="0" err="1">
                <a:latin typeface="Arial" panose="020B0604020202020204" pitchFamily="34" charset="0"/>
                <a:cs typeface="Arial" panose="020B0604020202020204" pitchFamily="34" charset="0"/>
              </a:rPr>
              <a:t>μm</a:t>
            </a:r>
            <a:r>
              <a:rPr lang="en-US" sz="2400" dirty="0">
                <a:latin typeface="Arial" panose="020B0604020202020204" pitchFamily="34" charset="0"/>
                <a:cs typeface="Arial" panose="020B0604020202020204" pitchFamily="34" charset="0"/>
              </a:rPr>
              <a:t>)  are resampled onto uniformly spaced pixels to assemble RGB true color images (See example right image above). </a:t>
            </a:r>
          </a:p>
          <a:p>
            <a:pPr marL="285750" indent="-285750">
              <a:buFont typeface="Arial" panose="020B0604020202020204" pitchFamily="34" charset="0"/>
              <a:buChar char="•"/>
            </a:pPr>
            <a:r>
              <a:rPr lang="en-US" sz="2400" dirty="0">
                <a:latin typeface="Arial" panose="020B0604020202020204" pitchFamily="34" charset="0"/>
                <a:cs typeface="Arial" panose="020B0604020202020204" pitchFamily="34" charset="0"/>
              </a:rPr>
              <a:t>VIIRS data analyzed in this study span from October, 2022 to April, 2023 </a:t>
            </a:r>
          </a:p>
        </p:txBody>
      </p:sp>
    </p:spTree>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14961</TotalTime>
  <Words>925</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Default Design</vt:lpstr>
      <vt:lpstr>PowerPoint Presentation</vt:lpstr>
    </vt:vector>
  </TitlesOfParts>
  <Manager/>
  <Company>Swarthmore College</Company>
  <LinksUpToDate>false</LinksUpToDate>
  <SharedDoc>false</SharedDoc>
  <HyperlinkBase>http://www.swarthmore.edu/NatSci/cpurrin1/posteradvice.htm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scientific posters (Swarthmore College)</dc:title>
  <dc:subject/>
  <dc:creator>Colin Purrington</dc:creator>
  <cp:keywords/>
  <dc:description>Suggestions and gripes to: cpurrin1@swarthmore.edu</dc:description>
  <cp:lastModifiedBy>Xi Shao</cp:lastModifiedBy>
  <cp:revision>678</cp:revision>
  <cp:lastPrinted>2004-05-01T11:19:50Z</cp:lastPrinted>
  <dcterms:created xsi:type="dcterms:W3CDTF">2000-07-07T15:10:51Z</dcterms:created>
  <dcterms:modified xsi:type="dcterms:W3CDTF">2024-01-01T02:34:54Z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